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2.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4.xml" ContentType="application/vnd.openxmlformats-officedocument.theme+xml"/>
  <Override PartName="/ppt/slideLayouts/slideLayout207.xml" ContentType="application/vnd.openxmlformats-officedocument.presentationml.slideLayout+xml"/>
  <Override PartName="/ppt/theme/theme1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8.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9.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0.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2.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2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24.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25.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26.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27.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28.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29.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30.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2" r:id="rId5"/>
    <p:sldMasterId id="2147483677" r:id="rId6"/>
    <p:sldMasterId id="2147483731" r:id="rId7"/>
    <p:sldMasterId id="2147483743" r:id="rId8"/>
    <p:sldMasterId id="2147483758" r:id="rId9"/>
    <p:sldMasterId id="2147483761" r:id="rId10"/>
    <p:sldMasterId id="2147483765" r:id="rId11"/>
    <p:sldMasterId id="2147483792" r:id="rId12"/>
    <p:sldMasterId id="2147483813" r:id="rId13"/>
    <p:sldMasterId id="2147483887" r:id="rId14"/>
    <p:sldMasterId id="2147483899" r:id="rId15"/>
    <p:sldMasterId id="2147483911" r:id="rId16"/>
    <p:sldMasterId id="2147483933" r:id="rId17"/>
    <p:sldMasterId id="2147483945" r:id="rId18"/>
    <p:sldMasterId id="2147483947" r:id="rId19"/>
    <p:sldMasterId id="2147483959" r:id="rId20"/>
    <p:sldMasterId id="2147483972" r:id="rId21"/>
    <p:sldMasterId id="2147483994" r:id="rId22"/>
    <p:sldMasterId id="2147484016" r:id="rId23"/>
    <p:sldMasterId id="2147484038" r:id="rId24"/>
    <p:sldMasterId id="2147484060" r:id="rId25"/>
    <p:sldMasterId id="2147484129" r:id="rId26"/>
    <p:sldMasterId id="2147484164" r:id="rId27"/>
    <p:sldMasterId id="2147484178" r:id="rId28"/>
    <p:sldMasterId id="2147484192" r:id="rId29"/>
    <p:sldMasterId id="2147484206" r:id="rId30"/>
    <p:sldMasterId id="2147484228" r:id="rId31"/>
    <p:sldMasterId id="2147484338" r:id="rId32"/>
    <p:sldMasterId id="2147484351" r:id="rId33"/>
    <p:sldMasterId id="2147484354" r:id="rId34"/>
  </p:sldMasterIdLst>
  <p:notesMasterIdLst>
    <p:notesMasterId r:id="rId114"/>
  </p:notesMasterIdLst>
  <p:handoutMasterIdLst>
    <p:handoutMasterId r:id="rId115"/>
  </p:handoutMasterIdLst>
  <p:sldIdLst>
    <p:sldId id="556" r:id="rId35"/>
    <p:sldId id="430" r:id="rId36"/>
    <p:sldId id="568" r:id="rId37"/>
    <p:sldId id="564" r:id="rId38"/>
    <p:sldId id="567" r:id="rId39"/>
    <p:sldId id="563" r:id="rId40"/>
    <p:sldId id="522" r:id="rId41"/>
    <p:sldId id="434" r:id="rId42"/>
    <p:sldId id="551" r:id="rId43"/>
    <p:sldId id="530" r:id="rId44"/>
    <p:sldId id="531" r:id="rId45"/>
    <p:sldId id="532" r:id="rId46"/>
    <p:sldId id="534" r:id="rId47"/>
    <p:sldId id="435" r:id="rId48"/>
    <p:sldId id="437" r:id="rId49"/>
    <p:sldId id="438" r:id="rId50"/>
    <p:sldId id="439" r:id="rId51"/>
    <p:sldId id="539" r:id="rId52"/>
    <p:sldId id="538" r:id="rId53"/>
    <p:sldId id="450" r:id="rId54"/>
    <p:sldId id="451" r:id="rId55"/>
    <p:sldId id="452" r:id="rId56"/>
    <p:sldId id="453" r:id="rId57"/>
    <p:sldId id="454" r:id="rId58"/>
    <p:sldId id="405" r:id="rId59"/>
    <p:sldId id="383" r:id="rId60"/>
    <p:sldId id="525" r:id="rId61"/>
    <p:sldId id="272" r:id="rId62"/>
    <p:sldId id="275" r:id="rId63"/>
    <p:sldId id="456" r:id="rId64"/>
    <p:sldId id="462" r:id="rId65"/>
    <p:sldId id="460" r:id="rId66"/>
    <p:sldId id="484" r:id="rId67"/>
    <p:sldId id="475" r:id="rId68"/>
    <p:sldId id="569" r:id="rId69"/>
    <p:sldId id="570" r:id="rId70"/>
    <p:sldId id="571" r:id="rId71"/>
    <p:sldId id="463" r:id="rId72"/>
    <p:sldId id="464" r:id="rId73"/>
    <p:sldId id="465" r:id="rId74"/>
    <p:sldId id="466" r:id="rId75"/>
    <p:sldId id="467" r:id="rId76"/>
    <p:sldId id="497" r:id="rId77"/>
    <p:sldId id="498" r:id="rId78"/>
    <p:sldId id="469" r:id="rId79"/>
    <p:sldId id="499" r:id="rId80"/>
    <p:sldId id="471" r:id="rId81"/>
    <p:sldId id="494" r:id="rId82"/>
    <p:sldId id="500" r:id="rId83"/>
    <p:sldId id="501" r:id="rId84"/>
    <p:sldId id="502" r:id="rId85"/>
    <p:sldId id="503" r:id="rId86"/>
    <p:sldId id="472" r:id="rId87"/>
    <p:sldId id="473" r:id="rId88"/>
    <p:sldId id="474" r:id="rId89"/>
    <p:sldId id="542" r:id="rId90"/>
    <p:sldId id="318" r:id="rId91"/>
    <p:sldId id="478" r:id="rId92"/>
    <p:sldId id="479" r:id="rId93"/>
    <p:sldId id="480" r:id="rId94"/>
    <p:sldId id="483" r:id="rId95"/>
    <p:sldId id="316" r:id="rId96"/>
    <p:sldId id="482" r:id="rId97"/>
    <p:sldId id="485" r:id="rId98"/>
    <p:sldId id="486" r:id="rId99"/>
    <p:sldId id="327" r:id="rId100"/>
    <p:sldId id="334" r:id="rId101"/>
    <p:sldId id="330" r:id="rId102"/>
    <p:sldId id="342" r:id="rId103"/>
    <p:sldId id="487" r:id="rId104"/>
    <p:sldId id="386" r:id="rId105"/>
    <p:sldId id="490" r:id="rId106"/>
    <p:sldId id="491" r:id="rId107"/>
    <p:sldId id="505" r:id="rId108"/>
    <p:sldId id="506" r:id="rId109"/>
    <p:sldId id="508" r:id="rId110"/>
    <p:sldId id="355" r:id="rId111"/>
    <p:sldId id="509" r:id="rId112"/>
    <p:sldId id="572" r:id="rId113"/>
  </p:sldIdLst>
  <p:sldSz cx="12192000" cy="6858000"/>
  <p:notesSz cx="9942513" cy="68119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06F0E"/>
    <a:srgbClr val="F0861D"/>
    <a:srgbClr val="EEE878"/>
    <a:srgbClr val="969696"/>
    <a:srgbClr val="333333"/>
    <a:srgbClr val="546882"/>
    <a:srgbClr val="FFFFC3"/>
    <a:srgbClr val="FFFF75"/>
    <a:srgbClr val="C0C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69" autoAdjust="0"/>
    <p:restoredTop sz="94660"/>
  </p:normalViewPr>
  <p:slideViewPr>
    <p:cSldViewPr>
      <p:cViewPr varScale="1">
        <p:scale>
          <a:sx n="69" d="100"/>
          <a:sy n="69" d="100"/>
        </p:scale>
        <p:origin x="378"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viewProps" Target="viewProps.xml"/><Relationship Id="rId21" Type="http://schemas.openxmlformats.org/officeDocument/2006/relationships/slideMaster" Target="slideMasters/slideMaster18.xml"/><Relationship Id="rId42" Type="http://schemas.openxmlformats.org/officeDocument/2006/relationships/slide" Target="slides/slide8.xml"/><Relationship Id="rId47" Type="http://schemas.openxmlformats.org/officeDocument/2006/relationships/slide" Target="slides/slide13.xml"/><Relationship Id="rId63" Type="http://schemas.openxmlformats.org/officeDocument/2006/relationships/slide" Target="slides/slide29.xml"/><Relationship Id="rId68" Type="http://schemas.openxmlformats.org/officeDocument/2006/relationships/slide" Target="slides/slide34.xml"/><Relationship Id="rId84" Type="http://schemas.openxmlformats.org/officeDocument/2006/relationships/slide" Target="slides/slide50.xml"/><Relationship Id="rId89" Type="http://schemas.openxmlformats.org/officeDocument/2006/relationships/slide" Target="slides/slide55.xml"/><Relationship Id="rId112" Type="http://schemas.openxmlformats.org/officeDocument/2006/relationships/slide" Target="slides/slide78.xml"/><Relationship Id="rId16" Type="http://schemas.openxmlformats.org/officeDocument/2006/relationships/slideMaster" Target="slideMasters/slideMaster13.xml"/><Relationship Id="rId107" Type="http://schemas.openxmlformats.org/officeDocument/2006/relationships/slide" Target="slides/slide73.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5" Type="http://schemas.openxmlformats.org/officeDocument/2006/relationships/slideMaster" Target="slideMasters/slideMaster2.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theme" Target="theme/theme1.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Master" Target="slideMasters/slideMaster30.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49" Type="http://schemas.openxmlformats.org/officeDocument/2006/relationships/slide" Target="slides/slide1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slide" Target="slides/slide52.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1.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7" Type="http://schemas.openxmlformats.org/officeDocument/2006/relationships/slideMaster" Target="slideMasters/slideMaster4.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handoutMaster" Target="handoutMasters/handoutMaster1.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8" Type="http://schemas.openxmlformats.org/officeDocument/2006/relationships/slideMaster" Target="slideMasters/slideMaster5.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5" Type="http://schemas.openxmlformats.org/officeDocument/2006/relationships/slideMaster" Target="slideMasters/slideMaster12.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8422" cy="340598"/>
          </a:xfrm>
          <a:prstGeom prst="rect">
            <a:avLst/>
          </a:prstGeom>
        </p:spPr>
        <p:txBody>
          <a:bodyPr vert="horz" lIns="91595" tIns="45798" rIns="91595" bIns="45798" rtlCol="0"/>
          <a:lstStyle>
            <a:lvl1pPr algn="l">
              <a:defRPr sz="1200"/>
            </a:lvl1pPr>
          </a:lstStyle>
          <a:p>
            <a:endParaRPr lang="en-US"/>
          </a:p>
        </p:txBody>
      </p:sp>
      <p:sp>
        <p:nvSpPr>
          <p:cNvPr id="3" name="Date Placeholder 2"/>
          <p:cNvSpPr>
            <a:spLocks noGrp="1"/>
          </p:cNvSpPr>
          <p:nvPr>
            <p:ph type="dt" sz="quarter" idx="1"/>
          </p:nvPr>
        </p:nvSpPr>
        <p:spPr>
          <a:xfrm>
            <a:off x="5631792" y="0"/>
            <a:ext cx="4308422" cy="340598"/>
          </a:xfrm>
          <a:prstGeom prst="rect">
            <a:avLst/>
          </a:prstGeom>
        </p:spPr>
        <p:txBody>
          <a:bodyPr vert="horz" lIns="91595" tIns="45798" rIns="91595" bIns="45798" rtlCol="0"/>
          <a:lstStyle>
            <a:lvl1pPr algn="r">
              <a:defRPr sz="1200"/>
            </a:lvl1pPr>
          </a:lstStyle>
          <a:p>
            <a:fld id="{852F4B4A-E307-47E1-839B-29F1B8175CE0}" type="datetimeFigureOut">
              <a:rPr lang="en-US" smtClean="0"/>
              <a:pPr/>
              <a:t>25-Feb-20</a:t>
            </a:fld>
            <a:endParaRPr lang="en-US"/>
          </a:p>
        </p:txBody>
      </p:sp>
      <p:sp>
        <p:nvSpPr>
          <p:cNvPr id="4" name="Footer Placeholder 3"/>
          <p:cNvSpPr>
            <a:spLocks noGrp="1"/>
          </p:cNvSpPr>
          <p:nvPr>
            <p:ph type="ftr" sz="quarter" idx="2"/>
          </p:nvPr>
        </p:nvSpPr>
        <p:spPr>
          <a:xfrm>
            <a:off x="2" y="6470183"/>
            <a:ext cx="4308422" cy="340598"/>
          </a:xfrm>
          <a:prstGeom prst="rect">
            <a:avLst/>
          </a:prstGeom>
        </p:spPr>
        <p:txBody>
          <a:bodyPr vert="horz" lIns="91595" tIns="45798" rIns="91595" bIns="45798" rtlCol="0" anchor="b"/>
          <a:lstStyle>
            <a:lvl1pPr algn="l">
              <a:defRPr sz="1200"/>
            </a:lvl1pPr>
          </a:lstStyle>
          <a:p>
            <a:endParaRPr lang="en-US"/>
          </a:p>
        </p:txBody>
      </p:sp>
      <p:sp>
        <p:nvSpPr>
          <p:cNvPr id="5" name="Slide Number Placeholder 4"/>
          <p:cNvSpPr>
            <a:spLocks noGrp="1"/>
          </p:cNvSpPr>
          <p:nvPr>
            <p:ph type="sldNum" sz="quarter" idx="3"/>
          </p:nvPr>
        </p:nvSpPr>
        <p:spPr>
          <a:xfrm>
            <a:off x="5631792" y="6470183"/>
            <a:ext cx="4308422" cy="340598"/>
          </a:xfrm>
          <a:prstGeom prst="rect">
            <a:avLst/>
          </a:prstGeom>
        </p:spPr>
        <p:txBody>
          <a:bodyPr vert="horz" lIns="91595" tIns="45798" rIns="91595" bIns="45798" rtlCol="0" anchor="b"/>
          <a:lstStyle>
            <a:lvl1pPr algn="r">
              <a:defRPr sz="1200"/>
            </a:lvl1pPr>
          </a:lstStyle>
          <a:p>
            <a:fld id="{D282FD4B-2110-4CA1-A54C-09B9C2E10B39}" type="slidenum">
              <a:rPr lang="en-US" smtClean="0"/>
              <a:pPr/>
              <a:t>‹#›</a:t>
            </a:fld>
            <a:endParaRPr lang="en-US"/>
          </a:p>
        </p:txBody>
      </p:sp>
    </p:spTree>
    <p:extLst>
      <p:ext uri="{BB962C8B-B14F-4D97-AF65-F5344CB8AC3E}">
        <p14:creationId xmlns:p14="http://schemas.microsoft.com/office/powerpoint/2010/main" val="3463944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8422" cy="340598"/>
          </a:xfrm>
          <a:prstGeom prst="rect">
            <a:avLst/>
          </a:prstGeom>
        </p:spPr>
        <p:txBody>
          <a:bodyPr vert="horz" lIns="91595" tIns="45798" rIns="91595" bIns="45798" rtlCol="0"/>
          <a:lstStyle>
            <a:lvl1pPr algn="l">
              <a:defRPr sz="1200"/>
            </a:lvl1pPr>
          </a:lstStyle>
          <a:p>
            <a:endParaRPr lang="en-US"/>
          </a:p>
        </p:txBody>
      </p:sp>
      <p:sp>
        <p:nvSpPr>
          <p:cNvPr id="3" name="Date Placeholder 2"/>
          <p:cNvSpPr>
            <a:spLocks noGrp="1"/>
          </p:cNvSpPr>
          <p:nvPr>
            <p:ph type="dt" idx="1"/>
          </p:nvPr>
        </p:nvSpPr>
        <p:spPr>
          <a:xfrm>
            <a:off x="5631792" y="0"/>
            <a:ext cx="4308422" cy="340598"/>
          </a:xfrm>
          <a:prstGeom prst="rect">
            <a:avLst/>
          </a:prstGeom>
        </p:spPr>
        <p:txBody>
          <a:bodyPr vert="horz" lIns="91595" tIns="45798" rIns="91595" bIns="45798" rtlCol="0"/>
          <a:lstStyle>
            <a:lvl1pPr algn="r">
              <a:defRPr sz="1200"/>
            </a:lvl1pPr>
          </a:lstStyle>
          <a:p>
            <a:fld id="{FD6FDD18-DE22-4C8A-AD4A-80E4D221ED62}" type="datetimeFigureOut">
              <a:rPr lang="en-US" smtClean="0"/>
              <a:pPr/>
              <a:t>25-Feb-20</a:t>
            </a:fld>
            <a:endParaRPr lang="en-US"/>
          </a:p>
        </p:txBody>
      </p:sp>
      <p:sp>
        <p:nvSpPr>
          <p:cNvPr id="4" name="Slide Image Placeholder 3"/>
          <p:cNvSpPr>
            <a:spLocks noGrp="1" noRot="1" noChangeAspect="1"/>
          </p:cNvSpPr>
          <p:nvPr>
            <p:ph type="sldImg" idx="2"/>
          </p:nvPr>
        </p:nvSpPr>
        <p:spPr>
          <a:xfrm>
            <a:off x="2700338" y="511175"/>
            <a:ext cx="4541837" cy="2554288"/>
          </a:xfrm>
          <a:prstGeom prst="rect">
            <a:avLst/>
          </a:prstGeom>
          <a:noFill/>
          <a:ln w="12700">
            <a:solidFill>
              <a:prstClr val="black"/>
            </a:solidFill>
          </a:ln>
        </p:spPr>
        <p:txBody>
          <a:bodyPr vert="horz" lIns="91595" tIns="45798" rIns="91595" bIns="45798" rtlCol="0" anchor="ctr"/>
          <a:lstStyle/>
          <a:p>
            <a:endParaRPr lang="en-US"/>
          </a:p>
        </p:txBody>
      </p:sp>
      <p:sp>
        <p:nvSpPr>
          <p:cNvPr id="5" name="Notes Placeholder 4"/>
          <p:cNvSpPr>
            <a:spLocks noGrp="1"/>
          </p:cNvSpPr>
          <p:nvPr>
            <p:ph type="body" sz="quarter" idx="3"/>
          </p:nvPr>
        </p:nvSpPr>
        <p:spPr>
          <a:xfrm>
            <a:off x="994252" y="3235683"/>
            <a:ext cx="7954010" cy="3065384"/>
          </a:xfrm>
          <a:prstGeom prst="rect">
            <a:avLst/>
          </a:prstGeom>
        </p:spPr>
        <p:txBody>
          <a:bodyPr vert="horz" lIns="91595" tIns="45798" rIns="91595" bIns="45798"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6470183"/>
            <a:ext cx="4308422" cy="340598"/>
          </a:xfrm>
          <a:prstGeom prst="rect">
            <a:avLst/>
          </a:prstGeom>
        </p:spPr>
        <p:txBody>
          <a:bodyPr vert="horz" lIns="91595" tIns="45798" rIns="91595" bIns="45798" rtlCol="0" anchor="b"/>
          <a:lstStyle>
            <a:lvl1pPr algn="l">
              <a:defRPr sz="1200"/>
            </a:lvl1pPr>
          </a:lstStyle>
          <a:p>
            <a:endParaRPr lang="en-US"/>
          </a:p>
        </p:txBody>
      </p:sp>
      <p:sp>
        <p:nvSpPr>
          <p:cNvPr id="7" name="Slide Number Placeholder 6"/>
          <p:cNvSpPr>
            <a:spLocks noGrp="1"/>
          </p:cNvSpPr>
          <p:nvPr>
            <p:ph type="sldNum" sz="quarter" idx="5"/>
          </p:nvPr>
        </p:nvSpPr>
        <p:spPr>
          <a:xfrm>
            <a:off x="5631792" y="6470183"/>
            <a:ext cx="4308422" cy="340598"/>
          </a:xfrm>
          <a:prstGeom prst="rect">
            <a:avLst/>
          </a:prstGeom>
        </p:spPr>
        <p:txBody>
          <a:bodyPr vert="horz" lIns="91595" tIns="45798" rIns="91595" bIns="45798" rtlCol="0" anchor="b"/>
          <a:lstStyle>
            <a:lvl1pPr algn="r">
              <a:defRPr sz="1200"/>
            </a:lvl1pPr>
          </a:lstStyle>
          <a:p>
            <a:fld id="{DBA6C2E0-B7F0-4AB2-8A87-0FCC1A736427}" type="slidenum">
              <a:rPr lang="en-US" smtClean="0"/>
              <a:pPr/>
              <a:t>‹#›</a:t>
            </a:fld>
            <a:endParaRPr lang="en-US"/>
          </a:p>
        </p:txBody>
      </p:sp>
    </p:spTree>
    <p:extLst>
      <p:ext uri="{BB962C8B-B14F-4D97-AF65-F5344CB8AC3E}">
        <p14:creationId xmlns:p14="http://schemas.microsoft.com/office/powerpoint/2010/main" val="80452175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1024F5-49A5-43D6-923D-925ECBFB686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771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1024F5-49A5-43D6-923D-925ECBFB686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65923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024F5-49A5-43D6-923D-925ECBFB68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28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6C2E0-B7F0-4AB2-8A87-0FCC1A736427}" type="slidenum">
              <a:rPr lang="en-US" smtClean="0"/>
              <a:pPr/>
              <a:t>40</a:t>
            </a:fld>
            <a:endParaRPr lang="en-US"/>
          </a:p>
        </p:txBody>
      </p:sp>
    </p:spTree>
    <p:extLst>
      <p:ext uri="{BB962C8B-B14F-4D97-AF65-F5344CB8AC3E}">
        <p14:creationId xmlns:p14="http://schemas.microsoft.com/office/powerpoint/2010/main" val="54952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1024F5-49A5-43D6-923D-925ECBFB686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35551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1024F5-49A5-43D6-923D-925ECBFB686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33840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41837" cy="25542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D9ECBF-CE79-431B-B845-01AB765A88C5}" type="slidenum">
              <a:rPr lang="en-US" smtClean="0"/>
              <a:pPr/>
              <a:t>62</a:t>
            </a:fld>
            <a:endParaRPr lang="en-US"/>
          </a:p>
        </p:txBody>
      </p:sp>
    </p:spTree>
    <p:extLst>
      <p:ext uri="{BB962C8B-B14F-4D97-AF65-F5344CB8AC3E}">
        <p14:creationId xmlns:p14="http://schemas.microsoft.com/office/powerpoint/2010/main" val="92391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Rectang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Rectangle 3"/>
          <p:cNvSpPr>
            <a:spLocks noGrp="1"/>
          </p:cNvSpPr>
          <p:nvPr>
            <p:ph type="dt" sz="half" idx="10"/>
          </p:nvPr>
        </p:nvSpPr>
        <p:spPr/>
        <p:txBody>
          <a:bodyPr/>
          <a:lstStyle/>
          <a:p>
            <a:fld id="{FC90DA51-C2E5-408A-8504-0C83EDDEDAF4}" type="datetimeFigureOut">
              <a:rPr lang="en-US" smtClean="0"/>
              <a:pPr/>
              <a:t>25-Feb-20</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AD828CE7-68F5-41DF-B820-82E57A42546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91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Tree>
    <p:extLst>
      <p:ext uri="{BB962C8B-B14F-4D97-AF65-F5344CB8AC3E}">
        <p14:creationId xmlns:p14="http://schemas.microsoft.com/office/powerpoint/2010/main" val="36384150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제목 슬라이드">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631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434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2459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bg1"/>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37481189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420512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9804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987320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54295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42940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086591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dirty="0">
              <a:solidFill>
                <a:prstClr val="black"/>
              </a:solidFill>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954789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grpSp>
    </p:spTree>
    <p:extLst>
      <p:ext uri="{BB962C8B-B14F-4D97-AF65-F5344CB8AC3E}">
        <p14:creationId xmlns:p14="http://schemas.microsoft.com/office/powerpoint/2010/main" val="37285163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4986890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4829562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6833054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876155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492233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380785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770265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Tree>
    <p:extLst>
      <p:ext uri="{BB962C8B-B14F-4D97-AF65-F5344CB8AC3E}">
        <p14:creationId xmlns:p14="http://schemas.microsoft.com/office/powerpoint/2010/main" val="100445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22104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7159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3598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117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412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1002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902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699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824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3244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056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29420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0548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258233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9942460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8520394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6849102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7328963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2465046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3346097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7736327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41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dirty="0">
              <a:solidFill>
                <a:prstClr val="black"/>
              </a:solidFill>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031510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952649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181382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270598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dirty="0">
              <a:solidFill>
                <a:prstClr val="black"/>
              </a:solidFill>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7087062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grpSp>
    </p:spTree>
    <p:extLst>
      <p:ext uri="{BB962C8B-B14F-4D97-AF65-F5344CB8AC3E}">
        <p14:creationId xmlns:p14="http://schemas.microsoft.com/office/powerpoint/2010/main" val="40377661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548663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330783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5804033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9504089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0870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grpSp>
    </p:spTree>
    <p:extLst>
      <p:ext uri="{BB962C8B-B14F-4D97-AF65-F5344CB8AC3E}">
        <p14:creationId xmlns:p14="http://schemas.microsoft.com/office/powerpoint/2010/main" val="20401774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610972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849750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Tree>
    <p:extLst>
      <p:ext uri="{BB962C8B-B14F-4D97-AF65-F5344CB8AC3E}">
        <p14:creationId xmlns:p14="http://schemas.microsoft.com/office/powerpoint/2010/main" val="14368794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D497-7928-4828-AD18-F7F288D8B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B272D9-A3D5-41BC-9D74-EFCE7B1A2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00FBC3-B0BF-4F83-A918-683A2621C828}"/>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9D26052-3F82-408E-876D-F4855758BC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9DF80D3-D01A-4AA8-ABCF-57C60B16E5A7}"/>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7454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3636-41AE-4D08-9170-095D4064F3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25AFDA-54CB-4EE6-A6E7-A356143AF7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208C2-9F42-4D06-8AC3-97F4FABE0FB0}"/>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D191915-5FA6-4550-9CDE-F6C279B0B5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4D1EBA1-0D5C-4D63-BD07-198709B4599B}"/>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4220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EA1C-A4DB-4EF7-9151-255A0B4E97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0A5124-12CC-4B65-8D69-2C7BC7ECFB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79AFE-3D80-410C-9120-CB812CCB9543}"/>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49DEEF-21DC-49EB-B66F-30B94B1C82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A4DDA-D686-4371-8C23-437ACC4AF3A2}"/>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0048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47AC-EACF-46B5-8DFB-7A056DBC8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879DF-8190-49D7-9C56-9685AF35C8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7A6E05-60BB-4D9F-B764-CF424E74D5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0293BB-E2B5-479B-934C-C4FBC08CAEAC}"/>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B552A84-77E4-49AF-B667-3C81157EC6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1F2412A-F750-41C1-911A-6E5E61462D31}"/>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6293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5DF5A-63DC-4142-9296-FABDDC48F7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1157CC-D6FB-4E9E-B7E2-2A1C2E0BBD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152CF7-85DA-424B-A2D4-E8511C86AF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32F5B-416F-4D1E-8E76-A765727062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E2E32E-24FF-45A6-81BE-F3FC57C6B6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41EC43-06D7-46FC-9EB1-6A6B33EE62A4}"/>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21557F3-E719-40D2-9EF0-AAFDF44FA46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50882DD-8EF4-4F0F-8021-133870718078}"/>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2920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D6CD2-3B20-42CF-B175-3E01960B26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F1AE1-481C-4191-8989-D3520A8BFDB1}"/>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B7B389F-4862-4C20-A932-2D472AFEE17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76305D7-ACA0-4AF8-8AB9-854933F26F32}"/>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1569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B1D66-61DB-4025-AF8C-37FD48F0AD65}"/>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1A7BA0-D5AD-430F-8993-09C30A89D44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22E7AF7-CDBA-4266-BAA3-2AA128DD4311}"/>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979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6368884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D81F-575B-4DAC-8024-0051FE452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D3DB81-E851-4A58-AAE2-F09150674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C6E11B-4909-4077-BAA7-2FDDFA0AD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FBB4A4-7EB6-455C-BDDE-DDB7A76C1AAE}"/>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3C50CEA-578C-4BC9-B274-0F5A1FDEEC8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47C1C5-E10E-4F1C-AFF7-758AFBBEAACF}"/>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524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2927C-02EE-4A26-B8EB-7B7916DF3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E6C0E-5F22-414E-AD8F-FFFE5A0646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CF7825-8630-4AE4-A4D0-02527AD2C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C31B53-4C0A-4E9F-B687-565CA558CEBB}"/>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DA3454-513C-4880-A46B-950B99066B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1CF1A07-4284-4414-921D-BF71E1FDAD9A}"/>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5205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7154-EAC6-4990-9DD3-E73C10D5A9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B57EC-A40A-4E16-9DBA-D92406EECA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6C16C-A4FA-4143-B96D-64B5BA16F5CF}"/>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B0F50E-795C-4A41-BD82-3F2D2B4769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DE12599-3ECB-406A-8A3F-F1AB86ECEFD3}"/>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4684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C5FE1-78B5-496E-90A8-52F2ACF319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B3FB80-BFAB-4E03-89F0-9A9FA45257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B581-7E14-4540-9685-D0AC1C44334E}"/>
              </a:ext>
            </a:extLst>
          </p:cNvPr>
          <p:cNvSpPr>
            <a:spLocks noGrp="1"/>
          </p:cNvSpPr>
          <p:nvPr>
            <p:ph type="dt" sz="half" idx="10"/>
          </p:nvPr>
        </p:nvSpPr>
        <p:spPr/>
        <p:txBody>
          <a:body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44719FA-6131-494C-86C6-8FE661797E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C49A698-193C-479D-82BB-F88156558302}"/>
              </a:ext>
            </a:extLst>
          </p:cNvPr>
          <p:cNvSpPr>
            <a:spLocks noGrp="1"/>
          </p:cNvSpPr>
          <p:nvPr>
            <p:ph type="sldNum" sz="quarter" idx="12"/>
          </p:nvPr>
        </p:nvSpPr>
        <p:spPr/>
        <p:txBody>
          <a:body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3744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58145-5A85-4597-99CE-CBD829BBD2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30AD1D-6977-45EF-BFE1-D5FEC66238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4F590E-8676-4BD3-B744-EF739547E8C2}"/>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86F301-DBDE-4321-82B5-BCEF1451C4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D07B02C-33C0-485E-AF68-26699ECB058B}"/>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221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2A55-DA36-46BB-AFA5-E6B00FAC4B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790D0-2EE3-424C-955E-E5FC64DB70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38B12-7C11-4421-8B02-6808151EEA01}"/>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A32284E-C273-40E6-B235-6313D0DD33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F50B647-1E92-45E8-91FE-557D9C5311E0}"/>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2753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8212-56BC-427E-B5BE-AA1A3A4ABF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6FAA57-B182-44C1-8118-F089BF2757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8A3B93-561C-4549-93F3-D442686A2D6F}"/>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E45DCC-07F1-4BEC-910E-FCDB4AC78E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3ADDC85-7BC6-435B-B2A1-E96A9E944000}"/>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5512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0515-830F-4E97-9E97-9567033C63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646846-D727-4286-A732-E22EC023BE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C4E9E0-E5C0-4823-9707-250533F056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F89146-F91E-445F-9A5C-CC2BAF777744}"/>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3D94EA-3D39-47B9-95C3-8A2E46AA230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3AB9BD7-50E8-44EC-BDBD-E9C160A74212}"/>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5361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9268-F67D-4D2B-B56C-11C015A73C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B91216-E872-413F-8F21-F64368BFC2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F65297-F224-44D5-96A8-0BCE2E66255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770EC1-7A6C-401D-952C-7A740EA4D1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6A565E-053A-4468-9221-E3AA3CC419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D3A7C3-B600-4A10-82F2-250AE69117DF}"/>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83C55E-F7D3-432B-A932-F0BD186FDF1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C6F225F-DFD7-4716-AF33-1769FA841FEE}"/>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3208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DFA2B-04A0-4087-9DB2-0D012972FF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CCA238-614F-4104-B86A-87726A45292C}"/>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1B2E4E7-B62A-4900-921A-A37D792F0E8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B8B0DB7-0B48-4C5A-B1F5-B6EBA8B275E2}"/>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637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7618501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E160B-0483-4457-AE5E-97898303A7D1}"/>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40C097B-53FA-498B-B1D8-10E8CD346F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90323FE-24B1-4DAB-9489-D44DD9B2DF94}"/>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1553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2ADC-9A48-4E81-B572-EEAB22422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E319DE-EF7A-4570-B8C7-5086ECBBC4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3DDCB3-69A7-407B-ACA3-A6C9EB07C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6AE9DF-CAD6-44C1-A443-EF628D9B8D55}"/>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7BFD751-9A1A-40A5-8CC1-232F01F731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B287E96-16B7-4B50-894D-F14F65A98C39}"/>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04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0464-96E9-48CB-975A-50786F118D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8F23E1-FD01-4460-94C4-A12315677D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B570AB-78F4-4C37-A250-B17D0039B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6825F9-84BB-4B73-988A-6D2B04F3DD40}"/>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1A78FD-3924-41B1-A6C1-96D067DB437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6D5608-C651-47E6-973E-15EB891294E5}"/>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2980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A416-A5DE-4E72-BD2A-737DCB6548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7EB7FB-CB9F-4ED5-9C1F-83AA330157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50DF9-E346-46DB-BD3E-19098363A0E7}"/>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AE1D54-2F68-4F79-80F5-78CD015AC1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4D35050-71B6-41E5-B7CA-65EB092BED29}"/>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9217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6C7191-BACF-402F-ACC3-49B6566B0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4444EF-68EE-4400-97AC-FF5C277552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93D60-16C2-4E28-90AF-70D457F21DB8}"/>
              </a:ext>
            </a:extLst>
          </p:cNvPr>
          <p:cNvSpPr>
            <a:spLocks noGrp="1"/>
          </p:cNvSpPr>
          <p:nvPr>
            <p:ph type="dt" sz="half" idx="10"/>
          </p:nvPr>
        </p:nvSpPr>
        <p:spPr/>
        <p:txBody>
          <a:body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3E4820-5B2D-40D9-8966-D4DCF877BD7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A0172B-8206-4AE1-AB90-2E7967A98BCF}"/>
              </a:ext>
            </a:extLst>
          </p:cNvPr>
          <p:cNvSpPr>
            <a:spLocks noGrp="1"/>
          </p:cNvSpPr>
          <p:nvPr>
            <p:ph type="sldNum" sz="quarter" idx="12"/>
          </p:nvPr>
        </p:nvSpPr>
        <p:spPr/>
        <p:txBody>
          <a:body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7909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8533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0240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7680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7274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26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6911571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6583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6331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8536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8733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8989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4859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5012214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9978925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891111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359304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334986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0734436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2618039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2286957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8926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0844771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0030482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AF60-1ABC-482A-AC2B-CDA8F8076F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81E330-3D2F-4C88-8804-1FB751E7A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30A7A5-9975-4275-88CB-607A0B63330D}"/>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A712F-45FE-4179-8753-B632A09BBB4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0C64EE3-74A5-4024-8612-BD5DBE1F4566}"/>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3243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9ED4D-6207-497C-BB70-E11724335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DEC848-CC24-46AE-9813-D65C97735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B8693-2629-45FD-9556-9D781F851C1F}"/>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D3BBDFF-C4AA-4145-A771-AD343E5945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CD9A853-E57D-4D53-8761-BC1DBC06103C}"/>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0833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C8D57-CB6B-4322-9C3C-E0EE884422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46A8D3-A01A-40A7-9F3D-485D22875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151F33-ADD7-4879-9304-A2AC0C957BC2}"/>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A261CB-5FA4-4DF8-A1D5-B08FBD58CC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E2EA4F9-7926-4C60-94A9-BBD989530420}"/>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6769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E31B-5385-4FAB-98F1-118DBF4EF7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36F26F-6540-4E5E-8F65-4D7E2CEADB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C0E6BE-6098-4CAC-8717-6776753C6A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4F10B9-28DE-42B0-8DD3-D583FC61F9DA}"/>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98C1A91-F4C0-46F7-A3C5-367D0ED2772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43E166-41B4-43D1-BE77-9A6969BE3DE6}"/>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579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dt" sz="half" idx="10"/>
          </p:nvPr>
        </p:nvSpPr>
        <p:spPr/>
        <p:txBody>
          <a:bodyPr/>
          <a:lstStyle/>
          <a:p>
            <a:fld id="{FC90DA51-C2E5-408A-8504-0C83EDDEDAF4}" type="datetimeFigureOut">
              <a:rPr lang="en-US" smtClean="0"/>
              <a:pPr/>
              <a:t>25-Feb-20</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AD828CE7-68F5-41DF-B820-82E57A42546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205115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E581-10A7-4180-97D8-E8A64CA693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37E5A0-E3CF-492D-95E4-21CF8F438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18C981-088B-4D32-9636-CF8567D3F2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B795FD-580A-4A81-9228-85B1FFB186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15AA6D-04FC-4864-BCF5-CB74E0A495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E7A3A5-1CA7-4B95-B67A-2B0F28191B7B}"/>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90E7CEF-060A-494D-B934-188942F45FD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D58298F-BAF6-4837-AD13-6E955C7F9FBD}"/>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4757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1DFB6-36FA-44A8-B2B6-6F172CD726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5064A4-9570-482E-BEAD-EF596A5BE127}"/>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060E098-2482-462A-84BD-A8E978C01E0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A7AF2E2-8F5B-4AD6-AA1F-441C48576588}"/>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5405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837A2C-3D08-460F-A7C5-44A6E3E5A430}"/>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54AEDCC-671F-4748-AFE1-780F0C4BC0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0848A5-3ADE-43CE-96BF-1F9C9411975F}"/>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1098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6F8C-ADF5-4197-9098-AD58EDEEF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EE60DB-981F-4D1F-9012-B3A23B839F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78A5C-539F-402C-A375-3B8085FFA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6E0DD3-BA81-4C92-B644-D39D247E26E6}"/>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71271B-9D63-4327-8537-60571E83D0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4FA790C-6167-4A43-B599-EA00F60BAB52}"/>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914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C344-0C0A-49CD-B4AA-E775646C9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9ED8FE-02F8-4EED-B8AD-2568CF4410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747028-AFB1-4B8F-A66D-544761C44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5E256-F026-4549-ADBB-1DB9451B2B72}"/>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ABD784F-C25E-4C3D-BFEE-00A3ECFF346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73DE0FA-B0EF-4D27-8806-1943C3F4D084}"/>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768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4466-B234-46FB-85E5-95A8F669F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AC7F67-42B9-4D61-A9D5-1E98AB5A59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9C404-4A0D-4FD5-9EF8-CF5490818C0B}"/>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A87992-6C26-48D0-9D85-6FF0CB4196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607BA3-27C8-45A1-8873-F1887E57385E}"/>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6959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5CD3C2-CA50-4634-8C7F-93F3057F30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DD294D-58CC-4196-AFC5-56CBF2DD8D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D7164-67CC-4A5B-B00A-7D0806E142E2}"/>
              </a:ext>
            </a:extLst>
          </p:cNvPr>
          <p:cNvSpPr>
            <a:spLocks noGrp="1"/>
          </p:cNvSpPr>
          <p:nvPr>
            <p:ph type="dt" sz="half" idx="10"/>
          </p:nvPr>
        </p:nvSpPr>
        <p:spPr/>
        <p:txBody>
          <a:body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EBFA95-980A-4221-8D83-34BD038916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35311E-3427-4440-B9A8-5D2620EFEED5}"/>
              </a:ext>
            </a:extLst>
          </p:cNvPr>
          <p:cNvSpPr>
            <a:spLocks noGrp="1"/>
          </p:cNvSpPr>
          <p:nvPr>
            <p:ph type="sldNum" sz="quarter" idx="12"/>
          </p:nvPr>
        </p:nvSpPr>
        <p:spPr/>
        <p:txBody>
          <a:body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5102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223270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379E5-4777-4A39-B8A4-39F4460D3AE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91321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C8386-6BA7-4B12-A265-606DD14E5BA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55283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667667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00217F-AC55-426F-96C5-AAA09DD018B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537223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CB726D-84A8-4CBE-BF77-2DE347AEA18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6053928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7F7C11-30CC-47B1-9D9C-719BE2DC61BB}"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7622430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05D4CF-2CF9-47D8-93CA-BD544293E3C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3436585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66A9C7-5D7F-4D62-9BF5-9EA0AC98DA6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254247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138F79-07E4-42B5-8D12-4673958107A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284269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41BC7A-2A30-4C9F-8C09-C6CFD519B5A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9714355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038837-643C-49FE-9431-CD147EAA44E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043904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4AED6-5177-4602-B3FD-68C1F008D02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6454786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379E5-4777-4A39-B8A4-39F4460D3AE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58859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Tree>
    <p:extLst>
      <p:ext uri="{BB962C8B-B14F-4D97-AF65-F5344CB8AC3E}">
        <p14:creationId xmlns:p14="http://schemas.microsoft.com/office/powerpoint/2010/main" val="11271225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C8386-6BA7-4B12-A265-606DD14E5BA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2704750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00217F-AC55-426F-96C5-AAA09DD018B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3985958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CB726D-84A8-4CBE-BF77-2DE347AEA18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222408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7F7C11-30CC-47B1-9D9C-719BE2DC61BB}"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538423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05D4CF-2CF9-47D8-93CA-BD544293E3C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97950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66A9C7-5D7F-4D62-9BF5-9EA0AC98DA6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686108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138F79-07E4-42B5-8D12-4673958107A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653973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41BC7A-2A30-4C9F-8C09-C6CFD519B5A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566202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038837-643C-49FE-9431-CD147EAA44E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14481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4AED6-5177-4602-B3FD-68C1F008D02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153841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8"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7977897"/>
      </p:ext>
    </p:extLst>
  </p:cSld>
  <p:clrMapOvr>
    <a:masterClrMapping/>
  </p:clrMapOvr>
  <p:hf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7980935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48896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5069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0719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6317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24460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914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4955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0845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532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8228227"/>
      </p:ext>
    </p:extLst>
  </p:cSld>
  <p:clrMapOvr>
    <a:masterClrMapping/>
  </p:clrMapOvr>
  <p:hf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2665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4275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1568877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1000417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6876718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8471502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1444528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634057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3617382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470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8"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5103811"/>
      </p:ext>
    </p:extLst>
  </p:cSld>
  <p:clrMapOvr>
    <a:masterClrMapping/>
  </p:clrMapOvr>
  <p:hf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49207012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8867879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12334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3807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85161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9377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2461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7026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4347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714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2312952"/>
      </p:ext>
    </p:extLst>
  </p:cSld>
  <p:clrMapOvr>
    <a:masterClrMapping/>
  </p:clrMapOvr>
  <p:hf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0974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1280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9626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9097906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9846403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8565305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7977518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118810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4574647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089539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8"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8"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0313354"/>
      </p:ext>
    </p:extLst>
  </p:cSld>
  <p:clrMapOvr>
    <a:masterClrMapping/>
  </p:clrMapOvr>
  <p:hf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0408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0915135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5815276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6992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2930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6041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5503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5952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532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55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0918387"/>
      </p:ext>
    </p:extLst>
  </p:cSld>
  <p:clrMapOvr>
    <a:masterClrMapping/>
  </p:clrMapOvr>
  <p:hf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51137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7966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0147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030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2163321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6393836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06258108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6975358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35780936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550502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220701"/>
      </p:ext>
    </p:extLst>
  </p:cSld>
  <p:clrMapOvr>
    <a:masterClrMapping/>
  </p:clrMapOvr>
  <p:hf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4759660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47014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674610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3518697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8640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457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1442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00232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0351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59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Rectang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Rectangl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Rectangle 3"/>
          <p:cNvSpPr>
            <a:spLocks noGrp="1"/>
          </p:cNvSpPr>
          <p:nvPr>
            <p:ph type="dt" sz="half" idx="10"/>
          </p:nvPr>
        </p:nvSpPr>
        <p:spPr/>
        <p:txBody>
          <a:bodyPr/>
          <a:lstStyle/>
          <a:p>
            <a:fld id="{FC90DA51-C2E5-408A-8504-0C83EDDEDAF4}" type="datetimeFigureOut">
              <a:rPr lang="en-US" smtClean="0"/>
              <a:pPr/>
              <a:t>25-Feb-20</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AD828CE7-68F5-41DF-B820-82E57A42546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8"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5980361"/>
      </p:ext>
    </p:extLst>
  </p:cSld>
  <p:clrMapOvr>
    <a:masterClrMapping/>
  </p:clrMapOvr>
  <p:hf hdr="0" ftr="0" dt="0"/>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60091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8776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3663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4003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09401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1559246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4517132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7362005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26454819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884923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9" indent="0">
              <a:buNone/>
              <a:defRPr sz="2800"/>
            </a:lvl2pPr>
            <a:lvl3pPr marL="914418" indent="0">
              <a:buNone/>
              <a:defRPr sz="2400"/>
            </a:lvl3pPr>
            <a:lvl4pPr marL="1371628"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8"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6842526"/>
      </p:ext>
    </p:extLst>
  </p:cSld>
  <p:clrMapOvr>
    <a:masterClrMapping/>
  </p:clrMapOvr>
  <p:hf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70686441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9627249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8925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25098789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7081655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05245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48174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0484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7686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999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2854574"/>
      </p:ext>
    </p:extLst>
  </p:cSld>
  <p:clrMapOvr>
    <a:masterClrMapping/>
  </p:clrMapOvr>
  <p:hf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36710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9238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9534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3608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9682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9836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82268494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07647365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99466838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257458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25-Feb-20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1221281"/>
      </p:ext>
    </p:extLst>
  </p:cSld>
  <p:clrMapOvr>
    <a:masterClrMapping/>
  </p:clrMapOvr>
  <p:hf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02425816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5500924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4536144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28521463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7803529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03252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6902463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2573336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3455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3308198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834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8378567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84498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97186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0917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13324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042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117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18810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15593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081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Mission_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 y="2136485"/>
            <a:ext cx="4058336" cy="2372402"/>
          </a:xfrm>
        </p:spPr>
      </p:sp>
      <p:sp>
        <p:nvSpPr>
          <p:cNvPr id="4" name="Picture Placeholder 3"/>
          <p:cNvSpPr>
            <a:spLocks noGrp="1"/>
          </p:cNvSpPr>
          <p:nvPr>
            <p:ph type="pic" sz="quarter" idx="11"/>
          </p:nvPr>
        </p:nvSpPr>
        <p:spPr>
          <a:xfrm>
            <a:off x="8116674" y="2136485"/>
            <a:ext cx="4059266" cy="2372402"/>
          </a:xfrm>
        </p:spPr>
      </p:sp>
    </p:spTree>
    <p:extLst>
      <p:ext uri="{BB962C8B-B14F-4D97-AF65-F5344CB8AC3E}">
        <p14:creationId xmlns:p14="http://schemas.microsoft.com/office/powerpoint/2010/main" val="193854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8604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89748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08470498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8566121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09149301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33313524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6124060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332589603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94970623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438867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chedule overview">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1588" y="1873405"/>
            <a:ext cx="12192001" cy="3683506"/>
          </a:xfrm>
          <a:effectLst/>
        </p:spPr>
        <p:txBody>
          <a:bodyPr>
            <a:normAutofit/>
          </a:bodyPr>
          <a:lstStyle>
            <a:lvl1pPr marL="0" indent="0">
              <a:buNone/>
              <a:defRPr sz="189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14492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425952384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44738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36330622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62201753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22658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0391431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defRPr>
            </a:lvl1pPr>
          </a:lstStyle>
          <a:p>
            <a:r>
              <a:rPr lang="en-US" altLang="ko-KR" dirty="0" smtClean="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04893092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79680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91963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732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ig_Picture_place-holder">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12203143" cy="6858001"/>
          </a:xfrm>
        </p:spPr>
        <p:txBody>
          <a:bodyPr>
            <a:normAutofit/>
          </a:bodyPr>
          <a:lstStyle>
            <a:lvl1pPr marL="0" indent="0">
              <a:buNone/>
              <a:defRPr sz="1441">
                <a:latin typeface="Lato Light"/>
                <a:cs typeface="Lato Light"/>
              </a:defRPr>
            </a:lvl1pPr>
          </a:lstStyle>
          <a:p>
            <a:endParaRPr lang="id-ID" dirty="0"/>
          </a:p>
        </p:txBody>
      </p:sp>
    </p:spTree>
    <p:extLst>
      <p:ext uri="{BB962C8B-B14F-4D97-AF65-F5344CB8AC3E}">
        <p14:creationId xmlns:p14="http://schemas.microsoft.com/office/powerpoint/2010/main" val="4154966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17256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77462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8455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92269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4735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0625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04761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65975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75989168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437208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with-picture">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864160" y="2119921"/>
            <a:ext cx="5050818" cy="3246427"/>
          </a:xfrm>
        </p:spPr>
        <p:txBody>
          <a:bodyPr>
            <a:normAutofit/>
          </a:bodyPr>
          <a:lstStyle>
            <a:lvl1pPr marL="0" indent="0">
              <a:buNone/>
              <a:defRPr sz="1441">
                <a:latin typeface="Lato Light"/>
                <a:cs typeface="Lato Light"/>
              </a:defRPr>
            </a:lvl1pPr>
          </a:lstStyle>
          <a:p>
            <a:endParaRPr lang="id-ID" dirty="0"/>
          </a:p>
        </p:txBody>
      </p:sp>
    </p:spTree>
    <p:extLst>
      <p:ext uri="{BB962C8B-B14F-4D97-AF65-F5344CB8AC3E}">
        <p14:creationId xmlns:p14="http://schemas.microsoft.com/office/powerpoint/2010/main" val="215484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54072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37706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1400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0446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2253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55170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22408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1752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7284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848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4114800"/>
          </a:xfrm>
        </p:spPr>
        <p:txBody>
          <a:bodyPr>
            <a:normAutofit/>
          </a:bodyPr>
          <a:lstStyle>
            <a:lvl1pPr>
              <a:defRPr sz="1621"/>
            </a:lvl1pPr>
          </a:lstStyle>
          <a:p>
            <a:endParaRPr lang="en-US" dirty="0"/>
          </a:p>
        </p:txBody>
      </p:sp>
    </p:spTree>
    <p:extLst>
      <p:ext uri="{BB962C8B-B14F-4D97-AF65-F5344CB8AC3E}">
        <p14:creationId xmlns:p14="http://schemas.microsoft.com/office/powerpoint/2010/main" val="301385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63684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51439951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32936396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3138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95862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8644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25735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76698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00060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73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p>
            <a:fld id="{FC90DA51-C2E5-408A-8504-0C83EDDEDAF4}" type="datetimeFigureOut">
              <a:rPr lang="en-US" smtClean="0"/>
              <a:pPr/>
              <a:t>25-Feb-20</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AD828CE7-68F5-41DF-B820-82E57A42546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o footer 2">
    <p:spTree>
      <p:nvGrpSpPr>
        <p:cNvPr id="1" name=""/>
        <p:cNvGrpSpPr/>
        <p:nvPr/>
      </p:nvGrpSpPr>
      <p:grpSpPr>
        <a:xfrm>
          <a:off x="0" y="0"/>
          <a:ext cx="0" cy="0"/>
          <a:chOff x="0" y="0"/>
          <a:chExt cx="0" cy="0"/>
        </a:xfrm>
      </p:grpSpPr>
      <p:sp>
        <p:nvSpPr>
          <p:cNvPr id="2" name="Rectangle 1"/>
          <p:cNvSpPr/>
          <p:nvPr userDrawn="1"/>
        </p:nvSpPr>
        <p:spPr>
          <a:xfrm>
            <a:off x="4283184" y="6211229"/>
            <a:ext cx="3569320" cy="535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17"/>
            <a:endParaRPr lang="en-US" sz="1264">
              <a:solidFill>
                <a:prstClr val="white"/>
              </a:solidFill>
            </a:endParaRPr>
          </a:p>
        </p:txBody>
      </p:sp>
    </p:spTree>
    <p:extLst>
      <p:ext uri="{BB962C8B-B14F-4D97-AF65-F5344CB8AC3E}">
        <p14:creationId xmlns:p14="http://schemas.microsoft.com/office/powerpoint/2010/main" val="2205935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80844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09622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51910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12737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7795346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6505071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61341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83791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6454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923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ta_clients">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2" y="0"/>
            <a:ext cx="12192002" cy="4800958"/>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100858760"/>
      </p:ext>
    </p:extLst>
  </p:cSld>
  <p:clrMapOvr>
    <a:masterClrMapping/>
  </p:clrMapOvr>
  <p:transition/>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470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11455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1789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82126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48435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54116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6853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21275907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16700325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912749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192001" cy="6858000"/>
          </a:xfrm>
          <a:effectLst/>
        </p:spPr>
        <p:txBody>
          <a:bodyPr>
            <a:normAutofit/>
          </a:bodyPr>
          <a:lstStyle>
            <a:lvl1pPr marL="0" indent="0">
              <a:buNone/>
              <a:defRPr sz="189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2290776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26742305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649703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06977921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65855097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71921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61397036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28361516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8070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userDrawn="1">
  <p:cSld name="schedule overview">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1587" y="1873406"/>
            <a:ext cx="12192001" cy="3683505"/>
          </a:xfrm>
          <a:effectLst/>
        </p:spPr>
        <p:txBody>
          <a:bodyPr>
            <a:normAutofit/>
          </a:bodyPr>
          <a:lstStyle>
            <a:lvl1pPr marL="0" indent="0">
              <a:buNone/>
              <a:defRPr sz="189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28091947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userDrawn="1">
  <p:cSld name="1_Big_Picture_place-holder">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1" y="0"/>
            <a:ext cx="12203143" cy="6858000"/>
          </a:xfrm>
        </p:spPr>
        <p:txBody>
          <a:bodyPr>
            <a:normAutofit/>
          </a:bodyPr>
          <a:lstStyle>
            <a:lvl1pPr marL="0" indent="0">
              <a:buNone/>
              <a:defRPr sz="1440">
                <a:latin typeface="Lato Light"/>
                <a:cs typeface="Lato Light"/>
              </a:defRPr>
            </a:lvl1pPr>
          </a:lstStyle>
          <a:p>
            <a:endParaRPr lang="id-ID" dirty="0"/>
          </a:p>
        </p:txBody>
      </p:sp>
    </p:spTree>
    <p:extLst>
      <p:ext uri="{BB962C8B-B14F-4D97-AF65-F5344CB8AC3E}">
        <p14:creationId xmlns:p14="http://schemas.microsoft.com/office/powerpoint/2010/main" val="4227508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placeholder to table products">
    <p:spTree>
      <p:nvGrpSpPr>
        <p:cNvPr id="1" name=""/>
        <p:cNvGrpSpPr/>
        <p:nvPr/>
      </p:nvGrpSpPr>
      <p:grpSpPr>
        <a:xfrm>
          <a:off x="0" y="0"/>
          <a:ext cx="0" cy="0"/>
          <a:chOff x="0" y="0"/>
          <a:chExt cx="0" cy="0"/>
        </a:xfrm>
      </p:grpSpPr>
      <p:sp>
        <p:nvSpPr>
          <p:cNvPr id="12" name="Picture Placeholder 2"/>
          <p:cNvSpPr>
            <a:spLocks noGrp="1" noChangeAspect="1"/>
          </p:cNvSpPr>
          <p:nvPr>
            <p:ph type="pic" sz="quarter" idx="11"/>
          </p:nvPr>
        </p:nvSpPr>
        <p:spPr>
          <a:xfrm>
            <a:off x="3499717" y="1766063"/>
            <a:ext cx="631100" cy="630936"/>
          </a:xfrm>
        </p:spPr>
        <p:txBody>
          <a:bodyPr>
            <a:normAutofit/>
          </a:bodyPr>
          <a:lstStyle>
            <a:lvl1pPr marL="0" indent="0">
              <a:buNone/>
              <a:defRPr sz="540">
                <a:latin typeface="Lato Light"/>
                <a:cs typeface="Lato Light"/>
              </a:defRPr>
            </a:lvl1pPr>
          </a:lstStyle>
          <a:p>
            <a:endParaRPr lang="en-US" dirty="0"/>
          </a:p>
        </p:txBody>
      </p:sp>
      <p:sp>
        <p:nvSpPr>
          <p:cNvPr id="14" name="Picture Placeholder 2"/>
          <p:cNvSpPr>
            <a:spLocks noGrp="1" noChangeAspect="1"/>
          </p:cNvSpPr>
          <p:nvPr>
            <p:ph type="pic" sz="quarter" idx="12"/>
          </p:nvPr>
        </p:nvSpPr>
        <p:spPr>
          <a:xfrm>
            <a:off x="5294137" y="1763760"/>
            <a:ext cx="631100" cy="630936"/>
          </a:xfrm>
        </p:spPr>
        <p:txBody>
          <a:bodyPr>
            <a:normAutofit/>
          </a:bodyPr>
          <a:lstStyle>
            <a:lvl1pPr marL="0" indent="0">
              <a:buNone/>
              <a:defRPr sz="540">
                <a:latin typeface="Lato Light"/>
                <a:cs typeface="Lato Light"/>
              </a:defRPr>
            </a:lvl1pPr>
          </a:lstStyle>
          <a:p>
            <a:endParaRPr lang="en-US" dirty="0"/>
          </a:p>
        </p:txBody>
      </p:sp>
      <p:sp>
        <p:nvSpPr>
          <p:cNvPr id="18" name="Picture Placeholder 2"/>
          <p:cNvSpPr>
            <a:spLocks noGrp="1" noChangeAspect="1"/>
          </p:cNvSpPr>
          <p:nvPr>
            <p:ph type="pic" sz="quarter" idx="13"/>
          </p:nvPr>
        </p:nvSpPr>
        <p:spPr>
          <a:xfrm>
            <a:off x="6890925" y="1766063"/>
            <a:ext cx="631100" cy="630936"/>
          </a:xfrm>
        </p:spPr>
        <p:txBody>
          <a:bodyPr>
            <a:normAutofit/>
          </a:bodyPr>
          <a:lstStyle>
            <a:lvl1pPr marL="0" indent="0">
              <a:buNone/>
              <a:defRPr sz="540">
                <a:latin typeface="Lato Light"/>
                <a:cs typeface="Lato Light"/>
              </a:defRPr>
            </a:lvl1pPr>
          </a:lstStyle>
          <a:p>
            <a:endParaRPr lang="en-US" dirty="0"/>
          </a:p>
        </p:txBody>
      </p:sp>
      <p:sp>
        <p:nvSpPr>
          <p:cNvPr id="19" name="Picture Placeholder 2"/>
          <p:cNvSpPr>
            <a:spLocks noGrp="1" noChangeAspect="1"/>
          </p:cNvSpPr>
          <p:nvPr>
            <p:ph type="pic" sz="quarter" idx="14"/>
          </p:nvPr>
        </p:nvSpPr>
        <p:spPr>
          <a:xfrm>
            <a:off x="8446509" y="1763760"/>
            <a:ext cx="631100" cy="630936"/>
          </a:xfrm>
        </p:spPr>
        <p:txBody>
          <a:bodyPr>
            <a:normAutofit/>
          </a:bodyPr>
          <a:lstStyle>
            <a:lvl1pPr marL="0" indent="0">
              <a:buNone/>
              <a:defRPr sz="540">
                <a:latin typeface="Lato Light"/>
                <a:cs typeface="Lato Light"/>
              </a:defRPr>
            </a:lvl1pPr>
          </a:lstStyle>
          <a:p>
            <a:endParaRPr lang="en-US" dirty="0"/>
          </a:p>
        </p:txBody>
      </p:sp>
      <p:sp>
        <p:nvSpPr>
          <p:cNvPr id="20" name="Picture Placeholder 2"/>
          <p:cNvSpPr>
            <a:spLocks noGrp="1" noChangeAspect="1"/>
          </p:cNvSpPr>
          <p:nvPr>
            <p:ph type="pic" sz="quarter" idx="15"/>
          </p:nvPr>
        </p:nvSpPr>
        <p:spPr>
          <a:xfrm>
            <a:off x="9899557" y="1766063"/>
            <a:ext cx="631100" cy="630936"/>
          </a:xfrm>
        </p:spPr>
        <p:txBody>
          <a:bodyPr>
            <a:normAutofit/>
          </a:bodyPr>
          <a:lstStyle>
            <a:lvl1pPr marL="0" indent="0">
              <a:buNone/>
              <a:defRPr sz="540">
                <a:latin typeface="Lato Light"/>
                <a:cs typeface="Lato Light"/>
              </a:defRPr>
            </a:lvl1pPr>
          </a:lstStyle>
          <a:p>
            <a:endParaRPr lang="en-US" dirty="0"/>
          </a:p>
        </p:txBody>
      </p:sp>
    </p:spTree>
    <p:extLst>
      <p:ext uri="{BB962C8B-B14F-4D97-AF65-F5344CB8AC3E}">
        <p14:creationId xmlns:p14="http://schemas.microsoft.com/office/powerpoint/2010/main" val="2624847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userDrawn="1">
  <p:cSld name="Text-with-picture">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864160" y="2119921"/>
            <a:ext cx="5050819" cy="3246427"/>
          </a:xfrm>
        </p:spPr>
        <p:txBody>
          <a:bodyPr>
            <a:normAutofit/>
          </a:bodyPr>
          <a:lstStyle>
            <a:lvl1pPr marL="0" indent="0">
              <a:buNone/>
              <a:defRPr sz="1440">
                <a:latin typeface="Lato Light"/>
                <a:cs typeface="Lato Light"/>
              </a:defRPr>
            </a:lvl1pPr>
          </a:lstStyle>
          <a:p>
            <a:endParaRPr lang="id-ID" dirty="0"/>
          </a:p>
        </p:txBody>
      </p:sp>
    </p:spTree>
    <p:extLst>
      <p:ext uri="{BB962C8B-B14F-4D97-AF65-F5344CB8AC3E}">
        <p14:creationId xmlns:p14="http://schemas.microsoft.com/office/powerpoint/2010/main" val="225319163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4114800"/>
          </a:xfrm>
        </p:spPr>
        <p:txBody>
          <a:bodyPr>
            <a:normAutofit/>
          </a:bodyPr>
          <a:lstStyle>
            <a:lvl1pPr>
              <a:defRPr sz="1620"/>
            </a:lvl1pPr>
          </a:lstStyle>
          <a:p>
            <a:endParaRPr lang="en-US" dirty="0"/>
          </a:p>
        </p:txBody>
      </p:sp>
    </p:spTree>
    <p:extLst>
      <p:ext uri="{BB962C8B-B14F-4D97-AF65-F5344CB8AC3E}">
        <p14:creationId xmlns:p14="http://schemas.microsoft.com/office/powerpoint/2010/main" val="420996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userDrawn="1">
  <p:cSld name="No footer 2">
    <p:spTree>
      <p:nvGrpSpPr>
        <p:cNvPr id="1" name=""/>
        <p:cNvGrpSpPr/>
        <p:nvPr/>
      </p:nvGrpSpPr>
      <p:grpSpPr>
        <a:xfrm>
          <a:off x="0" y="0"/>
          <a:ext cx="0" cy="0"/>
          <a:chOff x="0" y="0"/>
          <a:chExt cx="0" cy="0"/>
        </a:xfrm>
      </p:grpSpPr>
      <p:sp>
        <p:nvSpPr>
          <p:cNvPr id="2" name="Rectangle 1"/>
          <p:cNvSpPr/>
          <p:nvPr userDrawn="1"/>
        </p:nvSpPr>
        <p:spPr>
          <a:xfrm>
            <a:off x="4283184" y="6211229"/>
            <a:ext cx="3569320" cy="535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795"/>
            <a:endParaRPr lang="en-US" sz="1264">
              <a:solidFill>
                <a:srgbClr val="FFFFFF"/>
              </a:solidFill>
            </a:endParaRPr>
          </a:p>
        </p:txBody>
      </p:sp>
    </p:spTree>
    <p:extLst>
      <p:ext uri="{BB962C8B-B14F-4D97-AF65-F5344CB8AC3E}">
        <p14:creationId xmlns:p14="http://schemas.microsoft.com/office/powerpoint/2010/main" val="298706223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userDrawn="1">
  <p:cSld name="Sta_clients">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3" y="1"/>
            <a:ext cx="12192003" cy="4800959"/>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2255068335"/>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7" y="0"/>
            <a:ext cx="12192001" cy="6858000"/>
          </a:xfrm>
          <a:effectLst/>
        </p:spPr>
        <p:txBody>
          <a:bodyPr>
            <a:normAutofit/>
          </a:bodyPr>
          <a:lstStyle>
            <a:lvl1pPr marL="0" indent="0">
              <a:buNone/>
              <a:defRPr sz="189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25066086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userDrawn="1">
  <p:cSld name="4_placeholder to table products">
    <p:spTree>
      <p:nvGrpSpPr>
        <p:cNvPr id="1" name=""/>
        <p:cNvGrpSpPr/>
        <p:nvPr/>
      </p:nvGrpSpPr>
      <p:grpSpPr>
        <a:xfrm>
          <a:off x="0" y="0"/>
          <a:ext cx="0" cy="0"/>
          <a:chOff x="0" y="0"/>
          <a:chExt cx="0" cy="0"/>
        </a:xfrm>
      </p:grpSpPr>
      <p:sp>
        <p:nvSpPr>
          <p:cNvPr id="12" name="Picture Placeholder 2"/>
          <p:cNvSpPr>
            <a:spLocks noGrp="1" noChangeAspect="1"/>
          </p:cNvSpPr>
          <p:nvPr>
            <p:ph type="pic" sz="quarter" idx="11"/>
          </p:nvPr>
        </p:nvSpPr>
        <p:spPr>
          <a:xfrm>
            <a:off x="3499716" y="1766064"/>
            <a:ext cx="631101" cy="630936"/>
          </a:xfrm>
        </p:spPr>
        <p:txBody>
          <a:bodyPr>
            <a:normAutofit/>
          </a:bodyPr>
          <a:lstStyle>
            <a:lvl1pPr marL="0" indent="0">
              <a:buNone/>
              <a:defRPr sz="540">
                <a:latin typeface="Lato Light"/>
                <a:cs typeface="Lato Light"/>
              </a:defRPr>
            </a:lvl1pPr>
          </a:lstStyle>
          <a:p>
            <a:endParaRPr lang="en-US" dirty="0"/>
          </a:p>
        </p:txBody>
      </p:sp>
      <p:sp>
        <p:nvSpPr>
          <p:cNvPr id="14" name="Picture Placeholder 2"/>
          <p:cNvSpPr>
            <a:spLocks noGrp="1" noChangeAspect="1"/>
          </p:cNvSpPr>
          <p:nvPr>
            <p:ph type="pic" sz="quarter" idx="12"/>
          </p:nvPr>
        </p:nvSpPr>
        <p:spPr>
          <a:xfrm>
            <a:off x="5294138" y="1763760"/>
            <a:ext cx="631101" cy="630936"/>
          </a:xfrm>
        </p:spPr>
        <p:txBody>
          <a:bodyPr>
            <a:normAutofit/>
          </a:bodyPr>
          <a:lstStyle>
            <a:lvl1pPr marL="0" indent="0">
              <a:buNone/>
              <a:defRPr sz="540">
                <a:latin typeface="Lato Light"/>
                <a:cs typeface="Lato Light"/>
              </a:defRPr>
            </a:lvl1pPr>
          </a:lstStyle>
          <a:p>
            <a:endParaRPr lang="en-US" dirty="0"/>
          </a:p>
        </p:txBody>
      </p:sp>
      <p:sp>
        <p:nvSpPr>
          <p:cNvPr id="18" name="Picture Placeholder 2"/>
          <p:cNvSpPr>
            <a:spLocks noGrp="1" noChangeAspect="1"/>
          </p:cNvSpPr>
          <p:nvPr>
            <p:ph type="pic" sz="quarter" idx="13"/>
          </p:nvPr>
        </p:nvSpPr>
        <p:spPr>
          <a:xfrm>
            <a:off x="6890926" y="1766064"/>
            <a:ext cx="631101" cy="630936"/>
          </a:xfrm>
        </p:spPr>
        <p:txBody>
          <a:bodyPr>
            <a:normAutofit/>
          </a:bodyPr>
          <a:lstStyle>
            <a:lvl1pPr marL="0" indent="0">
              <a:buNone/>
              <a:defRPr sz="540">
                <a:latin typeface="Lato Light"/>
                <a:cs typeface="Lato Light"/>
              </a:defRPr>
            </a:lvl1pPr>
          </a:lstStyle>
          <a:p>
            <a:endParaRPr lang="en-US" dirty="0"/>
          </a:p>
        </p:txBody>
      </p:sp>
      <p:sp>
        <p:nvSpPr>
          <p:cNvPr id="19" name="Picture Placeholder 2"/>
          <p:cNvSpPr>
            <a:spLocks noGrp="1" noChangeAspect="1"/>
          </p:cNvSpPr>
          <p:nvPr>
            <p:ph type="pic" sz="quarter" idx="14"/>
          </p:nvPr>
        </p:nvSpPr>
        <p:spPr>
          <a:xfrm>
            <a:off x="8446508" y="1763760"/>
            <a:ext cx="631101" cy="630936"/>
          </a:xfrm>
        </p:spPr>
        <p:txBody>
          <a:bodyPr>
            <a:normAutofit/>
          </a:bodyPr>
          <a:lstStyle>
            <a:lvl1pPr marL="0" indent="0">
              <a:buNone/>
              <a:defRPr sz="540">
                <a:latin typeface="Lato Light"/>
                <a:cs typeface="Lato Light"/>
              </a:defRPr>
            </a:lvl1pPr>
          </a:lstStyle>
          <a:p>
            <a:endParaRPr lang="en-US" dirty="0"/>
          </a:p>
        </p:txBody>
      </p:sp>
      <p:sp>
        <p:nvSpPr>
          <p:cNvPr id="20" name="Picture Placeholder 2"/>
          <p:cNvSpPr>
            <a:spLocks noGrp="1" noChangeAspect="1"/>
          </p:cNvSpPr>
          <p:nvPr>
            <p:ph type="pic" sz="quarter" idx="15"/>
          </p:nvPr>
        </p:nvSpPr>
        <p:spPr>
          <a:xfrm>
            <a:off x="9899558" y="1766064"/>
            <a:ext cx="631101" cy="630936"/>
          </a:xfrm>
        </p:spPr>
        <p:txBody>
          <a:bodyPr>
            <a:normAutofit/>
          </a:bodyPr>
          <a:lstStyle>
            <a:lvl1pPr marL="0" indent="0">
              <a:buNone/>
              <a:defRPr sz="540">
                <a:latin typeface="Lato Light"/>
                <a:cs typeface="Lato Light"/>
              </a:defRPr>
            </a:lvl1pPr>
          </a:lstStyle>
          <a:p>
            <a:endParaRPr lang="en-US" dirty="0"/>
          </a:p>
        </p:txBody>
      </p:sp>
    </p:spTree>
    <p:extLst>
      <p:ext uri="{BB962C8B-B14F-4D97-AF65-F5344CB8AC3E}">
        <p14:creationId xmlns:p14="http://schemas.microsoft.com/office/powerpoint/2010/main" val="273490464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userDrawn="1">
  <p:cSld name="Our Clients">
    <p:spTree>
      <p:nvGrpSpPr>
        <p:cNvPr id="1" name=""/>
        <p:cNvGrpSpPr/>
        <p:nvPr/>
      </p:nvGrpSpPr>
      <p:grpSpPr>
        <a:xfrm>
          <a:off x="0" y="0"/>
          <a:ext cx="0" cy="0"/>
          <a:chOff x="0" y="0"/>
          <a:chExt cx="0" cy="0"/>
        </a:xfrm>
      </p:grpSpPr>
      <p:sp>
        <p:nvSpPr>
          <p:cNvPr id="11" name="Picture Placeholder 2"/>
          <p:cNvSpPr>
            <a:spLocks noGrp="1"/>
          </p:cNvSpPr>
          <p:nvPr>
            <p:ph type="pic" sz="quarter" idx="23"/>
          </p:nvPr>
        </p:nvSpPr>
        <p:spPr>
          <a:xfrm>
            <a:off x="11545" y="2195658"/>
            <a:ext cx="12192000" cy="2125087"/>
          </a:xfrm>
        </p:spPr>
        <p:txBody>
          <a:bodyPr anchor="t"/>
          <a:lstStyle>
            <a:lvl1pPr marL="0" indent="0" algn="ctr">
              <a:buNone/>
              <a:defRPr/>
            </a:lvl1pPr>
          </a:lstStyle>
          <a:p>
            <a:r>
              <a:rPr lang="en-US" dirty="0"/>
              <a:t>Drag picture to placeholder or click icon to add</a:t>
            </a:r>
            <a:endParaRPr lang="id-ID"/>
          </a:p>
        </p:txBody>
      </p:sp>
    </p:spTree>
    <p:extLst>
      <p:ext uri="{BB962C8B-B14F-4D97-AF65-F5344CB8AC3E}">
        <p14:creationId xmlns:p14="http://schemas.microsoft.com/office/powerpoint/2010/main" val="278889583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userDrawn="1">
  <p:cSld name="2_Big_Picture_team-skills">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1" y="0"/>
            <a:ext cx="12203143" cy="6858000"/>
          </a:xfrm>
        </p:spPr>
        <p:txBody>
          <a:bodyPr>
            <a:normAutofit/>
          </a:bodyPr>
          <a:lstStyle>
            <a:lvl1pPr marL="0" indent="0">
              <a:buNone/>
              <a:defRPr sz="1440">
                <a:latin typeface="Lato Light"/>
                <a:cs typeface="Lato Light"/>
              </a:defRPr>
            </a:lvl1pPr>
          </a:lstStyle>
          <a:p>
            <a:endParaRPr lang="id-ID" dirty="0"/>
          </a:p>
        </p:txBody>
      </p:sp>
      <p:sp>
        <p:nvSpPr>
          <p:cNvPr id="5" name="Picture Placeholder 22"/>
          <p:cNvSpPr>
            <a:spLocks noGrp="1"/>
          </p:cNvSpPr>
          <p:nvPr>
            <p:ph type="pic" sz="quarter" idx="14"/>
          </p:nvPr>
        </p:nvSpPr>
        <p:spPr>
          <a:xfrm>
            <a:off x="1573819" y="2261400"/>
            <a:ext cx="1641347" cy="1645987"/>
          </a:xfrm>
        </p:spPr>
        <p:txBody>
          <a:bodyPr>
            <a:normAutofit/>
          </a:bodyPr>
          <a:lstStyle>
            <a:lvl1pPr marL="0" indent="0">
              <a:buNone/>
              <a:defRPr sz="1440">
                <a:solidFill>
                  <a:schemeClr val="bg1"/>
                </a:solidFill>
                <a:latin typeface="Lato Regular"/>
                <a:cs typeface="Lato Regular"/>
              </a:defRPr>
            </a:lvl1pPr>
          </a:lstStyle>
          <a:p>
            <a:endParaRPr lang="id-ID" dirty="0"/>
          </a:p>
        </p:txBody>
      </p:sp>
    </p:spTree>
    <p:extLst>
      <p:ext uri="{BB962C8B-B14F-4D97-AF65-F5344CB8AC3E}">
        <p14:creationId xmlns:p14="http://schemas.microsoft.com/office/powerpoint/2010/main" val="365310785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8874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userDrawn="1">
  <p:cSld name="No footer">
    <p:spTree>
      <p:nvGrpSpPr>
        <p:cNvPr id="1" name=""/>
        <p:cNvGrpSpPr/>
        <p:nvPr/>
      </p:nvGrpSpPr>
      <p:grpSpPr>
        <a:xfrm>
          <a:off x="0" y="0"/>
          <a:ext cx="0" cy="0"/>
          <a:chOff x="0" y="0"/>
          <a:chExt cx="0" cy="0"/>
        </a:xfrm>
      </p:grpSpPr>
      <p:sp>
        <p:nvSpPr>
          <p:cNvPr id="2" name="Rectangle 1"/>
          <p:cNvSpPr/>
          <p:nvPr userDrawn="1"/>
        </p:nvSpPr>
        <p:spPr>
          <a:xfrm>
            <a:off x="3736632" y="6166624"/>
            <a:ext cx="4562037" cy="691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795"/>
            <a:endParaRPr lang="en-US" sz="1264">
              <a:solidFill>
                <a:srgbClr val="FFFFFF"/>
              </a:solidFill>
            </a:endParaRPr>
          </a:p>
        </p:txBody>
      </p:sp>
    </p:spTree>
    <p:extLst>
      <p:ext uri="{BB962C8B-B14F-4D97-AF65-F5344CB8AC3E}">
        <p14:creationId xmlns:p14="http://schemas.microsoft.com/office/powerpoint/2010/main" val="4127156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ur Clients">
    <p:spTree>
      <p:nvGrpSpPr>
        <p:cNvPr id="1" name=""/>
        <p:cNvGrpSpPr/>
        <p:nvPr/>
      </p:nvGrpSpPr>
      <p:grpSpPr>
        <a:xfrm>
          <a:off x="0" y="0"/>
          <a:ext cx="0" cy="0"/>
          <a:chOff x="0" y="0"/>
          <a:chExt cx="0" cy="0"/>
        </a:xfrm>
      </p:grpSpPr>
      <p:sp>
        <p:nvSpPr>
          <p:cNvPr id="11" name="Picture Placeholder 2"/>
          <p:cNvSpPr>
            <a:spLocks noGrp="1"/>
          </p:cNvSpPr>
          <p:nvPr>
            <p:ph type="pic" sz="quarter" idx="23"/>
          </p:nvPr>
        </p:nvSpPr>
        <p:spPr>
          <a:xfrm>
            <a:off x="11545" y="2195658"/>
            <a:ext cx="12192000" cy="2125087"/>
          </a:xfrm>
        </p:spPr>
        <p:txBody>
          <a:bodyPr anchor="t"/>
          <a:lstStyle>
            <a:lvl1pPr marL="0" indent="0" algn="ctr">
              <a:buNone/>
              <a:defRPr/>
            </a:lvl1pPr>
          </a:lstStyle>
          <a:p>
            <a:r>
              <a:rPr lang="en-US" dirty="0" smtClean="0"/>
              <a:t>Drag picture to placeholder or click icon to add</a:t>
            </a:r>
            <a:endParaRPr lang="id-ID"/>
          </a:p>
        </p:txBody>
      </p:sp>
    </p:spTree>
    <p:extLst>
      <p:ext uri="{BB962C8B-B14F-4D97-AF65-F5344CB8AC3E}">
        <p14:creationId xmlns:p14="http://schemas.microsoft.com/office/powerpoint/2010/main" val="1149013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userDrawn="1">
  <p:cSld name="phone_vs_app">
    <p:spTree>
      <p:nvGrpSpPr>
        <p:cNvPr id="1" name=""/>
        <p:cNvGrpSpPr/>
        <p:nvPr/>
      </p:nvGrpSpPr>
      <p:grpSpPr>
        <a:xfrm>
          <a:off x="0" y="0"/>
          <a:ext cx="0" cy="0"/>
          <a:chOff x="0" y="0"/>
          <a:chExt cx="0" cy="0"/>
        </a:xfrm>
      </p:grpSpPr>
      <p:sp>
        <p:nvSpPr>
          <p:cNvPr id="8" name="Picture Placeholder 9"/>
          <p:cNvSpPr>
            <a:spLocks noGrp="1"/>
          </p:cNvSpPr>
          <p:nvPr>
            <p:ph type="pic" sz="quarter" idx="10"/>
          </p:nvPr>
        </p:nvSpPr>
        <p:spPr>
          <a:xfrm>
            <a:off x="3998931" y="2145517"/>
            <a:ext cx="1405499" cy="2234704"/>
          </a:xfrm>
        </p:spPr>
        <p:txBody>
          <a:bodyPr>
            <a:normAutofit/>
          </a:bodyPr>
          <a:lstStyle>
            <a:lvl1pPr marL="0" indent="0">
              <a:buNone/>
              <a:defRPr sz="1260">
                <a:solidFill>
                  <a:schemeClr val="tx1">
                    <a:lumMod val="50000"/>
                    <a:lumOff val="50000"/>
                  </a:schemeClr>
                </a:solidFill>
              </a:defRPr>
            </a:lvl1pPr>
          </a:lstStyle>
          <a:p>
            <a:endParaRPr lang="en-US" dirty="0"/>
          </a:p>
        </p:txBody>
      </p:sp>
      <p:sp>
        <p:nvSpPr>
          <p:cNvPr id="9" name="Picture Placeholder 9"/>
          <p:cNvSpPr>
            <a:spLocks noGrp="1"/>
          </p:cNvSpPr>
          <p:nvPr>
            <p:ph type="pic" sz="quarter" idx="11"/>
          </p:nvPr>
        </p:nvSpPr>
        <p:spPr>
          <a:xfrm>
            <a:off x="6818152" y="2167797"/>
            <a:ext cx="1405499" cy="2234704"/>
          </a:xfrm>
        </p:spPr>
        <p:txBody>
          <a:bodyPr>
            <a:normAutofit/>
          </a:bodyPr>
          <a:lstStyle>
            <a:lvl1pPr marL="0" indent="0">
              <a:buNone/>
              <a:defRPr sz="126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71166721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userDrawn="1">
  <p:cSld name="Devices_3_iPhones_vs">
    <p:spTree>
      <p:nvGrpSpPr>
        <p:cNvPr id="1" name=""/>
        <p:cNvGrpSpPr/>
        <p:nvPr/>
      </p:nvGrpSpPr>
      <p:grpSpPr>
        <a:xfrm>
          <a:off x="0" y="0"/>
          <a:ext cx="0" cy="0"/>
          <a:chOff x="0" y="0"/>
          <a:chExt cx="0" cy="0"/>
        </a:xfrm>
      </p:grpSpPr>
      <p:sp>
        <p:nvSpPr>
          <p:cNvPr id="11" name="Picture Placeholder 9"/>
          <p:cNvSpPr>
            <a:spLocks noGrp="1"/>
          </p:cNvSpPr>
          <p:nvPr>
            <p:ph type="pic" sz="quarter" idx="10"/>
          </p:nvPr>
        </p:nvSpPr>
        <p:spPr>
          <a:xfrm>
            <a:off x="1203462" y="2569241"/>
            <a:ext cx="1381751" cy="2234705"/>
          </a:xfrm>
        </p:spPr>
        <p:txBody>
          <a:bodyPr>
            <a:normAutofit/>
          </a:bodyPr>
          <a:lstStyle>
            <a:lvl1pPr marL="0" indent="0">
              <a:buNone/>
              <a:defRPr sz="991">
                <a:solidFill>
                  <a:schemeClr val="tx1">
                    <a:lumMod val="50000"/>
                    <a:lumOff val="50000"/>
                  </a:schemeClr>
                </a:solidFill>
              </a:defRPr>
            </a:lvl1pPr>
          </a:lstStyle>
          <a:p>
            <a:endParaRPr lang="en-US" dirty="0"/>
          </a:p>
        </p:txBody>
      </p:sp>
      <p:sp>
        <p:nvSpPr>
          <p:cNvPr id="12" name="Picture Placeholder 9"/>
          <p:cNvSpPr>
            <a:spLocks noGrp="1"/>
          </p:cNvSpPr>
          <p:nvPr>
            <p:ph type="pic" sz="quarter" idx="11"/>
          </p:nvPr>
        </p:nvSpPr>
        <p:spPr>
          <a:xfrm>
            <a:off x="4834347" y="2569241"/>
            <a:ext cx="1381751" cy="2234705"/>
          </a:xfrm>
        </p:spPr>
        <p:txBody>
          <a:bodyPr>
            <a:normAutofit/>
          </a:bodyPr>
          <a:lstStyle>
            <a:lvl1pPr marL="0" indent="0">
              <a:buNone/>
              <a:defRPr sz="991">
                <a:solidFill>
                  <a:schemeClr val="tx1">
                    <a:lumMod val="50000"/>
                    <a:lumOff val="50000"/>
                  </a:schemeClr>
                </a:solidFill>
              </a:defRPr>
            </a:lvl1pPr>
          </a:lstStyle>
          <a:p>
            <a:endParaRPr lang="en-US" dirty="0"/>
          </a:p>
        </p:txBody>
      </p:sp>
      <p:sp>
        <p:nvSpPr>
          <p:cNvPr id="15" name="Picture Placeholder 9"/>
          <p:cNvSpPr>
            <a:spLocks noGrp="1"/>
          </p:cNvSpPr>
          <p:nvPr>
            <p:ph type="pic" sz="quarter" idx="12"/>
          </p:nvPr>
        </p:nvSpPr>
        <p:spPr>
          <a:xfrm>
            <a:off x="8520947" y="2569241"/>
            <a:ext cx="1381751" cy="2234705"/>
          </a:xfrm>
        </p:spPr>
        <p:txBody>
          <a:bodyPr>
            <a:normAutofit/>
          </a:bodyPr>
          <a:lstStyle>
            <a:lvl1pPr marL="0" indent="0">
              <a:buNone/>
              <a:defRPr sz="991">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966271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userDrawn="1">
  <p:cSld name="App Design">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5269249" y="2422045"/>
            <a:ext cx="1669403" cy="2729820"/>
          </a:xfrm>
        </p:spPr>
        <p:txBody>
          <a:bodyPr>
            <a:normAutofit/>
          </a:bodyPr>
          <a:lstStyle>
            <a:lvl1pPr marL="0" indent="0">
              <a:buNone/>
              <a:defRPr sz="126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6428561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userDrawn="1">
  <p:cSld name="3 Iphones Mockup">
    <p:spTree>
      <p:nvGrpSpPr>
        <p:cNvPr id="1" name=""/>
        <p:cNvGrpSpPr/>
        <p:nvPr/>
      </p:nvGrpSpPr>
      <p:grpSpPr>
        <a:xfrm>
          <a:off x="0" y="0"/>
          <a:ext cx="0" cy="0"/>
          <a:chOff x="0" y="0"/>
          <a:chExt cx="0" cy="0"/>
        </a:xfrm>
      </p:grpSpPr>
      <p:sp>
        <p:nvSpPr>
          <p:cNvPr id="24" name="Picture Placeholder 2"/>
          <p:cNvSpPr>
            <a:spLocks noGrp="1"/>
          </p:cNvSpPr>
          <p:nvPr>
            <p:ph type="pic" sz="quarter" idx="13"/>
          </p:nvPr>
        </p:nvSpPr>
        <p:spPr>
          <a:xfrm>
            <a:off x="-3" y="1"/>
            <a:ext cx="12192003" cy="4166383"/>
          </a:xfrm>
        </p:spPr>
        <p:txBody>
          <a:bodyPr rtlCol="0">
            <a:normAutofit/>
          </a:bodyPr>
          <a:lstStyle>
            <a:lvl1pPr marL="0" indent="0">
              <a:buNone/>
              <a:defRPr sz="900">
                <a:latin typeface="Lato Light"/>
                <a:cs typeface="Lato Light"/>
              </a:defRPr>
            </a:lvl1pPr>
          </a:lstStyle>
          <a:p>
            <a:pPr lvl="0"/>
            <a:endParaRPr lang="en-US" noProof="0" dirty="0"/>
          </a:p>
        </p:txBody>
      </p:sp>
      <p:sp>
        <p:nvSpPr>
          <p:cNvPr id="21" name="Picture Placeholder 2"/>
          <p:cNvSpPr>
            <a:spLocks noGrp="1" noChangeAspect="1"/>
          </p:cNvSpPr>
          <p:nvPr>
            <p:ph type="pic" sz="quarter" idx="10"/>
          </p:nvPr>
        </p:nvSpPr>
        <p:spPr>
          <a:xfrm>
            <a:off x="744844" y="1940777"/>
            <a:ext cx="752672" cy="1932665"/>
          </a:xfrm>
        </p:spPr>
        <p:txBody>
          <a:bodyPr rtlCol="0">
            <a:normAutofit/>
          </a:bodyPr>
          <a:lstStyle>
            <a:lvl1pPr marL="0" indent="0">
              <a:buNone/>
              <a:defRPr sz="900">
                <a:latin typeface="Lato Light"/>
                <a:cs typeface="Lato Light"/>
              </a:defRPr>
            </a:lvl1pPr>
          </a:lstStyle>
          <a:p>
            <a:pPr lvl="0"/>
            <a:endParaRPr lang="en-US" noProof="0" dirty="0"/>
          </a:p>
        </p:txBody>
      </p:sp>
      <p:sp>
        <p:nvSpPr>
          <p:cNvPr id="22" name="Picture Placeholder 2"/>
          <p:cNvSpPr>
            <a:spLocks noGrp="1" noChangeAspect="1"/>
          </p:cNvSpPr>
          <p:nvPr>
            <p:ph type="pic" sz="quarter" idx="12"/>
          </p:nvPr>
        </p:nvSpPr>
        <p:spPr>
          <a:xfrm>
            <a:off x="3320754" y="1940313"/>
            <a:ext cx="751281" cy="1926931"/>
          </a:xfrm>
        </p:spPr>
        <p:txBody>
          <a:bodyPr rtlCol="0">
            <a:normAutofit/>
          </a:bodyPr>
          <a:lstStyle>
            <a:lvl1pPr marL="0" indent="0">
              <a:buNone/>
              <a:defRPr sz="900">
                <a:latin typeface="Lato Light"/>
                <a:cs typeface="Lato Light"/>
              </a:defRPr>
            </a:lvl1pPr>
          </a:lstStyle>
          <a:p>
            <a:pPr lvl="0"/>
            <a:endParaRPr lang="en-US" noProof="0" dirty="0"/>
          </a:p>
        </p:txBody>
      </p:sp>
      <p:sp>
        <p:nvSpPr>
          <p:cNvPr id="23" name="Picture Placeholder 2"/>
          <p:cNvSpPr>
            <a:spLocks noGrp="1" noChangeAspect="1"/>
          </p:cNvSpPr>
          <p:nvPr>
            <p:ph type="pic" sz="quarter" idx="11"/>
          </p:nvPr>
        </p:nvSpPr>
        <p:spPr>
          <a:xfrm>
            <a:off x="1651059" y="1726209"/>
            <a:ext cx="1524901" cy="2493700"/>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85760439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userDrawn="1">
  <p:cSld name="03_app">
    <p:spTree>
      <p:nvGrpSpPr>
        <p:cNvPr id="1" name=""/>
        <p:cNvGrpSpPr/>
        <p:nvPr/>
      </p:nvGrpSpPr>
      <p:grpSpPr>
        <a:xfrm>
          <a:off x="0" y="0"/>
          <a:ext cx="0" cy="0"/>
          <a:chOff x="0" y="0"/>
          <a:chExt cx="0" cy="0"/>
        </a:xfrm>
      </p:grpSpPr>
      <p:sp>
        <p:nvSpPr>
          <p:cNvPr id="27" name="Picture Placeholder 2"/>
          <p:cNvSpPr>
            <a:spLocks noGrp="1"/>
          </p:cNvSpPr>
          <p:nvPr>
            <p:ph type="pic" sz="quarter" idx="13"/>
          </p:nvPr>
        </p:nvSpPr>
        <p:spPr>
          <a:xfrm>
            <a:off x="-3" y="0"/>
            <a:ext cx="12192003" cy="3230219"/>
          </a:xfrm>
        </p:spPr>
        <p:txBody>
          <a:bodyPr rtlCol="0">
            <a:normAutofit/>
          </a:bodyPr>
          <a:lstStyle>
            <a:lvl1pPr marL="0" indent="0">
              <a:buNone/>
              <a:defRPr sz="900">
                <a:latin typeface="Lato Light"/>
                <a:cs typeface="Lato Light"/>
              </a:defRPr>
            </a:lvl1pPr>
          </a:lstStyle>
          <a:p>
            <a:pPr lvl="0"/>
            <a:endParaRPr lang="en-US" noProof="0" dirty="0"/>
          </a:p>
        </p:txBody>
      </p:sp>
      <p:sp>
        <p:nvSpPr>
          <p:cNvPr id="3" name="Picture Placeholder 2"/>
          <p:cNvSpPr>
            <a:spLocks noGrp="1" noChangeAspect="1"/>
          </p:cNvSpPr>
          <p:nvPr>
            <p:ph type="pic" sz="quarter" idx="10"/>
          </p:nvPr>
        </p:nvSpPr>
        <p:spPr>
          <a:xfrm>
            <a:off x="997397" y="1405054"/>
            <a:ext cx="752672" cy="1923167"/>
          </a:xfrm>
        </p:spPr>
        <p:txBody>
          <a:bodyPr rtlCol="0">
            <a:normAutofit/>
          </a:bodyPr>
          <a:lstStyle>
            <a:lvl1pPr marL="0" indent="0">
              <a:buNone/>
              <a:defRPr sz="900">
                <a:latin typeface="Lato Light"/>
                <a:cs typeface="Lato Light"/>
              </a:defRPr>
            </a:lvl1pPr>
          </a:lstStyle>
          <a:p>
            <a:pPr lvl="0"/>
            <a:endParaRPr lang="en-US" noProof="0" dirty="0"/>
          </a:p>
        </p:txBody>
      </p:sp>
      <p:sp>
        <p:nvSpPr>
          <p:cNvPr id="32" name="Picture Placeholder 2"/>
          <p:cNvSpPr>
            <a:spLocks noGrp="1" noChangeAspect="1"/>
          </p:cNvSpPr>
          <p:nvPr>
            <p:ph type="pic" sz="quarter" idx="12"/>
          </p:nvPr>
        </p:nvSpPr>
        <p:spPr>
          <a:xfrm>
            <a:off x="3573307" y="1404411"/>
            <a:ext cx="803171" cy="1917460"/>
          </a:xfrm>
        </p:spPr>
        <p:txBody>
          <a:bodyPr rtlCol="0">
            <a:normAutofit/>
          </a:bodyPr>
          <a:lstStyle>
            <a:lvl1pPr marL="0" indent="0">
              <a:buNone/>
              <a:defRPr sz="900">
                <a:latin typeface="Lato Light"/>
                <a:cs typeface="Lato Light"/>
              </a:defRPr>
            </a:lvl1pPr>
          </a:lstStyle>
          <a:p>
            <a:pPr lvl="0"/>
            <a:endParaRPr lang="en-US" noProof="0" dirty="0"/>
          </a:p>
        </p:txBody>
      </p:sp>
      <p:sp>
        <p:nvSpPr>
          <p:cNvPr id="31" name="Picture Placeholder 2"/>
          <p:cNvSpPr>
            <a:spLocks noGrp="1" noChangeAspect="1"/>
          </p:cNvSpPr>
          <p:nvPr>
            <p:ph type="pic" sz="quarter" idx="11"/>
          </p:nvPr>
        </p:nvSpPr>
        <p:spPr>
          <a:xfrm>
            <a:off x="1903613" y="1188271"/>
            <a:ext cx="1558227" cy="2490327"/>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267483412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userDrawn="1">
  <p:cSld name="app_features">
    <p:spTree>
      <p:nvGrpSpPr>
        <p:cNvPr id="1" name=""/>
        <p:cNvGrpSpPr/>
        <p:nvPr/>
      </p:nvGrpSpPr>
      <p:grpSpPr>
        <a:xfrm>
          <a:off x="0" y="0"/>
          <a:ext cx="0" cy="0"/>
          <a:chOff x="0" y="0"/>
          <a:chExt cx="0" cy="0"/>
        </a:xfrm>
      </p:grpSpPr>
      <p:sp>
        <p:nvSpPr>
          <p:cNvPr id="27" name="Picture Placeholder 2"/>
          <p:cNvSpPr>
            <a:spLocks noGrp="1"/>
          </p:cNvSpPr>
          <p:nvPr>
            <p:ph type="pic" sz="quarter" idx="13"/>
          </p:nvPr>
        </p:nvSpPr>
        <p:spPr>
          <a:xfrm>
            <a:off x="-3" y="0"/>
            <a:ext cx="12192003" cy="3230219"/>
          </a:xfrm>
        </p:spPr>
        <p:txBody>
          <a:bodyPr rtlCol="0">
            <a:normAutofit/>
          </a:bodyPr>
          <a:lstStyle>
            <a:lvl1pPr marL="0" indent="0">
              <a:buNone/>
              <a:defRPr sz="900">
                <a:latin typeface="Lato Light"/>
                <a:cs typeface="Lato Light"/>
              </a:defRPr>
            </a:lvl1pPr>
          </a:lstStyle>
          <a:p>
            <a:pPr lvl="0"/>
            <a:endParaRPr lang="en-US" noProof="0" dirty="0"/>
          </a:p>
        </p:txBody>
      </p:sp>
      <p:sp>
        <p:nvSpPr>
          <p:cNvPr id="31" name="Picture Placeholder 2"/>
          <p:cNvSpPr>
            <a:spLocks noGrp="1" noChangeAspect="1"/>
          </p:cNvSpPr>
          <p:nvPr>
            <p:ph type="pic" sz="quarter" idx="11"/>
          </p:nvPr>
        </p:nvSpPr>
        <p:spPr>
          <a:xfrm>
            <a:off x="1535889" y="1445199"/>
            <a:ext cx="2360859" cy="3800336"/>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275174146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userDrawn="1">
  <p:cSld name="App Design 01">
    <p:spTree>
      <p:nvGrpSpPr>
        <p:cNvPr id="1" name=""/>
        <p:cNvGrpSpPr/>
        <p:nvPr/>
      </p:nvGrpSpPr>
      <p:grpSpPr>
        <a:xfrm>
          <a:off x="0" y="0"/>
          <a:ext cx="0" cy="0"/>
          <a:chOff x="0" y="0"/>
          <a:chExt cx="0" cy="0"/>
        </a:xfrm>
      </p:grpSpPr>
      <p:sp>
        <p:nvSpPr>
          <p:cNvPr id="23" name="Picture Placeholder 16"/>
          <p:cNvSpPr>
            <a:spLocks noGrp="1"/>
          </p:cNvSpPr>
          <p:nvPr userDrawn="1">
            <p:ph type="pic" sz="quarter" idx="13"/>
          </p:nvPr>
        </p:nvSpPr>
        <p:spPr>
          <a:xfrm>
            <a:off x="4303919" y="2648021"/>
            <a:ext cx="944872" cy="2336940"/>
          </a:xfrm>
        </p:spPr>
        <p:txBody>
          <a:bodyPr>
            <a:normAutofit/>
          </a:bodyPr>
          <a:lstStyle>
            <a:lvl1pPr marL="0" indent="0">
              <a:buNone/>
              <a:defRPr sz="629"/>
            </a:lvl1pPr>
          </a:lstStyle>
          <a:p>
            <a:endParaRPr lang="en-US" dirty="0"/>
          </a:p>
        </p:txBody>
      </p:sp>
      <p:sp>
        <p:nvSpPr>
          <p:cNvPr id="24" name="Picture Placeholder 16"/>
          <p:cNvSpPr>
            <a:spLocks noGrp="1"/>
          </p:cNvSpPr>
          <p:nvPr userDrawn="1">
            <p:ph type="pic" sz="quarter" idx="14"/>
          </p:nvPr>
        </p:nvSpPr>
        <p:spPr>
          <a:xfrm>
            <a:off x="1165169" y="2640965"/>
            <a:ext cx="896020" cy="2336940"/>
          </a:xfrm>
        </p:spPr>
        <p:txBody>
          <a:bodyPr>
            <a:normAutofit/>
          </a:bodyPr>
          <a:lstStyle>
            <a:lvl1pPr marL="0" indent="0">
              <a:buNone/>
              <a:defRPr sz="629"/>
            </a:lvl1pPr>
          </a:lstStyle>
          <a:p>
            <a:endParaRPr lang="en-US" dirty="0"/>
          </a:p>
        </p:txBody>
      </p:sp>
      <p:sp>
        <p:nvSpPr>
          <p:cNvPr id="25" name="Picture Placeholder 16"/>
          <p:cNvSpPr>
            <a:spLocks noGrp="1"/>
          </p:cNvSpPr>
          <p:nvPr>
            <p:ph type="pic" sz="quarter" idx="10"/>
          </p:nvPr>
        </p:nvSpPr>
        <p:spPr>
          <a:xfrm>
            <a:off x="2252868" y="2381901"/>
            <a:ext cx="1889744" cy="3017844"/>
          </a:xfrm>
        </p:spPr>
        <p:txBody>
          <a:bodyPr>
            <a:normAutofit/>
          </a:bodyPr>
          <a:lstStyle>
            <a:lvl1pPr marL="0" indent="0">
              <a:buNone/>
              <a:defRPr sz="629"/>
            </a:lvl1pPr>
          </a:lstStyle>
          <a:p>
            <a:endParaRPr lang="en-US" dirty="0"/>
          </a:p>
        </p:txBody>
      </p:sp>
    </p:spTree>
    <p:extLst>
      <p:ext uri="{BB962C8B-B14F-4D97-AF65-F5344CB8AC3E}">
        <p14:creationId xmlns:p14="http://schemas.microsoft.com/office/powerpoint/2010/main" val="188458003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userDrawn="1">
  <p:cSld name="Mockup-device1">
    <p:spTree>
      <p:nvGrpSpPr>
        <p:cNvPr id="1" name=""/>
        <p:cNvGrpSpPr/>
        <p:nvPr/>
      </p:nvGrpSpPr>
      <p:grpSpPr>
        <a:xfrm>
          <a:off x="0" y="0"/>
          <a:ext cx="0" cy="0"/>
          <a:chOff x="0" y="0"/>
          <a:chExt cx="0" cy="0"/>
        </a:xfrm>
      </p:grpSpPr>
      <p:sp>
        <p:nvSpPr>
          <p:cNvPr id="21" name="Picture Placeholder 22"/>
          <p:cNvSpPr>
            <a:spLocks noGrp="1"/>
          </p:cNvSpPr>
          <p:nvPr>
            <p:ph type="pic" sz="quarter" idx="13"/>
          </p:nvPr>
        </p:nvSpPr>
        <p:spPr>
          <a:xfrm>
            <a:off x="-11544" y="1"/>
            <a:ext cx="12211915" cy="5092703"/>
          </a:xfrm>
        </p:spPr>
        <p:txBody>
          <a:bodyPr>
            <a:normAutofit/>
          </a:bodyPr>
          <a:lstStyle>
            <a:lvl1pPr marL="0" indent="0">
              <a:buNone/>
              <a:defRPr sz="1440">
                <a:latin typeface="Lato Light"/>
                <a:cs typeface="Lato Light"/>
              </a:defRPr>
            </a:lvl1pPr>
          </a:lstStyle>
          <a:p>
            <a:endParaRPr lang="id-ID" dirty="0"/>
          </a:p>
        </p:txBody>
      </p:sp>
      <p:sp>
        <p:nvSpPr>
          <p:cNvPr id="3" name="Picture Placeholder 2"/>
          <p:cNvSpPr>
            <a:spLocks noGrp="1"/>
          </p:cNvSpPr>
          <p:nvPr>
            <p:ph type="pic" sz="quarter" idx="15"/>
          </p:nvPr>
        </p:nvSpPr>
        <p:spPr>
          <a:xfrm>
            <a:off x="5168482" y="2422045"/>
            <a:ext cx="1895377" cy="3037592"/>
          </a:xfrm>
        </p:spPr>
        <p:txBody>
          <a:bodyPr>
            <a:normAutofit/>
          </a:bodyPr>
          <a:lstStyle>
            <a:lvl1pPr>
              <a:defRPr sz="1440"/>
            </a:lvl1pPr>
          </a:lstStyle>
          <a:p>
            <a:endParaRPr lang="en-US" dirty="0"/>
          </a:p>
        </p:txBody>
      </p:sp>
    </p:spTree>
    <p:extLst>
      <p:ext uri="{BB962C8B-B14F-4D97-AF65-F5344CB8AC3E}">
        <p14:creationId xmlns:p14="http://schemas.microsoft.com/office/powerpoint/2010/main" val="122836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userDrawn="1">
  <p:cSld name="2_App Design 04">
    <p:spTree>
      <p:nvGrpSpPr>
        <p:cNvPr id="1" name=""/>
        <p:cNvGrpSpPr/>
        <p:nvPr/>
      </p:nvGrpSpPr>
      <p:grpSpPr>
        <a:xfrm>
          <a:off x="0" y="0"/>
          <a:ext cx="0" cy="0"/>
          <a:chOff x="0" y="0"/>
          <a:chExt cx="0" cy="0"/>
        </a:xfrm>
      </p:grpSpPr>
      <p:sp>
        <p:nvSpPr>
          <p:cNvPr id="18" name="Picture Placeholder 16"/>
          <p:cNvSpPr>
            <a:spLocks noGrp="1"/>
          </p:cNvSpPr>
          <p:nvPr>
            <p:ph type="pic" sz="quarter" idx="14"/>
          </p:nvPr>
        </p:nvSpPr>
        <p:spPr>
          <a:xfrm>
            <a:off x="1733765" y="2783345"/>
            <a:ext cx="740857" cy="1900169"/>
          </a:xfrm>
        </p:spPr>
        <p:txBody>
          <a:bodyPr>
            <a:normAutofit/>
          </a:bodyPr>
          <a:lstStyle>
            <a:lvl1pPr marL="0" indent="0">
              <a:buNone/>
              <a:defRPr sz="629"/>
            </a:lvl1pPr>
          </a:lstStyle>
          <a:p>
            <a:endParaRPr lang="en-US" dirty="0"/>
          </a:p>
        </p:txBody>
      </p:sp>
      <p:sp>
        <p:nvSpPr>
          <p:cNvPr id="15" name="Picture Placeholder 16"/>
          <p:cNvSpPr>
            <a:spLocks noGrp="1"/>
          </p:cNvSpPr>
          <p:nvPr>
            <p:ph type="pic" sz="quarter" idx="13"/>
          </p:nvPr>
        </p:nvSpPr>
        <p:spPr>
          <a:xfrm>
            <a:off x="4303919" y="2783345"/>
            <a:ext cx="783757" cy="1900169"/>
          </a:xfrm>
        </p:spPr>
        <p:txBody>
          <a:bodyPr>
            <a:normAutofit/>
          </a:bodyPr>
          <a:lstStyle>
            <a:lvl1pPr marL="0" indent="0">
              <a:buNone/>
              <a:defRPr sz="629"/>
            </a:lvl1pPr>
          </a:lstStyle>
          <a:p>
            <a:endParaRPr lang="en-US" dirty="0"/>
          </a:p>
        </p:txBody>
      </p:sp>
      <p:sp>
        <p:nvSpPr>
          <p:cNvPr id="17" name="Picture Placeholder 16"/>
          <p:cNvSpPr>
            <a:spLocks noGrp="1"/>
          </p:cNvSpPr>
          <p:nvPr>
            <p:ph type="pic" sz="quarter" idx="10"/>
          </p:nvPr>
        </p:nvSpPr>
        <p:spPr>
          <a:xfrm>
            <a:off x="2645976" y="2582625"/>
            <a:ext cx="1512829" cy="2480404"/>
          </a:xfrm>
        </p:spPr>
        <p:txBody>
          <a:bodyPr>
            <a:normAutofit/>
          </a:bodyPr>
          <a:lstStyle>
            <a:lvl1pPr marL="0" indent="0">
              <a:buNone/>
              <a:defRPr sz="629"/>
            </a:lvl1pPr>
          </a:lstStyle>
          <a:p>
            <a:endParaRPr lang="en-US" dirty="0"/>
          </a:p>
        </p:txBody>
      </p:sp>
    </p:spTree>
    <p:extLst>
      <p:ext uri="{BB962C8B-B14F-4D97-AF65-F5344CB8AC3E}">
        <p14:creationId xmlns:p14="http://schemas.microsoft.com/office/powerpoint/2010/main" val="387168998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userDrawn="1">
  <p:cSld name="1_App Design 01">
    <p:spTree>
      <p:nvGrpSpPr>
        <p:cNvPr id="1" name=""/>
        <p:cNvGrpSpPr/>
        <p:nvPr/>
      </p:nvGrpSpPr>
      <p:grpSpPr>
        <a:xfrm>
          <a:off x="0" y="0"/>
          <a:ext cx="0" cy="0"/>
          <a:chOff x="0" y="0"/>
          <a:chExt cx="0" cy="0"/>
        </a:xfrm>
      </p:grpSpPr>
      <p:sp>
        <p:nvSpPr>
          <p:cNvPr id="31" name="Picture Placeholder 2"/>
          <p:cNvSpPr>
            <a:spLocks noGrp="1" noChangeAspect="1"/>
          </p:cNvSpPr>
          <p:nvPr>
            <p:ph type="pic" sz="quarter" idx="11"/>
          </p:nvPr>
        </p:nvSpPr>
        <p:spPr>
          <a:xfrm>
            <a:off x="1813397" y="2113216"/>
            <a:ext cx="2681192" cy="3240235"/>
          </a:xfrm>
        </p:spPr>
        <p:txBody>
          <a:bodyPr>
            <a:normAutofit/>
          </a:bodyPr>
          <a:lstStyle>
            <a:lvl1pPr marL="0" indent="0">
              <a:buNone/>
              <a:defRPr sz="900">
                <a:latin typeface="Lato Light"/>
                <a:cs typeface="Lato Light"/>
              </a:defRPr>
            </a:lvl1pPr>
          </a:lstStyle>
          <a:p>
            <a:endParaRPr lang="en-US" dirty="0"/>
          </a:p>
        </p:txBody>
      </p:sp>
    </p:spTree>
    <p:extLst>
      <p:ext uri="{BB962C8B-B14F-4D97-AF65-F5344CB8AC3E}">
        <p14:creationId xmlns:p14="http://schemas.microsoft.com/office/powerpoint/2010/main" val="2940992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Big_Picture_team-skills">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12203143" cy="6858001"/>
          </a:xfrm>
        </p:spPr>
        <p:txBody>
          <a:bodyPr>
            <a:normAutofit/>
          </a:bodyPr>
          <a:lstStyle>
            <a:lvl1pPr marL="0" indent="0">
              <a:buNone/>
              <a:defRPr sz="1441">
                <a:latin typeface="Lato Light"/>
                <a:cs typeface="Lato Light"/>
              </a:defRPr>
            </a:lvl1pPr>
          </a:lstStyle>
          <a:p>
            <a:endParaRPr lang="id-ID" dirty="0"/>
          </a:p>
        </p:txBody>
      </p:sp>
      <p:sp>
        <p:nvSpPr>
          <p:cNvPr id="5" name="Picture Placeholder 22"/>
          <p:cNvSpPr>
            <a:spLocks noGrp="1"/>
          </p:cNvSpPr>
          <p:nvPr>
            <p:ph type="pic" sz="quarter" idx="14"/>
          </p:nvPr>
        </p:nvSpPr>
        <p:spPr>
          <a:xfrm>
            <a:off x="1573819" y="2261400"/>
            <a:ext cx="1641347" cy="1645987"/>
          </a:xfrm>
        </p:spPr>
        <p:txBody>
          <a:bodyPr>
            <a:normAutofit/>
          </a:bodyPr>
          <a:lstStyle>
            <a:lvl1pPr marL="0" indent="0">
              <a:buNone/>
              <a:defRPr sz="1441">
                <a:solidFill>
                  <a:schemeClr val="bg1"/>
                </a:solidFill>
                <a:latin typeface="Lato Regular"/>
                <a:cs typeface="Lato Regular"/>
              </a:defRPr>
            </a:lvl1pPr>
          </a:lstStyle>
          <a:p>
            <a:endParaRPr lang="id-ID" dirty="0"/>
          </a:p>
        </p:txBody>
      </p:sp>
    </p:spTree>
    <p:extLst>
      <p:ext uri="{BB962C8B-B14F-4D97-AF65-F5344CB8AC3E}">
        <p14:creationId xmlns:p14="http://schemas.microsoft.com/office/powerpoint/2010/main" val="915948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userDrawn="1">
  <p:cSld name="Devices_Tablet_H">
    <p:spTree>
      <p:nvGrpSpPr>
        <p:cNvPr id="1" name=""/>
        <p:cNvGrpSpPr/>
        <p:nvPr/>
      </p:nvGrpSpPr>
      <p:grpSpPr>
        <a:xfrm>
          <a:off x="0" y="0"/>
          <a:ext cx="0" cy="0"/>
          <a:chOff x="0" y="0"/>
          <a:chExt cx="0" cy="0"/>
        </a:xfrm>
      </p:grpSpPr>
      <p:sp>
        <p:nvSpPr>
          <p:cNvPr id="34" name="Picture Placeholder 2"/>
          <p:cNvSpPr>
            <a:spLocks noGrp="1" noChangeAspect="1"/>
          </p:cNvSpPr>
          <p:nvPr>
            <p:ph type="pic" sz="quarter" idx="11"/>
          </p:nvPr>
        </p:nvSpPr>
        <p:spPr>
          <a:xfrm>
            <a:off x="3979372" y="2872886"/>
            <a:ext cx="4179945" cy="2802175"/>
          </a:xfrm>
        </p:spPr>
        <p:txBody>
          <a:bodyPr>
            <a:normAutofit/>
          </a:bodyPr>
          <a:lstStyle>
            <a:lvl1pPr marL="0" indent="0">
              <a:buNone/>
              <a:defRPr sz="900">
                <a:latin typeface="Lato Light"/>
                <a:cs typeface="Lato Light"/>
              </a:defRPr>
            </a:lvl1pPr>
          </a:lstStyle>
          <a:p>
            <a:endParaRPr lang="en-US" dirty="0"/>
          </a:p>
        </p:txBody>
      </p:sp>
    </p:spTree>
    <p:extLst>
      <p:ext uri="{BB962C8B-B14F-4D97-AF65-F5344CB8AC3E}">
        <p14:creationId xmlns:p14="http://schemas.microsoft.com/office/powerpoint/2010/main" val="227730240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userDrawn="1">
  <p:cSld name="tablet-mockup">
    <p:spTree>
      <p:nvGrpSpPr>
        <p:cNvPr id="1" name=""/>
        <p:cNvGrpSpPr/>
        <p:nvPr/>
      </p:nvGrpSpPr>
      <p:grpSpPr>
        <a:xfrm>
          <a:off x="0" y="0"/>
          <a:ext cx="0" cy="0"/>
          <a:chOff x="0" y="0"/>
          <a:chExt cx="0" cy="0"/>
        </a:xfrm>
      </p:grpSpPr>
      <p:sp>
        <p:nvSpPr>
          <p:cNvPr id="26" name="Picture Placeholder 9"/>
          <p:cNvSpPr>
            <a:spLocks noGrp="1" noChangeAspect="1"/>
          </p:cNvSpPr>
          <p:nvPr>
            <p:ph type="pic" sz="quarter" idx="10"/>
          </p:nvPr>
        </p:nvSpPr>
        <p:spPr>
          <a:xfrm>
            <a:off x="2157947" y="2242017"/>
            <a:ext cx="2023340" cy="2458572"/>
          </a:xfrm>
        </p:spPr>
        <p:txBody>
          <a:bodyPr>
            <a:normAutofit/>
          </a:bodyPr>
          <a:lstStyle>
            <a:lvl1pPr marL="0" indent="0">
              <a:buNone/>
              <a:defRPr sz="991">
                <a:solidFill>
                  <a:schemeClr val="tx1">
                    <a:lumMod val="50000"/>
                    <a:lumOff val="50000"/>
                  </a:schemeClr>
                </a:solidFill>
              </a:defRPr>
            </a:lvl1pPr>
          </a:lstStyle>
          <a:p>
            <a:endParaRPr lang="en-US" dirty="0"/>
          </a:p>
        </p:txBody>
      </p:sp>
      <p:sp>
        <p:nvSpPr>
          <p:cNvPr id="69" name="Picture Placeholder 9"/>
          <p:cNvSpPr>
            <a:spLocks noGrp="1" noChangeAspect="1"/>
          </p:cNvSpPr>
          <p:nvPr>
            <p:ph type="pic" sz="quarter" idx="11"/>
          </p:nvPr>
        </p:nvSpPr>
        <p:spPr>
          <a:xfrm>
            <a:off x="5084513" y="2243381"/>
            <a:ext cx="2020987" cy="2446140"/>
          </a:xfrm>
        </p:spPr>
        <p:txBody>
          <a:bodyPr>
            <a:normAutofit/>
          </a:bodyPr>
          <a:lstStyle>
            <a:lvl1pPr marL="0" indent="0">
              <a:buNone/>
              <a:defRPr sz="900">
                <a:solidFill>
                  <a:schemeClr val="tx1">
                    <a:lumMod val="50000"/>
                    <a:lumOff val="50000"/>
                  </a:schemeClr>
                </a:solidFill>
              </a:defRPr>
            </a:lvl1pPr>
          </a:lstStyle>
          <a:p>
            <a:endParaRPr lang="en-US" dirty="0"/>
          </a:p>
        </p:txBody>
      </p:sp>
      <p:sp>
        <p:nvSpPr>
          <p:cNvPr id="70" name="Picture Placeholder 9"/>
          <p:cNvSpPr>
            <a:spLocks noGrp="1" noChangeAspect="1"/>
          </p:cNvSpPr>
          <p:nvPr>
            <p:ph type="pic" sz="quarter" idx="12"/>
          </p:nvPr>
        </p:nvSpPr>
        <p:spPr>
          <a:xfrm>
            <a:off x="7940440" y="2243381"/>
            <a:ext cx="2024936" cy="2446140"/>
          </a:xfrm>
        </p:spPr>
        <p:txBody>
          <a:bodyPr>
            <a:normAutofit/>
          </a:bodyPr>
          <a:lstStyle>
            <a:lvl1pPr marL="0" indent="0">
              <a:buNone/>
              <a:defRPr sz="991">
                <a:solidFill>
                  <a:schemeClr val="tx1">
                    <a:lumMod val="50000"/>
                    <a:lumOff val="50000"/>
                  </a:schemeClr>
                </a:solidFill>
                <a:latin typeface="Lato Light"/>
                <a:cs typeface="Lato Light"/>
              </a:defRPr>
            </a:lvl1pPr>
          </a:lstStyle>
          <a:p>
            <a:endParaRPr lang="en-US" dirty="0"/>
          </a:p>
        </p:txBody>
      </p:sp>
    </p:spTree>
    <p:extLst>
      <p:ext uri="{BB962C8B-B14F-4D97-AF65-F5344CB8AC3E}">
        <p14:creationId xmlns:p14="http://schemas.microsoft.com/office/powerpoint/2010/main" val="255228233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userDrawn="1">
  <p:cSld name="Devices_laptop_project">
    <p:spTree>
      <p:nvGrpSpPr>
        <p:cNvPr id="1" name=""/>
        <p:cNvGrpSpPr/>
        <p:nvPr/>
      </p:nvGrpSpPr>
      <p:grpSpPr>
        <a:xfrm>
          <a:off x="0" y="0"/>
          <a:ext cx="0" cy="0"/>
          <a:chOff x="0" y="0"/>
          <a:chExt cx="0" cy="0"/>
        </a:xfrm>
      </p:grpSpPr>
      <p:sp>
        <p:nvSpPr>
          <p:cNvPr id="23" name="Picture Placeholder 2"/>
          <p:cNvSpPr>
            <a:spLocks noGrp="1" noChangeAspect="1"/>
          </p:cNvSpPr>
          <p:nvPr>
            <p:ph type="pic" sz="quarter" idx="11"/>
          </p:nvPr>
        </p:nvSpPr>
        <p:spPr>
          <a:xfrm>
            <a:off x="1093777" y="2583572"/>
            <a:ext cx="2996028" cy="1669939"/>
          </a:xfrm>
        </p:spPr>
        <p:txBody>
          <a:bodyPr>
            <a:normAutofit/>
          </a:bodyPr>
          <a:lstStyle>
            <a:lvl1pPr marL="0" indent="0">
              <a:buNone/>
              <a:defRPr sz="900">
                <a:latin typeface="Lato Light"/>
                <a:cs typeface="Lato Light"/>
              </a:defRPr>
            </a:lvl1pPr>
          </a:lstStyle>
          <a:p>
            <a:endParaRPr lang="en-US" dirty="0"/>
          </a:p>
        </p:txBody>
      </p:sp>
    </p:spTree>
    <p:extLst>
      <p:ext uri="{BB962C8B-B14F-4D97-AF65-F5344CB8AC3E}">
        <p14:creationId xmlns:p14="http://schemas.microsoft.com/office/powerpoint/2010/main" val="224227649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userDrawn="1">
  <p:cSld name="1_Laptop Project">
    <p:spTree>
      <p:nvGrpSpPr>
        <p:cNvPr id="1" name=""/>
        <p:cNvGrpSpPr/>
        <p:nvPr/>
      </p:nvGrpSpPr>
      <p:grpSpPr>
        <a:xfrm>
          <a:off x="0" y="0"/>
          <a:ext cx="0" cy="0"/>
          <a:chOff x="0" y="0"/>
          <a:chExt cx="0" cy="0"/>
        </a:xfrm>
      </p:grpSpPr>
      <p:sp>
        <p:nvSpPr>
          <p:cNvPr id="15" name="Picture Placeholder 9"/>
          <p:cNvSpPr>
            <a:spLocks noGrp="1"/>
          </p:cNvSpPr>
          <p:nvPr>
            <p:ph type="pic" sz="quarter" idx="11"/>
          </p:nvPr>
        </p:nvSpPr>
        <p:spPr>
          <a:xfrm>
            <a:off x="7284559" y="2593785"/>
            <a:ext cx="3349748" cy="1867097"/>
          </a:xfrm>
        </p:spPr>
        <p:txBody>
          <a:bodyPr>
            <a:normAutofit/>
          </a:bodyPr>
          <a:lstStyle>
            <a:lvl1pPr marL="0" indent="0">
              <a:buNone/>
              <a:defRPr sz="9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40098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userDrawn="1">
  <p:cSld name="1_Devices_laptop2_project">
    <p:spTree>
      <p:nvGrpSpPr>
        <p:cNvPr id="1" name=""/>
        <p:cNvGrpSpPr/>
        <p:nvPr/>
      </p:nvGrpSpPr>
      <p:grpSpPr>
        <a:xfrm>
          <a:off x="0" y="0"/>
          <a:ext cx="0" cy="0"/>
          <a:chOff x="0" y="0"/>
          <a:chExt cx="0" cy="0"/>
        </a:xfrm>
      </p:grpSpPr>
      <p:sp>
        <p:nvSpPr>
          <p:cNvPr id="9" name="Picture Placeholder 2"/>
          <p:cNvSpPr>
            <a:spLocks noGrp="1" noChangeAspect="1"/>
          </p:cNvSpPr>
          <p:nvPr>
            <p:ph type="pic" sz="quarter" idx="11"/>
          </p:nvPr>
        </p:nvSpPr>
        <p:spPr>
          <a:xfrm>
            <a:off x="4548155" y="3135379"/>
            <a:ext cx="2996028" cy="1669939"/>
          </a:xfrm>
        </p:spPr>
        <p:txBody>
          <a:bodyPr>
            <a:normAutofit/>
          </a:bodyPr>
          <a:lstStyle>
            <a:lvl1pPr marL="0" indent="0">
              <a:buNone/>
              <a:defRPr sz="900">
                <a:latin typeface="Lato Light"/>
                <a:cs typeface="Lato Light"/>
              </a:defRPr>
            </a:lvl1pPr>
          </a:lstStyle>
          <a:p>
            <a:endParaRPr lang="en-US" dirty="0"/>
          </a:p>
        </p:txBody>
      </p:sp>
    </p:spTree>
    <p:extLst>
      <p:ext uri="{BB962C8B-B14F-4D97-AF65-F5344CB8AC3E}">
        <p14:creationId xmlns:p14="http://schemas.microsoft.com/office/powerpoint/2010/main" val="74370524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userDrawn="1">
  <p:cSld name="37_Title Slide">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4218185" y="2179247"/>
            <a:ext cx="3340603" cy="1701543"/>
          </a:xfrm>
        </p:spPr>
        <p:txBody>
          <a:bodyPr anchor="t">
            <a:normAutofit/>
          </a:bodyPr>
          <a:lstStyle>
            <a:lvl1pPr marL="0" indent="0" algn="ctr">
              <a:buNone/>
              <a:defRPr sz="991">
                <a:latin typeface="Lato Light"/>
                <a:cs typeface="Lato Light"/>
              </a:defRPr>
            </a:lvl1pPr>
          </a:lstStyle>
          <a:p>
            <a:endParaRPr lang="id-ID" dirty="0"/>
          </a:p>
        </p:txBody>
      </p:sp>
      <p:sp>
        <p:nvSpPr>
          <p:cNvPr id="17" name="Picture Placeholder 2"/>
          <p:cNvSpPr>
            <a:spLocks noGrp="1" noChangeAspect="1"/>
          </p:cNvSpPr>
          <p:nvPr>
            <p:ph type="pic" sz="quarter" idx="22"/>
          </p:nvPr>
        </p:nvSpPr>
        <p:spPr>
          <a:xfrm>
            <a:off x="2684334" y="3890045"/>
            <a:ext cx="458889" cy="725983"/>
          </a:xfrm>
        </p:spPr>
        <p:txBody>
          <a:bodyPr anchor="t">
            <a:normAutofit/>
          </a:bodyPr>
          <a:lstStyle>
            <a:lvl1pPr marL="0" indent="0" algn="ctr">
              <a:lnSpc>
                <a:spcPct val="50000"/>
              </a:lnSpc>
              <a:buNone/>
              <a:defRPr sz="473">
                <a:latin typeface="Lato Light"/>
                <a:cs typeface="Lato Light"/>
              </a:defRPr>
            </a:lvl1pPr>
          </a:lstStyle>
          <a:p>
            <a:endParaRPr lang="id-ID" dirty="0"/>
          </a:p>
        </p:txBody>
      </p:sp>
      <p:sp>
        <p:nvSpPr>
          <p:cNvPr id="10" name="Picture Placeholder 2"/>
          <p:cNvSpPr>
            <a:spLocks noGrp="1" noChangeAspect="1"/>
          </p:cNvSpPr>
          <p:nvPr>
            <p:ph type="pic" sz="quarter" idx="26"/>
          </p:nvPr>
        </p:nvSpPr>
        <p:spPr>
          <a:xfrm>
            <a:off x="7080920" y="3373444"/>
            <a:ext cx="2127997" cy="1185909"/>
          </a:xfrm>
        </p:spPr>
        <p:txBody>
          <a:bodyPr anchor="t">
            <a:normAutofit/>
          </a:bodyPr>
          <a:lstStyle>
            <a:lvl1pPr marL="0" indent="0" algn="ctr">
              <a:buNone/>
              <a:defRPr sz="900">
                <a:latin typeface="Lato Light"/>
                <a:cs typeface="Lato Light"/>
              </a:defRPr>
            </a:lvl1pPr>
          </a:lstStyle>
          <a:p>
            <a:endParaRPr lang="id-ID" dirty="0"/>
          </a:p>
        </p:txBody>
      </p:sp>
      <p:sp>
        <p:nvSpPr>
          <p:cNvPr id="8" name="Picture Placeholder 2"/>
          <p:cNvSpPr>
            <a:spLocks noGrp="1" noChangeAspect="1"/>
          </p:cNvSpPr>
          <p:nvPr>
            <p:ph type="pic" sz="quarter" idx="24"/>
          </p:nvPr>
        </p:nvSpPr>
        <p:spPr>
          <a:xfrm>
            <a:off x="3346360" y="3291090"/>
            <a:ext cx="1081976" cy="1287345"/>
          </a:xfrm>
        </p:spPr>
        <p:txBody>
          <a:bodyPr anchor="t">
            <a:normAutofit/>
          </a:bodyPr>
          <a:lstStyle>
            <a:lvl1pPr marL="0" indent="0" algn="ctr">
              <a:buNone/>
              <a:defRPr sz="900">
                <a:latin typeface="Lato Light"/>
                <a:cs typeface="Lato Light"/>
              </a:defRPr>
            </a:lvl1pPr>
          </a:lstStyle>
          <a:p>
            <a:endParaRPr lang="id-ID" dirty="0"/>
          </a:p>
        </p:txBody>
      </p:sp>
    </p:spTree>
    <p:extLst>
      <p:ext uri="{BB962C8B-B14F-4D97-AF65-F5344CB8AC3E}">
        <p14:creationId xmlns:p14="http://schemas.microsoft.com/office/powerpoint/2010/main" val="308847011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userDrawn="1">
  <p:cSld name="4_laptop">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3" y="0"/>
            <a:ext cx="12192003" cy="3546088"/>
          </a:xfrm>
        </p:spPr>
        <p:txBody>
          <a:bodyPr rtlCol="0">
            <a:normAutofit/>
          </a:bodyPr>
          <a:lstStyle>
            <a:lvl1pPr marL="0" indent="0">
              <a:buNone/>
              <a:defRPr sz="900">
                <a:latin typeface="Lato Light"/>
                <a:cs typeface="Lato Light"/>
              </a:defRPr>
            </a:lvl1pPr>
          </a:lstStyle>
          <a:p>
            <a:pPr lvl="0"/>
            <a:endParaRPr lang="en-US" noProof="0" dirty="0"/>
          </a:p>
        </p:txBody>
      </p:sp>
      <p:sp>
        <p:nvSpPr>
          <p:cNvPr id="26" name="Picture Placeholder 2"/>
          <p:cNvSpPr>
            <a:spLocks noGrp="1"/>
          </p:cNvSpPr>
          <p:nvPr>
            <p:ph type="pic" sz="quarter" idx="11"/>
          </p:nvPr>
        </p:nvSpPr>
        <p:spPr>
          <a:xfrm>
            <a:off x="4192614" y="1185119"/>
            <a:ext cx="3836073" cy="2138252"/>
          </a:xfrm>
        </p:spPr>
        <p:txBody>
          <a:bodyPr rtlCol="0">
            <a:normAutofit/>
          </a:bodyPr>
          <a:lstStyle>
            <a:lvl1pPr marL="0" indent="0">
              <a:buNone/>
              <a:defRPr sz="900">
                <a:latin typeface="Lato Light"/>
                <a:cs typeface="Lato Light"/>
              </a:defRPr>
            </a:lvl1pPr>
          </a:lstStyle>
          <a:p>
            <a:pPr lvl="0"/>
            <a:endParaRPr lang="en-US" noProof="0" dirty="0"/>
          </a:p>
        </p:txBody>
      </p:sp>
      <p:sp>
        <p:nvSpPr>
          <p:cNvPr id="27" name="Picture Placeholder 2"/>
          <p:cNvSpPr>
            <a:spLocks noGrp="1"/>
          </p:cNvSpPr>
          <p:nvPr>
            <p:ph type="pic" sz="quarter" idx="14"/>
          </p:nvPr>
        </p:nvSpPr>
        <p:spPr>
          <a:xfrm>
            <a:off x="2512992" y="1362297"/>
            <a:ext cx="1570387" cy="1684409"/>
          </a:xfrm>
        </p:spPr>
        <p:txBody>
          <a:bodyPr rtlCol="0">
            <a:normAutofit/>
          </a:bodyPr>
          <a:lstStyle>
            <a:lvl1pPr marL="0" indent="0">
              <a:buNone/>
              <a:defRPr sz="900">
                <a:latin typeface="Lato Light"/>
                <a:cs typeface="Lato Light"/>
              </a:defRPr>
            </a:lvl1pPr>
          </a:lstStyle>
          <a:p>
            <a:pPr lvl="0"/>
            <a:endParaRPr lang="en-US" noProof="0" dirty="0"/>
          </a:p>
        </p:txBody>
      </p:sp>
      <p:sp>
        <p:nvSpPr>
          <p:cNvPr id="28" name="Picture Placeholder 2"/>
          <p:cNvSpPr>
            <a:spLocks noGrp="1"/>
          </p:cNvSpPr>
          <p:nvPr>
            <p:ph type="pic" sz="quarter" idx="15"/>
          </p:nvPr>
        </p:nvSpPr>
        <p:spPr>
          <a:xfrm>
            <a:off x="8195315" y="1337576"/>
            <a:ext cx="1604416" cy="1684409"/>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2228504550"/>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userDrawn="1">
  <p:cSld name="Portfolio-2">
    <p:spTree>
      <p:nvGrpSpPr>
        <p:cNvPr id="1" name=""/>
        <p:cNvGrpSpPr/>
        <p:nvPr/>
      </p:nvGrpSpPr>
      <p:grpSpPr>
        <a:xfrm>
          <a:off x="0" y="0"/>
          <a:ext cx="0" cy="0"/>
          <a:chOff x="0" y="0"/>
          <a:chExt cx="0" cy="0"/>
        </a:xfrm>
      </p:grpSpPr>
      <p:sp>
        <p:nvSpPr>
          <p:cNvPr id="15" name="Picture Placeholder 13"/>
          <p:cNvSpPr>
            <a:spLocks noGrp="1"/>
          </p:cNvSpPr>
          <p:nvPr>
            <p:ph type="pic" sz="quarter" idx="11"/>
          </p:nvPr>
        </p:nvSpPr>
        <p:spPr>
          <a:xfrm>
            <a:off x="3785657" y="1813716"/>
            <a:ext cx="2317411" cy="2075069"/>
          </a:xfrm>
          <a:effectLst/>
        </p:spPr>
        <p:txBody>
          <a:bodyPr>
            <a:normAutofit/>
          </a:bodyPr>
          <a:lstStyle>
            <a:lvl1pPr marL="0" indent="0">
              <a:buNone/>
              <a:defRPr sz="1891">
                <a:ln>
                  <a:noFill/>
                </a:ln>
                <a:solidFill>
                  <a:schemeClr val="bg1">
                    <a:lumMod val="85000"/>
                  </a:schemeClr>
                </a:solidFill>
              </a:defRPr>
            </a:lvl1pPr>
          </a:lstStyle>
          <a:p>
            <a:endParaRPr lang="en-US" dirty="0"/>
          </a:p>
        </p:txBody>
      </p:sp>
      <p:sp>
        <p:nvSpPr>
          <p:cNvPr id="17" name="Picture Placeholder 13"/>
          <p:cNvSpPr>
            <a:spLocks noGrp="1"/>
          </p:cNvSpPr>
          <p:nvPr>
            <p:ph type="pic" sz="quarter" idx="13"/>
          </p:nvPr>
        </p:nvSpPr>
        <p:spPr>
          <a:xfrm>
            <a:off x="6169719" y="1813715"/>
            <a:ext cx="4695168" cy="4151831"/>
          </a:xfrm>
          <a:effectLst/>
        </p:spPr>
        <p:txBody>
          <a:bodyPr>
            <a:normAutofit/>
          </a:bodyPr>
          <a:lstStyle>
            <a:lvl1pPr marL="0" indent="0">
              <a:buNone/>
              <a:defRPr sz="1891">
                <a:ln>
                  <a:noFill/>
                </a:ln>
                <a:solidFill>
                  <a:schemeClr val="bg1">
                    <a:lumMod val="85000"/>
                  </a:schemeClr>
                </a:solidFill>
              </a:defRPr>
            </a:lvl1pPr>
          </a:lstStyle>
          <a:p>
            <a:endParaRPr lang="en-US" dirty="0"/>
          </a:p>
        </p:txBody>
      </p:sp>
      <p:sp>
        <p:nvSpPr>
          <p:cNvPr id="13" name="Picture Placeholder 13"/>
          <p:cNvSpPr>
            <a:spLocks noGrp="1"/>
          </p:cNvSpPr>
          <p:nvPr>
            <p:ph type="pic" sz="quarter" idx="16"/>
          </p:nvPr>
        </p:nvSpPr>
        <p:spPr>
          <a:xfrm>
            <a:off x="1397693" y="3933267"/>
            <a:ext cx="2317411" cy="2032279"/>
          </a:xfrm>
          <a:effectLst/>
        </p:spPr>
        <p:txBody>
          <a:bodyPr>
            <a:normAutofit/>
          </a:bodyPr>
          <a:lstStyle>
            <a:lvl1pPr marL="0" indent="0">
              <a:buNone/>
              <a:defRPr sz="189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72463261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userDrawn="1">
  <p:cSld name="Portfolio-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0"/>
          </p:nvPr>
        </p:nvSpPr>
        <p:spPr>
          <a:xfrm>
            <a:off x="1253395" y="1638027"/>
            <a:ext cx="2395728" cy="2190803"/>
          </a:xfrm>
        </p:spPr>
        <p:txBody>
          <a:bodyPr>
            <a:normAutofit/>
          </a:bodyPr>
          <a:lstStyle>
            <a:lvl1pPr>
              <a:defRPr sz="1260"/>
            </a:lvl1pPr>
          </a:lstStyle>
          <a:p>
            <a:endParaRPr lang="en-US" dirty="0"/>
          </a:p>
        </p:txBody>
      </p:sp>
      <p:sp>
        <p:nvSpPr>
          <p:cNvPr id="32" name="Picture Placeholder 12"/>
          <p:cNvSpPr>
            <a:spLocks noGrp="1" noChangeAspect="1"/>
          </p:cNvSpPr>
          <p:nvPr>
            <p:ph type="pic" sz="quarter" idx="11"/>
          </p:nvPr>
        </p:nvSpPr>
        <p:spPr>
          <a:xfrm>
            <a:off x="3655472" y="1632539"/>
            <a:ext cx="2395728" cy="2190803"/>
          </a:xfrm>
        </p:spPr>
        <p:txBody>
          <a:bodyPr>
            <a:normAutofit/>
          </a:bodyPr>
          <a:lstStyle>
            <a:lvl1pPr>
              <a:defRPr sz="1260"/>
            </a:lvl1pPr>
          </a:lstStyle>
          <a:p>
            <a:endParaRPr lang="en-US" dirty="0"/>
          </a:p>
        </p:txBody>
      </p:sp>
      <p:sp>
        <p:nvSpPr>
          <p:cNvPr id="33" name="Picture Placeholder 12"/>
          <p:cNvSpPr>
            <a:spLocks noGrp="1" noChangeAspect="1"/>
          </p:cNvSpPr>
          <p:nvPr>
            <p:ph type="pic" sz="quarter" idx="12"/>
          </p:nvPr>
        </p:nvSpPr>
        <p:spPr>
          <a:xfrm>
            <a:off x="6057551" y="1632539"/>
            <a:ext cx="2395728" cy="2190803"/>
          </a:xfrm>
        </p:spPr>
        <p:txBody>
          <a:bodyPr>
            <a:normAutofit/>
          </a:bodyPr>
          <a:lstStyle>
            <a:lvl1pPr>
              <a:defRPr sz="1260"/>
            </a:lvl1pPr>
          </a:lstStyle>
          <a:p>
            <a:endParaRPr lang="en-US" dirty="0"/>
          </a:p>
        </p:txBody>
      </p:sp>
      <p:sp>
        <p:nvSpPr>
          <p:cNvPr id="34" name="Picture Placeholder 12"/>
          <p:cNvSpPr>
            <a:spLocks noGrp="1" noChangeAspect="1"/>
          </p:cNvSpPr>
          <p:nvPr>
            <p:ph type="pic" sz="quarter" idx="13"/>
          </p:nvPr>
        </p:nvSpPr>
        <p:spPr>
          <a:xfrm>
            <a:off x="8459628" y="1632539"/>
            <a:ext cx="2395728" cy="2190803"/>
          </a:xfrm>
        </p:spPr>
        <p:txBody>
          <a:bodyPr>
            <a:normAutofit/>
          </a:bodyPr>
          <a:lstStyle>
            <a:lvl1pPr>
              <a:defRPr sz="1260"/>
            </a:lvl1pPr>
          </a:lstStyle>
          <a:p>
            <a:endParaRPr lang="en-US" dirty="0"/>
          </a:p>
        </p:txBody>
      </p:sp>
      <p:sp>
        <p:nvSpPr>
          <p:cNvPr id="10" name="Picture Placeholder 12"/>
          <p:cNvSpPr>
            <a:spLocks noGrp="1" noChangeAspect="1"/>
          </p:cNvSpPr>
          <p:nvPr>
            <p:ph type="pic" sz="quarter" idx="14"/>
          </p:nvPr>
        </p:nvSpPr>
        <p:spPr>
          <a:xfrm>
            <a:off x="1261912" y="3834319"/>
            <a:ext cx="2395728" cy="2190803"/>
          </a:xfrm>
        </p:spPr>
        <p:txBody>
          <a:bodyPr>
            <a:normAutofit/>
          </a:bodyPr>
          <a:lstStyle>
            <a:lvl1pPr>
              <a:defRPr sz="1260"/>
            </a:lvl1pPr>
          </a:lstStyle>
          <a:p>
            <a:endParaRPr lang="en-US" dirty="0"/>
          </a:p>
        </p:txBody>
      </p:sp>
      <p:sp>
        <p:nvSpPr>
          <p:cNvPr id="11" name="Picture Placeholder 12"/>
          <p:cNvSpPr>
            <a:spLocks noGrp="1" noChangeAspect="1"/>
          </p:cNvSpPr>
          <p:nvPr>
            <p:ph type="pic" sz="quarter" idx="15"/>
          </p:nvPr>
        </p:nvSpPr>
        <p:spPr>
          <a:xfrm>
            <a:off x="3663991" y="3828829"/>
            <a:ext cx="2395728" cy="2190803"/>
          </a:xfrm>
        </p:spPr>
        <p:txBody>
          <a:bodyPr>
            <a:normAutofit/>
          </a:bodyPr>
          <a:lstStyle>
            <a:lvl1pPr>
              <a:defRPr sz="1260"/>
            </a:lvl1pPr>
          </a:lstStyle>
          <a:p>
            <a:endParaRPr lang="en-US" dirty="0"/>
          </a:p>
        </p:txBody>
      </p:sp>
      <p:sp>
        <p:nvSpPr>
          <p:cNvPr id="12" name="Picture Placeholder 12"/>
          <p:cNvSpPr>
            <a:spLocks noGrp="1" noChangeAspect="1"/>
          </p:cNvSpPr>
          <p:nvPr>
            <p:ph type="pic" sz="quarter" idx="16"/>
          </p:nvPr>
        </p:nvSpPr>
        <p:spPr>
          <a:xfrm>
            <a:off x="6066068" y="3828829"/>
            <a:ext cx="2395728" cy="2190803"/>
          </a:xfrm>
        </p:spPr>
        <p:txBody>
          <a:bodyPr>
            <a:normAutofit/>
          </a:bodyPr>
          <a:lstStyle>
            <a:lvl1pPr>
              <a:defRPr sz="1260"/>
            </a:lvl1pPr>
          </a:lstStyle>
          <a:p>
            <a:endParaRPr lang="en-US" dirty="0"/>
          </a:p>
        </p:txBody>
      </p:sp>
      <p:sp>
        <p:nvSpPr>
          <p:cNvPr id="14" name="Picture Placeholder 12"/>
          <p:cNvSpPr>
            <a:spLocks noGrp="1" noChangeAspect="1"/>
          </p:cNvSpPr>
          <p:nvPr>
            <p:ph type="pic" sz="quarter" idx="17"/>
          </p:nvPr>
        </p:nvSpPr>
        <p:spPr>
          <a:xfrm>
            <a:off x="8468147" y="3828829"/>
            <a:ext cx="2395728" cy="2190803"/>
          </a:xfrm>
        </p:spPr>
        <p:txBody>
          <a:bodyPr>
            <a:normAutofit/>
          </a:bodyPr>
          <a:lstStyle>
            <a:lvl1pPr>
              <a:defRPr sz="1260"/>
            </a:lvl1pPr>
          </a:lstStyle>
          <a:p>
            <a:endParaRPr lang="en-US" dirty="0"/>
          </a:p>
        </p:txBody>
      </p:sp>
    </p:spTree>
    <p:extLst>
      <p:ext uri="{BB962C8B-B14F-4D97-AF65-F5344CB8AC3E}">
        <p14:creationId xmlns:p14="http://schemas.microsoft.com/office/powerpoint/2010/main" val="417730663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userDrawn="1">
  <p:cSld name="Portfolio-5">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1811583" y="1884139"/>
            <a:ext cx="2357968" cy="2123237"/>
          </a:xfrm>
          <a:prstGeom prst="ellipse">
            <a:avLst/>
          </a:prstGeom>
        </p:spPr>
        <p:txBody>
          <a:bodyPr/>
          <a:lstStyle>
            <a:lvl1pPr marL="0" marR="0" indent="0" algn="l" defTabSz="822994"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15" name="Picture Placeholder 13"/>
          <p:cNvSpPr>
            <a:spLocks noGrp="1"/>
          </p:cNvSpPr>
          <p:nvPr>
            <p:ph type="pic" sz="quarter" idx="11" hasCustomPrompt="1"/>
          </p:nvPr>
        </p:nvSpPr>
        <p:spPr>
          <a:xfrm>
            <a:off x="4915403" y="1884139"/>
            <a:ext cx="2357968" cy="2123237"/>
          </a:xfrm>
          <a:prstGeom prst="ellipse">
            <a:avLst/>
          </a:prstGeom>
        </p:spPr>
        <p:txBody>
          <a:bodyPr/>
          <a:lstStyle>
            <a:lvl1pPr marL="0" marR="0" indent="0" algn="l" defTabSz="822994"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17" name="Picture Placeholder 13"/>
          <p:cNvSpPr>
            <a:spLocks noGrp="1"/>
          </p:cNvSpPr>
          <p:nvPr>
            <p:ph type="pic" sz="quarter" idx="12" hasCustomPrompt="1"/>
          </p:nvPr>
        </p:nvSpPr>
        <p:spPr>
          <a:xfrm>
            <a:off x="8019223" y="1884139"/>
            <a:ext cx="2357968" cy="2123237"/>
          </a:xfrm>
          <a:prstGeom prst="ellipse">
            <a:avLst/>
          </a:prstGeom>
        </p:spPr>
        <p:txBody>
          <a:bodyPr/>
          <a:lstStyle>
            <a:lvl1pPr marL="0" marR="0" indent="0" algn="l" defTabSz="822994"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13" name="Picture Placeholder 13"/>
          <p:cNvSpPr>
            <a:spLocks noGrp="1"/>
          </p:cNvSpPr>
          <p:nvPr>
            <p:ph type="pic" sz="quarter" idx="13" hasCustomPrompt="1"/>
          </p:nvPr>
        </p:nvSpPr>
        <p:spPr>
          <a:xfrm>
            <a:off x="3408155" y="3929870"/>
            <a:ext cx="2357968" cy="2123237"/>
          </a:xfrm>
          <a:prstGeom prst="ellipse">
            <a:avLst/>
          </a:prstGeom>
        </p:spPr>
        <p:txBody>
          <a:bodyPr/>
          <a:lstStyle>
            <a:lvl1pPr marL="0" marR="0" indent="0" algn="l" defTabSz="822994"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16" name="Picture Placeholder 13"/>
          <p:cNvSpPr>
            <a:spLocks noGrp="1"/>
          </p:cNvSpPr>
          <p:nvPr>
            <p:ph type="pic" sz="quarter" idx="14" hasCustomPrompt="1"/>
          </p:nvPr>
        </p:nvSpPr>
        <p:spPr>
          <a:xfrm>
            <a:off x="6511975" y="3929870"/>
            <a:ext cx="2357968" cy="2123237"/>
          </a:xfrm>
          <a:prstGeom prst="ellipse">
            <a:avLst/>
          </a:prstGeom>
        </p:spPr>
        <p:txBody>
          <a:bodyPr/>
          <a:lstStyle>
            <a:lvl1pPr marL="0" marR="0" indent="0" algn="l" defTabSz="822994"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Tree>
    <p:extLst>
      <p:ext uri="{BB962C8B-B14F-4D97-AF65-F5344CB8AC3E}">
        <p14:creationId xmlns:p14="http://schemas.microsoft.com/office/powerpoint/2010/main" val="1089609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52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userDrawn="1">
  <p:cSld name="portfolio-7">
    <p:spTree>
      <p:nvGrpSpPr>
        <p:cNvPr id="1" name=""/>
        <p:cNvGrpSpPr/>
        <p:nvPr/>
      </p:nvGrpSpPr>
      <p:grpSpPr>
        <a:xfrm>
          <a:off x="0" y="0"/>
          <a:ext cx="0" cy="0"/>
          <a:chOff x="0" y="0"/>
          <a:chExt cx="0" cy="0"/>
        </a:xfrm>
      </p:grpSpPr>
      <p:sp>
        <p:nvSpPr>
          <p:cNvPr id="17" name="Picture Placeholder 12"/>
          <p:cNvSpPr>
            <a:spLocks noGrp="1"/>
          </p:cNvSpPr>
          <p:nvPr>
            <p:ph type="pic" sz="quarter" idx="14"/>
          </p:nvPr>
        </p:nvSpPr>
        <p:spPr>
          <a:xfrm>
            <a:off x="837774" y="2539294"/>
            <a:ext cx="4064679" cy="3629561"/>
          </a:xfrm>
        </p:spPr>
        <p:txBody>
          <a:bodyPr>
            <a:normAutofit/>
          </a:bodyPr>
          <a:lstStyle>
            <a:lvl1pPr>
              <a:defRPr sz="1260"/>
            </a:lvl1pPr>
          </a:lstStyle>
          <a:p>
            <a:endParaRPr lang="en-US" dirty="0"/>
          </a:p>
        </p:txBody>
      </p:sp>
      <p:sp>
        <p:nvSpPr>
          <p:cNvPr id="18" name="Picture Placeholder 12"/>
          <p:cNvSpPr>
            <a:spLocks noGrp="1"/>
          </p:cNvSpPr>
          <p:nvPr>
            <p:ph type="pic" sz="quarter" idx="15"/>
          </p:nvPr>
        </p:nvSpPr>
        <p:spPr>
          <a:xfrm>
            <a:off x="4898178" y="4259346"/>
            <a:ext cx="2144481" cy="1912319"/>
          </a:xfrm>
        </p:spPr>
        <p:txBody>
          <a:bodyPr>
            <a:normAutofit/>
          </a:bodyPr>
          <a:lstStyle>
            <a:lvl1pPr>
              <a:defRPr sz="1260"/>
            </a:lvl1pPr>
          </a:lstStyle>
          <a:p>
            <a:endParaRPr lang="en-US" dirty="0"/>
          </a:p>
        </p:txBody>
      </p:sp>
      <p:sp>
        <p:nvSpPr>
          <p:cNvPr id="19" name="Picture Placeholder 12"/>
          <p:cNvSpPr>
            <a:spLocks noGrp="1"/>
          </p:cNvSpPr>
          <p:nvPr>
            <p:ph type="pic" sz="quarter" idx="16"/>
          </p:nvPr>
        </p:nvSpPr>
        <p:spPr>
          <a:xfrm>
            <a:off x="7033112" y="4259346"/>
            <a:ext cx="2144481" cy="1912319"/>
          </a:xfrm>
        </p:spPr>
        <p:txBody>
          <a:bodyPr>
            <a:normAutofit/>
          </a:bodyPr>
          <a:lstStyle>
            <a:lvl1pPr>
              <a:defRPr sz="1260"/>
            </a:lvl1pPr>
          </a:lstStyle>
          <a:p>
            <a:endParaRPr lang="en-US" dirty="0"/>
          </a:p>
        </p:txBody>
      </p:sp>
      <p:sp>
        <p:nvSpPr>
          <p:cNvPr id="20" name="Picture Placeholder 12"/>
          <p:cNvSpPr>
            <a:spLocks noGrp="1"/>
          </p:cNvSpPr>
          <p:nvPr>
            <p:ph type="pic" sz="quarter" idx="17"/>
          </p:nvPr>
        </p:nvSpPr>
        <p:spPr>
          <a:xfrm>
            <a:off x="9161772" y="4259346"/>
            <a:ext cx="2144481" cy="1912319"/>
          </a:xfrm>
        </p:spPr>
        <p:txBody>
          <a:bodyPr>
            <a:normAutofit/>
          </a:bodyPr>
          <a:lstStyle>
            <a:lvl1pPr>
              <a:defRPr sz="1260"/>
            </a:lvl1pPr>
          </a:lstStyle>
          <a:p>
            <a:endParaRPr lang="en-US" dirty="0"/>
          </a:p>
        </p:txBody>
      </p:sp>
    </p:spTree>
    <p:extLst>
      <p:ext uri="{BB962C8B-B14F-4D97-AF65-F5344CB8AC3E}">
        <p14:creationId xmlns:p14="http://schemas.microsoft.com/office/powerpoint/2010/main" val="214832561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userDrawn="1">
  <p:cSld name="Portfolio Two">
    <p:spTree>
      <p:nvGrpSpPr>
        <p:cNvPr id="1" name=""/>
        <p:cNvGrpSpPr/>
        <p:nvPr/>
      </p:nvGrpSpPr>
      <p:grpSpPr>
        <a:xfrm>
          <a:off x="0" y="0"/>
          <a:ext cx="0" cy="0"/>
          <a:chOff x="0" y="0"/>
          <a:chExt cx="0" cy="0"/>
        </a:xfrm>
      </p:grpSpPr>
      <p:sp>
        <p:nvSpPr>
          <p:cNvPr id="37" name="Picture Placeholder 13"/>
          <p:cNvSpPr>
            <a:spLocks noGrp="1" noChangeAspect="1"/>
          </p:cNvSpPr>
          <p:nvPr>
            <p:ph type="pic" sz="quarter" idx="15"/>
          </p:nvPr>
        </p:nvSpPr>
        <p:spPr>
          <a:xfrm>
            <a:off x="1159822" y="1659301"/>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38" name="Picture Placeholder 13"/>
          <p:cNvSpPr>
            <a:spLocks noGrp="1" noChangeAspect="1"/>
          </p:cNvSpPr>
          <p:nvPr>
            <p:ph type="pic" sz="quarter" idx="16"/>
          </p:nvPr>
        </p:nvSpPr>
        <p:spPr>
          <a:xfrm>
            <a:off x="2307234" y="1659301"/>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48" name="Picture Placeholder 13"/>
          <p:cNvSpPr>
            <a:spLocks noGrp="1" noChangeAspect="1"/>
          </p:cNvSpPr>
          <p:nvPr>
            <p:ph type="pic" sz="quarter" idx="26"/>
          </p:nvPr>
        </p:nvSpPr>
        <p:spPr>
          <a:xfrm>
            <a:off x="3453033" y="1659301"/>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49" name="Picture Placeholder 13"/>
          <p:cNvSpPr>
            <a:spLocks noGrp="1" noChangeAspect="1"/>
          </p:cNvSpPr>
          <p:nvPr>
            <p:ph type="pic" sz="quarter" idx="27"/>
          </p:nvPr>
        </p:nvSpPr>
        <p:spPr>
          <a:xfrm>
            <a:off x="4589932" y="1659301"/>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1" name="Picture Placeholder 13"/>
          <p:cNvSpPr>
            <a:spLocks noGrp="1" noChangeAspect="1"/>
          </p:cNvSpPr>
          <p:nvPr>
            <p:ph type="pic" sz="quarter" idx="28"/>
          </p:nvPr>
        </p:nvSpPr>
        <p:spPr>
          <a:xfrm>
            <a:off x="1159822" y="2735521"/>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2" name="Picture Placeholder 13"/>
          <p:cNvSpPr>
            <a:spLocks noGrp="1" noChangeAspect="1"/>
          </p:cNvSpPr>
          <p:nvPr>
            <p:ph type="pic" sz="quarter" idx="29"/>
          </p:nvPr>
        </p:nvSpPr>
        <p:spPr>
          <a:xfrm>
            <a:off x="2307234" y="2735521"/>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3" name="Picture Placeholder 13"/>
          <p:cNvSpPr>
            <a:spLocks noGrp="1" noChangeAspect="1"/>
          </p:cNvSpPr>
          <p:nvPr>
            <p:ph type="pic" sz="quarter" idx="30"/>
          </p:nvPr>
        </p:nvSpPr>
        <p:spPr>
          <a:xfrm>
            <a:off x="3453033" y="2735521"/>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4" name="Picture Placeholder 13"/>
          <p:cNvSpPr>
            <a:spLocks noGrp="1" noChangeAspect="1"/>
          </p:cNvSpPr>
          <p:nvPr>
            <p:ph type="pic" sz="quarter" idx="31"/>
          </p:nvPr>
        </p:nvSpPr>
        <p:spPr>
          <a:xfrm>
            <a:off x="4589932" y="2735521"/>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5" name="Picture Placeholder 13"/>
          <p:cNvSpPr>
            <a:spLocks noGrp="1" noChangeAspect="1"/>
          </p:cNvSpPr>
          <p:nvPr>
            <p:ph type="pic" sz="quarter" idx="32"/>
          </p:nvPr>
        </p:nvSpPr>
        <p:spPr>
          <a:xfrm>
            <a:off x="1159822" y="3812234"/>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6" name="Picture Placeholder 13"/>
          <p:cNvSpPr>
            <a:spLocks noGrp="1" noChangeAspect="1"/>
          </p:cNvSpPr>
          <p:nvPr>
            <p:ph type="pic" sz="quarter" idx="33"/>
          </p:nvPr>
        </p:nvSpPr>
        <p:spPr>
          <a:xfrm>
            <a:off x="2307234" y="3812234"/>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7" name="Picture Placeholder 13"/>
          <p:cNvSpPr>
            <a:spLocks noGrp="1" noChangeAspect="1"/>
          </p:cNvSpPr>
          <p:nvPr>
            <p:ph type="pic" sz="quarter" idx="34"/>
          </p:nvPr>
        </p:nvSpPr>
        <p:spPr>
          <a:xfrm>
            <a:off x="3453033" y="3812234"/>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8" name="Picture Placeholder 13"/>
          <p:cNvSpPr>
            <a:spLocks noGrp="1" noChangeAspect="1"/>
          </p:cNvSpPr>
          <p:nvPr>
            <p:ph type="pic" sz="quarter" idx="35"/>
          </p:nvPr>
        </p:nvSpPr>
        <p:spPr>
          <a:xfrm>
            <a:off x="4589932" y="3812234"/>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9" name="Picture Placeholder 13"/>
          <p:cNvSpPr>
            <a:spLocks noGrp="1" noChangeAspect="1"/>
          </p:cNvSpPr>
          <p:nvPr>
            <p:ph type="pic" sz="quarter" idx="36"/>
          </p:nvPr>
        </p:nvSpPr>
        <p:spPr>
          <a:xfrm>
            <a:off x="1159822" y="4888456"/>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30" name="Picture Placeholder 13"/>
          <p:cNvSpPr>
            <a:spLocks noGrp="1" noChangeAspect="1"/>
          </p:cNvSpPr>
          <p:nvPr>
            <p:ph type="pic" sz="quarter" idx="37"/>
          </p:nvPr>
        </p:nvSpPr>
        <p:spPr>
          <a:xfrm>
            <a:off x="2307234" y="4888456"/>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31" name="Picture Placeholder 13"/>
          <p:cNvSpPr>
            <a:spLocks noGrp="1" noChangeAspect="1"/>
          </p:cNvSpPr>
          <p:nvPr>
            <p:ph type="pic" sz="quarter" idx="38"/>
          </p:nvPr>
        </p:nvSpPr>
        <p:spPr>
          <a:xfrm>
            <a:off x="3453033" y="4888456"/>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32" name="Picture Placeholder 13"/>
          <p:cNvSpPr>
            <a:spLocks noGrp="1" noChangeAspect="1"/>
          </p:cNvSpPr>
          <p:nvPr>
            <p:ph type="pic" sz="quarter" idx="39"/>
          </p:nvPr>
        </p:nvSpPr>
        <p:spPr>
          <a:xfrm>
            <a:off x="4589932" y="4888456"/>
            <a:ext cx="1146153" cy="1076713"/>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396716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userDrawn="1">
  <p:cSld name="Portfolio Three">
    <p:spTree>
      <p:nvGrpSpPr>
        <p:cNvPr id="1" name=""/>
        <p:cNvGrpSpPr/>
        <p:nvPr/>
      </p:nvGrpSpPr>
      <p:grpSpPr>
        <a:xfrm>
          <a:off x="0" y="0"/>
          <a:ext cx="0" cy="0"/>
          <a:chOff x="0" y="0"/>
          <a:chExt cx="0" cy="0"/>
        </a:xfrm>
      </p:grpSpPr>
      <p:sp>
        <p:nvSpPr>
          <p:cNvPr id="37" name="Picture Placeholder 13"/>
          <p:cNvSpPr>
            <a:spLocks noGrp="1" noChangeAspect="1"/>
          </p:cNvSpPr>
          <p:nvPr>
            <p:ph type="pic" sz="quarter" idx="15"/>
          </p:nvPr>
        </p:nvSpPr>
        <p:spPr>
          <a:xfrm>
            <a:off x="1403897" y="1615495"/>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38" name="Picture Placeholder 13"/>
          <p:cNvSpPr>
            <a:spLocks noGrp="1" noChangeAspect="1"/>
          </p:cNvSpPr>
          <p:nvPr>
            <p:ph type="pic" sz="quarter" idx="16"/>
          </p:nvPr>
        </p:nvSpPr>
        <p:spPr>
          <a:xfrm>
            <a:off x="2566177" y="1615495"/>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42" name="Picture Placeholder 13"/>
          <p:cNvSpPr>
            <a:spLocks noGrp="1" noChangeAspect="1"/>
          </p:cNvSpPr>
          <p:nvPr>
            <p:ph type="pic" sz="quarter" idx="20"/>
          </p:nvPr>
        </p:nvSpPr>
        <p:spPr>
          <a:xfrm>
            <a:off x="7218038" y="1625756"/>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43" name="Picture Placeholder 13"/>
          <p:cNvSpPr>
            <a:spLocks noGrp="1" noChangeAspect="1"/>
          </p:cNvSpPr>
          <p:nvPr>
            <p:ph type="pic" sz="quarter" idx="21"/>
          </p:nvPr>
        </p:nvSpPr>
        <p:spPr>
          <a:xfrm>
            <a:off x="8384674" y="1625756"/>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44" name="Picture Placeholder 13"/>
          <p:cNvSpPr>
            <a:spLocks noGrp="1" noChangeAspect="1"/>
          </p:cNvSpPr>
          <p:nvPr>
            <p:ph type="pic" sz="quarter" idx="22"/>
          </p:nvPr>
        </p:nvSpPr>
        <p:spPr>
          <a:xfrm>
            <a:off x="9546953" y="1625756"/>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48" name="Picture Placeholder 13"/>
          <p:cNvSpPr>
            <a:spLocks noGrp="1" noChangeAspect="1"/>
          </p:cNvSpPr>
          <p:nvPr>
            <p:ph type="pic" sz="quarter" idx="26"/>
          </p:nvPr>
        </p:nvSpPr>
        <p:spPr>
          <a:xfrm>
            <a:off x="3726844" y="1615495"/>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49" name="Picture Placeholder 13"/>
          <p:cNvSpPr>
            <a:spLocks noGrp="1" noChangeAspect="1"/>
          </p:cNvSpPr>
          <p:nvPr>
            <p:ph type="pic" sz="quarter" idx="27"/>
          </p:nvPr>
        </p:nvSpPr>
        <p:spPr>
          <a:xfrm>
            <a:off x="4893478" y="1615495"/>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50" name="Picture Placeholder 13"/>
          <p:cNvSpPr>
            <a:spLocks noGrp="1" noChangeAspect="1"/>
          </p:cNvSpPr>
          <p:nvPr>
            <p:ph type="pic" sz="quarter" idx="28"/>
          </p:nvPr>
        </p:nvSpPr>
        <p:spPr>
          <a:xfrm>
            <a:off x="6055758" y="1615495"/>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18" name="Picture Placeholder 13"/>
          <p:cNvSpPr>
            <a:spLocks noGrp="1" noChangeAspect="1"/>
          </p:cNvSpPr>
          <p:nvPr>
            <p:ph type="pic" sz="quarter" idx="29"/>
          </p:nvPr>
        </p:nvSpPr>
        <p:spPr>
          <a:xfrm>
            <a:off x="1403897" y="2760601"/>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19" name="Picture Placeholder 13"/>
          <p:cNvSpPr>
            <a:spLocks noGrp="1" noChangeAspect="1"/>
          </p:cNvSpPr>
          <p:nvPr>
            <p:ph type="pic" sz="quarter" idx="30"/>
          </p:nvPr>
        </p:nvSpPr>
        <p:spPr>
          <a:xfrm>
            <a:off x="2566177" y="2760601"/>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0" name="Picture Placeholder 13"/>
          <p:cNvSpPr>
            <a:spLocks noGrp="1" noChangeAspect="1"/>
          </p:cNvSpPr>
          <p:nvPr>
            <p:ph type="pic" sz="quarter" idx="31"/>
          </p:nvPr>
        </p:nvSpPr>
        <p:spPr>
          <a:xfrm>
            <a:off x="7218038" y="2757481"/>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1" name="Picture Placeholder 13"/>
          <p:cNvSpPr>
            <a:spLocks noGrp="1" noChangeAspect="1"/>
          </p:cNvSpPr>
          <p:nvPr>
            <p:ph type="pic" sz="quarter" idx="32"/>
          </p:nvPr>
        </p:nvSpPr>
        <p:spPr>
          <a:xfrm>
            <a:off x="8384674" y="2757481"/>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2" name="Picture Placeholder 13"/>
          <p:cNvSpPr>
            <a:spLocks noGrp="1" noChangeAspect="1"/>
          </p:cNvSpPr>
          <p:nvPr>
            <p:ph type="pic" sz="quarter" idx="33"/>
          </p:nvPr>
        </p:nvSpPr>
        <p:spPr>
          <a:xfrm>
            <a:off x="9546953" y="2757481"/>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3" name="Picture Placeholder 13"/>
          <p:cNvSpPr>
            <a:spLocks noGrp="1" noChangeAspect="1"/>
          </p:cNvSpPr>
          <p:nvPr>
            <p:ph type="pic" sz="quarter" idx="34"/>
          </p:nvPr>
        </p:nvSpPr>
        <p:spPr>
          <a:xfrm>
            <a:off x="3726844" y="2760601"/>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4" name="Picture Placeholder 13"/>
          <p:cNvSpPr>
            <a:spLocks noGrp="1" noChangeAspect="1"/>
          </p:cNvSpPr>
          <p:nvPr>
            <p:ph type="pic" sz="quarter" idx="35"/>
          </p:nvPr>
        </p:nvSpPr>
        <p:spPr>
          <a:xfrm>
            <a:off x="4893478" y="2760601"/>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
        <p:nvSpPr>
          <p:cNvPr id="25" name="Picture Placeholder 13"/>
          <p:cNvSpPr>
            <a:spLocks noGrp="1" noChangeAspect="1"/>
          </p:cNvSpPr>
          <p:nvPr>
            <p:ph type="pic" sz="quarter" idx="36"/>
          </p:nvPr>
        </p:nvSpPr>
        <p:spPr>
          <a:xfrm>
            <a:off x="6055758" y="2760601"/>
            <a:ext cx="1146153" cy="1145107"/>
          </a:xfrm>
          <a:effectLst/>
        </p:spPr>
        <p:txBody>
          <a:bodyPr rtlCol="0">
            <a:normAutofit/>
          </a:bodyPr>
          <a:lstStyle>
            <a:lvl1pPr marL="0" indent="0">
              <a:buNone/>
              <a:defRPr sz="629">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308270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userDrawn="1">
  <p:cSld name="One Service Sampl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4779434" y="4255306"/>
            <a:ext cx="1693333" cy="1602729"/>
          </a:xfrm>
        </p:spPr>
        <p:txBody>
          <a:bodyPr>
            <a:normAutofit/>
          </a:bodyPr>
          <a:lstStyle>
            <a:lvl1pPr marL="0" indent="0">
              <a:buNone/>
              <a:defRPr sz="1080"/>
            </a:lvl1pPr>
          </a:lstStyle>
          <a:p>
            <a:endParaRPr lang="en-US" dirty="0"/>
          </a:p>
        </p:txBody>
      </p:sp>
      <p:sp>
        <p:nvSpPr>
          <p:cNvPr id="18" name="Picture Placeholder 16"/>
          <p:cNvSpPr>
            <a:spLocks noGrp="1"/>
          </p:cNvSpPr>
          <p:nvPr>
            <p:ph type="pic" sz="quarter" idx="11"/>
          </p:nvPr>
        </p:nvSpPr>
        <p:spPr>
          <a:xfrm>
            <a:off x="6622816" y="4255306"/>
            <a:ext cx="1693333" cy="1602729"/>
          </a:xfrm>
        </p:spPr>
        <p:txBody>
          <a:bodyPr>
            <a:normAutofit/>
          </a:bodyPr>
          <a:lstStyle>
            <a:lvl1pPr marL="0" indent="0">
              <a:buNone/>
              <a:defRPr sz="1080"/>
            </a:lvl1pPr>
          </a:lstStyle>
          <a:p>
            <a:endParaRPr lang="en-US" dirty="0"/>
          </a:p>
        </p:txBody>
      </p:sp>
      <p:sp>
        <p:nvSpPr>
          <p:cNvPr id="19" name="Picture Placeholder 16"/>
          <p:cNvSpPr>
            <a:spLocks noGrp="1"/>
          </p:cNvSpPr>
          <p:nvPr>
            <p:ph type="pic" sz="quarter" idx="12"/>
          </p:nvPr>
        </p:nvSpPr>
        <p:spPr>
          <a:xfrm>
            <a:off x="8458039" y="4255306"/>
            <a:ext cx="2680333" cy="1602729"/>
          </a:xfrm>
        </p:spPr>
        <p:txBody>
          <a:bodyPr>
            <a:normAutofit/>
          </a:bodyPr>
          <a:lstStyle>
            <a:lvl1pPr marL="0" indent="0">
              <a:buNone/>
              <a:defRPr sz="1080"/>
            </a:lvl1pPr>
          </a:lstStyle>
          <a:p>
            <a:endParaRPr lang="en-US" dirty="0"/>
          </a:p>
        </p:txBody>
      </p:sp>
    </p:spTree>
    <p:extLst>
      <p:ext uri="{BB962C8B-B14F-4D97-AF65-F5344CB8AC3E}">
        <p14:creationId xmlns:p14="http://schemas.microsoft.com/office/powerpoint/2010/main" val="324304160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userDrawn="1">
  <p:cSld name="RealState Cat 1">
    <p:spTree>
      <p:nvGrpSpPr>
        <p:cNvPr id="1" name=""/>
        <p:cNvGrpSpPr/>
        <p:nvPr/>
      </p:nvGrpSpPr>
      <p:grpSpPr>
        <a:xfrm>
          <a:off x="0" y="0"/>
          <a:ext cx="0" cy="0"/>
          <a:chOff x="0" y="0"/>
          <a:chExt cx="0" cy="0"/>
        </a:xfrm>
      </p:grpSpPr>
      <p:sp>
        <p:nvSpPr>
          <p:cNvPr id="18" name="Picture Placeholder 2"/>
          <p:cNvSpPr>
            <a:spLocks noGrp="1"/>
          </p:cNvSpPr>
          <p:nvPr>
            <p:ph type="pic" sz="quarter" idx="23"/>
          </p:nvPr>
        </p:nvSpPr>
        <p:spPr>
          <a:xfrm>
            <a:off x="1665383" y="4358604"/>
            <a:ext cx="2769567" cy="1848856"/>
          </a:xfrm>
        </p:spPr>
        <p:txBody>
          <a:bodyPr anchor="t"/>
          <a:lstStyle>
            <a:lvl1pPr marL="0" indent="0" algn="ctr">
              <a:buNone/>
              <a:defRPr/>
            </a:lvl1pPr>
          </a:lstStyle>
          <a:p>
            <a:r>
              <a:rPr lang="en-US" dirty="0"/>
              <a:t>Drag picture to placeholder or click icon to add</a:t>
            </a:r>
            <a:endParaRPr lang="id-ID" dirty="0"/>
          </a:p>
        </p:txBody>
      </p:sp>
      <p:sp>
        <p:nvSpPr>
          <p:cNvPr id="19" name="Picture Placeholder 2"/>
          <p:cNvSpPr>
            <a:spLocks noGrp="1"/>
          </p:cNvSpPr>
          <p:nvPr>
            <p:ph type="pic" sz="quarter" idx="25"/>
          </p:nvPr>
        </p:nvSpPr>
        <p:spPr>
          <a:xfrm>
            <a:off x="7671785" y="4358604"/>
            <a:ext cx="2769567" cy="1848856"/>
          </a:xfrm>
        </p:spPr>
        <p:txBody>
          <a:bodyPr anchor="t"/>
          <a:lstStyle>
            <a:lvl1pPr marL="0" indent="0" algn="ctr">
              <a:buNone/>
              <a:defRPr/>
            </a:lvl1pPr>
          </a:lstStyle>
          <a:p>
            <a:r>
              <a:rPr lang="en-US" dirty="0"/>
              <a:t>Drag picture to placeholder or click icon to add</a:t>
            </a:r>
            <a:endParaRPr lang="id-ID" dirty="0"/>
          </a:p>
        </p:txBody>
      </p:sp>
      <p:sp>
        <p:nvSpPr>
          <p:cNvPr id="20" name="Picture Placeholder 2"/>
          <p:cNvSpPr>
            <a:spLocks noGrp="1"/>
          </p:cNvSpPr>
          <p:nvPr>
            <p:ph type="pic" sz="quarter" idx="26"/>
          </p:nvPr>
        </p:nvSpPr>
        <p:spPr>
          <a:xfrm>
            <a:off x="4726418" y="1653236"/>
            <a:ext cx="2769567" cy="1848856"/>
          </a:xfrm>
        </p:spPr>
        <p:txBody>
          <a:bodyPr anchor="t"/>
          <a:lstStyle>
            <a:lvl1pPr marL="0" indent="0" algn="ctr">
              <a:buNone/>
              <a:defRPr/>
            </a:lvl1pPr>
          </a:lstStyle>
          <a:p>
            <a:r>
              <a:rPr lang="en-US" dirty="0"/>
              <a:t>Drag picture to placeholder or click icon to add</a:t>
            </a:r>
            <a:endParaRPr lang="id-ID" dirty="0"/>
          </a:p>
        </p:txBody>
      </p:sp>
    </p:spTree>
    <p:extLst>
      <p:ext uri="{BB962C8B-B14F-4D97-AF65-F5344CB8AC3E}">
        <p14:creationId xmlns:p14="http://schemas.microsoft.com/office/powerpoint/2010/main" val="29722179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userDrawn="1">
  <p:cSld name="Closing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63187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userDrawn="1">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40197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userDrawn="1">
  <p:cSld name="Team-Support">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1368166" y="1603015"/>
            <a:ext cx="1259943" cy="1258811"/>
          </a:xfrm>
          <a:prstGeom prst="ellipse">
            <a:avLst/>
          </a:prstGeom>
        </p:spPr>
        <p:txBody>
          <a:bodyPr>
            <a:noAutofit/>
          </a:bodyPr>
          <a:lstStyle>
            <a:lvl1pPr marL="0" indent="0">
              <a:lnSpc>
                <a:spcPct val="130000"/>
              </a:lnSpc>
              <a:buNone/>
              <a:defRPr sz="1080" baseline="0"/>
            </a:lvl1pPr>
          </a:lstStyle>
          <a:p>
            <a:r>
              <a:rPr lang="en-US" dirty="0"/>
              <a:t>Drag  Your Picture Here</a:t>
            </a:r>
          </a:p>
        </p:txBody>
      </p:sp>
      <p:sp>
        <p:nvSpPr>
          <p:cNvPr id="75" name="Picture Placeholder 13"/>
          <p:cNvSpPr>
            <a:spLocks noGrp="1" noChangeAspect="1"/>
          </p:cNvSpPr>
          <p:nvPr>
            <p:ph type="pic" sz="quarter" idx="11" hasCustomPrompt="1"/>
          </p:nvPr>
        </p:nvSpPr>
        <p:spPr>
          <a:xfrm>
            <a:off x="4134531" y="1592553"/>
            <a:ext cx="1259943" cy="1258811"/>
          </a:xfrm>
          <a:prstGeom prst="ellipse">
            <a:avLst/>
          </a:prstGeom>
        </p:spPr>
        <p:txBody>
          <a:bodyPr>
            <a:normAutofit/>
          </a:bodyPr>
          <a:lstStyle>
            <a:lvl1pPr marL="0" indent="0">
              <a:lnSpc>
                <a:spcPct val="130000"/>
              </a:lnSpc>
              <a:buNone/>
              <a:defRPr sz="1080"/>
            </a:lvl1pPr>
          </a:lstStyle>
          <a:p>
            <a:r>
              <a:rPr lang="en-US" dirty="0"/>
              <a:t>Drag  Your Picture Here</a:t>
            </a:r>
          </a:p>
        </p:txBody>
      </p:sp>
      <p:sp>
        <p:nvSpPr>
          <p:cNvPr id="76" name="Picture Placeholder 13"/>
          <p:cNvSpPr>
            <a:spLocks noGrp="1" noChangeAspect="1"/>
          </p:cNvSpPr>
          <p:nvPr>
            <p:ph type="pic" sz="quarter" idx="12" hasCustomPrompt="1"/>
          </p:nvPr>
        </p:nvSpPr>
        <p:spPr>
          <a:xfrm>
            <a:off x="6839987" y="1609007"/>
            <a:ext cx="1259943" cy="1258811"/>
          </a:xfrm>
          <a:prstGeom prst="ellipse">
            <a:avLst/>
          </a:prstGeom>
        </p:spPr>
        <p:txBody>
          <a:bodyPr>
            <a:normAutofit/>
          </a:bodyPr>
          <a:lstStyle>
            <a:lvl1pPr marL="0" marR="0" indent="0" algn="l" defTabSz="822994" rtl="0" eaLnBrk="1" fontAlgn="auto" latinLnBrk="0" hangingPunct="1">
              <a:lnSpc>
                <a:spcPct val="130000"/>
              </a:lnSpc>
              <a:spcBef>
                <a:spcPts val="900"/>
              </a:spcBef>
              <a:spcAft>
                <a:spcPts val="0"/>
              </a:spcAft>
              <a:buClrTx/>
              <a:buSzTx/>
              <a:buFont typeface="Arial" panose="020B0604020202020204" pitchFamily="34" charset="0"/>
              <a:buNone/>
              <a:tabLst/>
              <a:defRPr sz="1080"/>
            </a:lvl1pPr>
          </a:lstStyle>
          <a:p>
            <a:r>
              <a:rPr lang="en-US" dirty="0"/>
              <a:t>Drag  Your Picture Here</a:t>
            </a:r>
          </a:p>
          <a:p>
            <a:endParaRPr lang="en-US" dirty="0"/>
          </a:p>
        </p:txBody>
      </p:sp>
      <p:sp>
        <p:nvSpPr>
          <p:cNvPr id="77" name="Picture Placeholder 13"/>
          <p:cNvSpPr>
            <a:spLocks noGrp="1" noChangeAspect="1"/>
          </p:cNvSpPr>
          <p:nvPr>
            <p:ph type="pic" sz="quarter" idx="13" hasCustomPrompt="1"/>
          </p:nvPr>
        </p:nvSpPr>
        <p:spPr>
          <a:xfrm>
            <a:off x="9564327" y="1609007"/>
            <a:ext cx="1259943" cy="1258811"/>
          </a:xfrm>
          <a:prstGeom prst="ellipse">
            <a:avLst/>
          </a:prstGeom>
        </p:spPr>
        <p:txBody>
          <a:bodyPr>
            <a:normAutofit/>
          </a:bodyPr>
          <a:lstStyle>
            <a:lvl1pPr marL="0" marR="0" indent="0" algn="l" defTabSz="822994" rtl="0" eaLnBrk="1" fontAlgn="auto" latinLnBrk="0" hangingPunct="1">
              <a:lnSpc>
                <a:spcPct val="130000"/>
              </a:lnSpc>
              <a:spcBef>
                <a:spcPts val="900"/>
              </a:spcBef>
              <a:spcAft>
                <a:spcPts val="0"/>
              </a:spcAft>
              <a:buClrTx/>
              <a:buSzTx/>
              <a:buFont typeface="Arial" panose="020B0604020202020204" pitchFamily="34" charset="0"/>
              <a:buNone/>
              <a:tabLst/>
              <a:defRPr sz="1080"/>
            </a:lvl1pPr>
          </a:lstStyle>
          <a:p>
            <a:r>
              <a:rPr lang="en-US" dirty="0"/>
              <a:t>Drag  Your Picture Here</a:t>
            </a:r>
          </a:p>
          <a:p>
            <a:endParaRPr lang="en-US" dirty="0"/>
          </a:p>
        </p:txBody>
      </p:sp>
      <p:sp>
        <p:nvSpPr>
          <p:cNvPr id="78" name="Picture Placeholder 13"/>
          <p:cNvSpPr>
            <a:spLocks noGrp="1" noChangeAspect="1"/>
          </p:cNvSpPr>
          <p:nvPr>
            <p:ph type="pic" sz="quarter" idx="14" hasCustomPrompt="1"/>
          </p:nvPr>
        </p:nvSpPr>
        <p:spPr>
          <a:xfrm>
            <a:off x="8214259" y="4054257"/>
            <a:ext cx="1259943" cy="1258811"/>
          </a:xfrm>
          <a:prstGeom prst="ellipse">
            <a:avLst/>
          </a:prstGeom>
        </p:spPr>
        <p:txBody>
          <a:bodyPr>
            <a:normAutofit/>
          </a:bodyPr>
          <a:lstStyle>
            <a:lvl1pPr>
              <a:lnSpc>
                <a:spcPct val="130000"/>
              </a:lnSpc>
              <a:defRPr sz="1080"/>
            </a:lvl1pPr>
          </a:lstStyle>
          <a:p>
            <a:r>
              <a:rPr lang="en-US" dirty="0"/>
              <a:t>Drag  Your Picture Here</a:t>
            </a:r>
          </a:p>
        </p:txBody>
      </p:sp>
      <p:sp>
        <p:nvSpPr>
          <p:cNvPr id="79" name="Picture Placeholder 13"/>
          <p:cNvSpPr>
            <a:spLocks noGrp="1" noChangeAspect="1"/>
          </p:cNvSpPr>
          <p:nvPr>
            <p:ph type="pic" sz="quarter" idx="15" hasCustomPrompt="1"/>
          </p:nvPr>
        </p:nvSpPr>
        <p:spPr>
          <a:xfrm>
            <a:off x="5499537" y="4054257"/>
            <a:ext cx="1259943" cy="1258811"/>
          </a:xfrm>
          <a:prstGeom prst="ellipse">
            <a:avLst/>
          </a:prstGeom>
        </p:spPr>
        <p:txBody>
          <a:bodyPr>
            <a:normAutofit/>
          </a:bodyPr>
          <a:lstStyle>
            <a:lvl1pPr marL="0" marR="0" indent="0" algn="l" defTabSz="822994" rtl="0" eaLnBrk="1" fontAlgn="auto" latinLnBrk="0" hangingPunct="1">
              <a:lnSpc>
                <a:spcPct val="130000"/>
              </a:lnSpc>
              <a:spcBef>
                <a:spcPts val="900"/>
              </a:spcBef>
              <a:spcAft>
                <a:spcPts val="0"/>
              </a:spcAft>
              <a:buClrTx/>
              <a:buSzTx/>
              <a:buFont typeface="Arial" panose="020B0604020202020204" pitchFamily="34" charset="0"/>
              <a:buNone/>
              <a:tabLst/>
              <a:defRPr sz="1080"/>
            </a:lvl1pPr>
          </a:lstStyle>
          <a:p>
            <a:r>
              <a:rPr lang="en-US" dirty="0"/>
              <a:t>Drag  Your Picture Here</a:t>
            </a:r>
          </a:p>
          <a:p>
            <a:endParaRPr lang="en-US" dirty="0"/>
          </a:p>
        </p:txBody>
      </p:sp>
      <p:sp>
        <p:nvSpPr>
          <p:cNvPr id="80" name="Picture Placeholder 13"/>
          <p:cNvSpPr>
            <a:spLocks noGrp="1" noChangeAspect="1"/>
          </p:cNvSpPr>
          <p:nvPr>
            <p:ph type="pic" sz="quarter" idx="16" hasCustomPrompt="1"/>
          </p:nvPr>
        </p:nvSpPr>
        <p:spPr>
          <a:xfrm>
            <a:off x="2756073" y="4040047"/>
            <a:ext cx="1259943" cy="1258811"/>
          </a:xfrm>
          <a:prstGeom prst="ellipse">
            <a:avLst/>
          </a:prstGeom>
        </p:spPr>
        <p:txBody>
          <a:bodyPr>
            <a:normAutofit/>
          </a:bodyPr>
          <a:lstStyle>
            <a:lvl1pPr marL="0" marR="0" indent="0" algn="l" defTabSz="822994" rtl="0" eaLnBrk="1" fontAlgn="auto" latinLnBrk="0" hangingPunct="1">
              <a:lnSpc>
                <a:spcPct val="130000"/>
              </a:lnSpc>
              <a:spcBef>
                <a:spcPts val="900"/>
              </a:spcBef>
              <a:spcAft>
                <a:spcPts val="0"/>
              </a:spcAft>
              <a:buClrTx/>
              <a:buSzTx/>
              <a:buFont typeface="Arial" panose="020B0604020202020204" pitchFamily="34" charset="0"/>
              <a:buNone/>
              <a:tabLst/>
              <a:defRPr sz="1080"/>
            </a:lvl1pPr>
          </a:lstStyle>
          <a:p>
            <a:r>
              <a:rPr lang="en-US" dirty="0"/>
              <a:t>Drag  Your Picture Here</a:t>
            </a:r>
          </a:p>
          <a:p>
            <a:endParaRPr lang="en-US" dirty="0"/>
          </a:p>
        </p:txBody>
      </p:sp>
    </p:spTree>
    <p:extLst>
      <p:ext uri="{BB962C8B-B14F-4D97-AF65-F5344CB8AC3E}">
        <p14:creationId xmlns:p14="http://schemas.microsoft.com/office/powerpoint/2010/main" val="410168185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4979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4039821"/>
            <a:ext cx="8534400" cy="114086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3516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49245"/>
            <a:ext cx="10972800" cy="43769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055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Rectangle 1"/>
          <p:cNvSpPr/>
          <p:nvPr userDrawn="1"/>
        </p:nvSpPr>
        <p:spPr>
          <a:xfrm>
            <a:off x="3736631" y="6166625"/>
            <a:ext cx="4562038" cy="691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17"/>
            <a:endParaRPr lang="en-US" sz="1264">
              <a:solidFill>
                <a:prstClr val="white"/>
              </a:solidFill>
            </a:endParaRPr>
          </a:p>
        </p:txBody>
      </p:sp>
    </p:spTree>
    <p:extLst>
      <p:ext uri="{BB962C8B-B14F-4D97-AF65-F5344CB8AC3E}">
        <p14:creationId xmlns:p14="http://schemas.microsoft.com/office/powerpoint/2010/main" val="132093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4000"/>
            </a:lvl1pPr>
          </a:lstStyle>
          <a:p>
            <a:r>
              <a:rPr lang="en-US" smtClean="0"/>
              <a:t>Click to edit Master title style</a:t>
            </a:r>
            <a:endParaRPr lang="en-US"/>
          </a:p>
        </p:txBody>
      </p:sp>
      <p:sp>
        <p:nvSpPr>
          <p:cNvPr id="3" name="Content Placeholder 2"/>
          <p:cNvSpPr>
            <a:spLocks noGrp="1"/>
          </p:cNvSpPr>
          <p:nvPr>
            <p:ph idx="1"/>
          </p:nvPr>
        </p:nvSpPr>
        <p:spPr>
          <a:xfrm>
            <a:off x="3041899" y="1600201"/>
            <a:ext cx="85405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14285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12095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13921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87255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51071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37409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35538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35464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23325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476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hone_vs_app">
    <p:spTree>
      <p:nvGrpSpPr>
        <p:cNvPr id="1" name=""/>
        <p:cNvGrpSpPr/>
        <p:nvPr/>
      </p:nvGrpSpPr>
      <p:grpSpPr>
        <a:xfrm>
          <a:off x="0" y="0"/>
          <a:ext cx="0" cy="0"/>
          <a:chOff x="0" y="0"/>
          <a:chExt cx="0" cy="0"/>
        </a:xfrm>
      </p:grpSpPr>
      <p:sp>
        <p:nvSpPr>
          <p:cNvPr id="8" name="Picture Placeholder 9"/>
          <p:cNvSpPr>
            <a:spLocks noGrp="1"/>
          </p:cNvSpPr>
          <p:nvPr>
            <p:ph type="pic" sz="quarter" idx="10"/>
          </p:nvPr>
        </p:nvSpPr>
        <p:spPr>
          <a:xfrm>
            <a:off x="3998930" y="2145518"/>
            <a:ext cx="1405499" cy="2234704"/>
          </a:xfrm>
        </p:spPr>
        <p:txBody>
          <a:bodyPr>
            <a:normAutofit/>
          </a:bodyPr>
          <a:lstStyle>
            <a:lvl1pPr marL="0" indent="0">
              <a:buNone/>
              <a:defRPr sz="1261">
                <a:solidFill>
                  <a:schemeClr val="tx1">
                    <a:lumMod val="50000"/>
                    <a:lumOff val="50000"/>
                  </a:schemeClr>
                </a:solidFill>
              </a:defRPr>
            </a:lvl1pPr>
          </a:lstStyle>
          <a:p>
            <a:endParaRPr lang="en-US" dirty="0"/>
          </a:p>
        </p:txBody>
      </p:sp>
      <p:sp>
        <p:nvSpPr>
          <p:cNvPr id="9" name="Picture Placeholder 9"/>
          <p:cNvSpPr>
            <a:spLocks noGrp="1"/>
          </p:cNvSpPr>
          <p:nvPr>
            <p:ph type="pic" sz="quarter" idx="11"/>
          </p:nvPr>
        </p:nvSpPr>
        <p:spPr>
          <a:xfrm>
            <a:off x="6818152" y="2167798"/>
            <a:ext cx="1405499" cy="2234704"/>
          </a:xfrm>
        </p:spPr>
        <p:txBody>
          <a:bodyPr>
            <a:normAutofit/>
          </a:bodyPr>
          <a:lstStyle>
            <a:lvl1pPr marL="0" indent="0">
              <a:buNone/>
              <a:defRPr sz="1261">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1365447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제목 슬라이드">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82011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5744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2116-4E1C-44E1-944D-96C24817A930}" type="datetimeFigureOut">
              <a:rPr lang="en-US" smtClean="0"/>
              <a:t>25-Feb-20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145195373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t>25-Feb-20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298892959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C2116-4E1C-44E1-944D-96C24817A930}" type="datetimeFigureOut">
              <a:rPr lang="en-US" smtClean="0"/>
              <a:t>25-Feb-20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12784203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C2116-4E1C-44E1-944D-96C24817A930}" type="datetimeFigureOut">
              <a:rPr lang="en-US" smtClean="0"/>
              <a:t>25-Feb-20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28535765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C2116-4E1C-44E1-944D-96C24817A930}" type="datetimeFigureOut">
              <a:rPr lang="en-US" smtClean="0"/>
              <a:t>25-Feb-20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26146022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C2116-4E1C-44E1-944D-96C24817A930}" type="datetimeFigureOut">
              <a:rPr lang="en-US" smtClean="0"/>
              <a:t>25-Feb-20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5678988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2116-4E1C-44E1-944D-96C24817A930}" type="datetimeFigureOut">
              <a:rPr lang="en-US" smtClean="0"/>
              <a:t>25-Feb-20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367215066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t>25-Feb-20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3653564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evices_3_iPhones_vs">
    <p:spTree>
      <p:nvGrpSpPr>
        <p:cNvPr id="1" name=""/>
        <p:cNvGrpSpPr/>
        <p:nvPr/>
      </p:nvGrpSpPr>
      <p:grpSpPr>
        <a:xfrm>
          <a:off x="0" y="0"/>
          <a:ext cx="0" cy="0"/>
          <a:chOff x="0" y="0"/>
          <a:chExt cx="0" cy="0"/>
        </a:xfrm>
      </p:grpSpPr>
      <p:sp>
        <p:nvSpPr>
          <p:cNvPr id="11" name="Picture Placeholder 9"/>
          <p:cNvSpPr>
            <a:spLocks noGrp="1"/>
          </p:cNvSpPr>
          <p:nvPr>
            <p:ph type="pic" sz="quarter" idx="10"/>
          </p:nvPr>
        </p:nvSpPr>
        <p:spPr>
          <a:xfrm>
            <a:off x="1203462" y="2569241"/>
            <a:ext cx="1381750" cy="2234705"/>
          </a:xfrm>
        </p:spPr>
        <p:txBody>
          <a:bodyPr>
            <a:normAutofit/>
          </a:bodyPr>
          <a:lstStyle>
            <a:lvl1pPr marL="0" indent="0">
              <a:buNone/>
              <a:defRPr sz="990">
                <a:solidFill>
                  <a:schemeClr val="tx1">
                    <a:lumMod val="50000"/>
                    <a:lumOff val="50000"/>
                  </a:schemeClr>
                </a:solidFill>
              </a:defRPr>
            </a:lvl1pPr>
          </a:lstStyle>
          <a:p>
            <a:endParaRPr lang="en-US" dirty="0"/>
          </a:p>
        </p:txBody>
      </p:sp>
      <p:sp>
        <p:nvSpPr>
          <p:cNvPr id="12" name="Picture Placeholder 9"/>
          <p:cNvSpPr>
            <a:spLocks noGrp="1"/>
          </p:cNvSpPr>
          <p:nvPr>
            <p:ph type="pic" sz="quarter" idx="11"/>
          </p:nvPr>
        </p:nvSpPr>
        <p:spPr>
          <a:xfrm>
            <a:off x="4834347" y="2569241"/>
            <a:ext cx="1381750" cy="2234705"/>
          </a:xfrm>
        </p:spPr>
        <p:txBody>
          <a:bodyPr>
            <a:normAutofit/>
          </a:bodyPr>
          <a:lstStyle>
            <a:lvl1pPr marL="0" indent="0">
              <a:buNone/>
              <a:defRPr sz="990">
                <a:solidFill>
                  <a:schemeClr val="tx1">
                    <a:lumMod val="50000"/>
                    <a:lumOff val="50000"/>
                  </a:schemeClr>
                </a:solidFill>
              </a:defRPr>
            </a:lvl1pPr>
          </a:lstStyle>
          <a:p>
            <a:endParaRPr lang="en-US" dirty="0"/>
          </a:p>
        </p:txBody>
      </p:sp>
      <p:sp>
        <p:nvSpPr>
          <p:cNvPr id="15" name="Picture Placeholder 9"/>
          <p:cNvSpPr>
            <a:spLocks noGrp="1"/>
          </p:cNvSpPr>
          <p:nvPr>
            <p:ph type="pic" sz="quarter" idx="12"/>
          </p:nvPr>
        </p:nvSpPr>
        <p:spPr>
          <a:xfrm>
            <a:off x="8520947" y="2569241"/>
            <a:ext cx="1381750" cy="2234705"/>
          </a:xfrm>
        </p:spPr>
        <p:txBody>
          <a:bodyPr>
            <a:normAutofit/>
          </a:bodyPr>
          <a:lstStyle>
            <a:lvl1pPr marL="0" indent="0">
              <a:buNone/>
              <a:defRPr sz="99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5024522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C2116-4E1C-44E1-944D-96C24817A930}" type="datetimeFigureOut">
              <a:rPr lang="en-US" smtClean="0"/>
              <a:t>25-Feb-20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186069968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t>25-Feb-20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120222595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C2116-4E1C-44E1-944D-96C24817A930}" type="datetimeFigureOut">
              <a:rPr lang="en-US" smtClean="0"/>
              <a:t>25-Feb-20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9278B-C03D-4014-9F4B-DB88AE5BF135}" type="slidenum">
              <a:rPr lang="en-US" smtClean="0"/>
              <a:t>‹#›</a:t>
            </a:fld>
            <a:endParaRPr lang="en-US"/>
          </a:p>
        </p:txBody>
      </p:sp>
    </p:spTree>
    <p:extLst>
      <p:ext uri="{BB962C8B-B14F-4D97-AF65-F5344CB8AC3E}">
        <p14:creationId xmlns:p14="http://schemas.microsoft.com/office/powerpoint/2010/main" val="285821120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3924880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2698065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34629083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17842444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83271169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05946045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1518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lvl1pPr>
          </a:lstStyle>
          <a:p>
            <a:r>
              <a:rPr lang="en-US" smtClean="0"/>
              <a:t>Click to edit Master title style</a:t>
            </a:r>
            <a:endParaRPr lang="en-US"/>
          </a:p>
        </p:txBody>
      </p:sp>
      <p:sp>
        <p:nvSpPr>
          <p:cNvPr id="3" name="Rectangl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p>
            <a:fld id="{FC90DA51-C2E5-408A-8504-0C83EDDEDAF4}" type="datetimeFigureOut">
              <a:rPr lang="en-US" smtClean="0"/>
              <a:pPr/>
              <a:t>25-Feb-20</a:t>
            </a:fld>
            <a:endParaRPr lang="en-US"/>
          </a:p>
        </p:txBody>
      </p:sp>
      <p:sp>
        <p:nvSpPr>
          <p:cNvPr id="8" name="Rectangle 7"/>
          <p:cNvSpPr>
            <a:spLocks noGrp="1"/>
          </p:cNvSpPr>
          <p:nvPr>
            <p:ph type="ftr" sz="quarter" idx="11"/>
          </p:nvPr>
        </p:nvSpPr>
        <p:spPr/>
        <p:txBody>
          <a:bodyPr/>
          <a:lstStyle/>
          <a:p>
            <a:endParaRPr lang="en-US"/>
          </a:p>
        </p:txBody>
      </p:sp>
      <p:sp>
        <p:nvSpPr>
          <p:cNvPr id="9" name="Rectangle 8"/>
          <p:cNvSpPr>
            <a:spLocks noGrp="1"/>
          </p:cNvSpPr>
          <p:nvPr>
            <p:ph type="sldNum" sz="quarter" idx="12"/>
          </p:nvPr>
        </p:nvSpPr>
        <p:spPr/>
        <p:txBody>
          <a:bodyPr/>
          <a:lstStyle/>
          <a:p>
            <a:fld id="{AD828CE7-68F5-41DF-B820-82E57A42546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pp Design">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5269250" y="2422045"/>
            <a:ext cx="1669402" cy="2729819"/>
          </a:xfrm>
        </p:spPr>
        <p:txBody>
          <a:bodyPr>
            <a:normAutofit/>
          </a:bodyPr>
          <a:lstStyle>
            <a:lvl1pPr marL="0" indent="0">
              <a:buNone/>
              <a:defRPr sz="1261">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821262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1457672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 Iphones Mockup">
    <p:spTree>
      <p:nvGrpSpPr>
        <p:cNvPr id="1" name=""/>
        <p:cNvGrpSpPr/>
        <p:nvPr/>
      </p:nvGrpSpPr>
      <p:grpSpPr>
        <a:xfrm>
          <a:off x="0" y="0"/>
          <a:ext cx="0" cy="0"/>
          <a:chOff x="0" y="0"/>
          <a:chExt cx="0" cy="0"/>
        </a:xfrm>
      </p:grpSpPr>
      <p:sp>
        <p:nvSpPr>
          <p:cNvPr id="24" name="Picture Placeholder 2"/>
          <p:cNvSpPr>
            <a:spLocks noGrp="1"/>
          </p:cNvSpPr>
          <p:nvPr>
            <p:ph type="pic" sz="quarter" idx="13"/>
          </p:nvPr>
        </p:nvSpPr>
        <p:spPr>
          <a:xfrm>
            <a:off x="-2" y="0"/>
            <a:ext cx="12192002" cy="4166383"/>
          </a:xfrm>
        </p:spPr>
        <p:txBody>
          <a:bodyPr rtlCol="0">
            <a:normAutofit/>
          </a:bodyPr>
          <a:lstStyle>
            <a:lvl1pPr marL="0" indent="0">
              <a:buNone/>
              <a:defRPr sz="900">
                <a:latin typeface="Lato Light"/>
                <a:cs typeface="Lato Light"/>
              </a:defRPr>
            </a:lvl1pPr>
          </a:lstStyle>
          <a:p>
            <a:pPr lvl="0"/>
            <a:endParaRPr lang="en-US" noProof="0" dirty="0"/>
          </a:p>
        </p:txBody>
      </p:sp>
      <p:sp>
        <p:nvSpPr>
          <p:cNvPr id="21" name="Picture Placeholder 2"/>
          <p:cNvSpPr>
            <a:spLocks noGrp="1" noChangeAspect="1"/>
          </p:cNvSpPr>
          <p:nvPr>
            <p:ph type="pic" sz="quarter" idx="10"/>
          </p:nvPr>
        </p:nvSpPr>
        <p:spPr>
          <a:xfrm>
            <a:off x="744844" y="1940776"/>
            <a:ext cx="752671" cy="1932665"/>
          </a:xfrm>
        </p:spPr>
        <p:txBody>
          <a:bodyPr rtlCol="0">
            <a:normAutofit/>
          </a:bodyPr>
          <a:lstStyle>
            <a:lvl1pPr marL="0" indent="0">
              <a:buNone/>
              <a:defRPr sz="900">
                <a:latin typeface="Lato Light"/>
                <a:cs typeface="Lato Light"/>
              </a:defRPr>
            </a:lvl1pPr>
          </a:lstStyle>
          <a:p>
            <a:pPr lvl="0"/>
            <a:endParaRPr lang="en-US" noProof="0" dirty="0"/>
          </a:p>
        </p:txBody>
      </p:sp>
      <p:sp>
        <p:nvSpPr>
          <p:cNvPr id="22" name="Picture Placeholder 2"/>
          <p:cNvSpPr>
            <a:spLocks noGrp="1" noChangeAspect="1"/>
          </p:cNvSpPr>
          <p:nvPr>
            <p:ph type="pic" sz="quarter" idx="12"/>
          </p:nvPr>
        </p:nvSpPr>
        <p:spPr>
          <a:xfrm>
            <a:off x="3320753" y="1940313"/>
            <a:ext cx="751282" cy="1926931"/>
          </a:xfrm>
        </p:spPr>
        <p:txBody>
          <a:bodyPr rtlCol="0">
            <a:normAutofit/>
          </a:bodyPr>
          <a:lstStyle>
            <a:lvl1pPr marL="0" indent="0">
              <a:buNone/>
              <a:defRPr sz="900">
                <a:latin typeface="Lato Light"/>
                <a:cs typeface="Lato Light"/>
              </a:defRPr>
            </a:lvl1pPr>
          </a:lstStyle>
          <a:p>
            <a:pPr lvl="0"/>
            <a:endParaRPr lang="en-US" noProof="0" dirty="0"/>
          </a:p>
        </p:txBody>
      </p:sp>
      <p:sp>
        <p:nvSpPr>
          <p:cNvPr id="23" name="Picture Placeholder 2"/>
          <p:cNvSpPr>
            <a:spLocks noGrp="1" noChangeAspect="1"/>
          </p:cNvSpPr>
          <p:nvPr>
            <p:ph type="pic" sz="quarter" idx="11"/>
          </p:nvPr>
        </p:nvSpPr>
        <p:spPr>
          <a:xfrm>
            <a:off x="1651059" y="1726208"/>
            <a:ext cx="1524901" cy="2493700"/>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3592725831"/>
      </p:ext>
    </p:extLst>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03_app">
    <p:spTree>
      <p:nvGrpSpPr>
        <p:cNvPr id="1" name=""/>
        <p:cNvGrpSpPr/>
        <p:nvPr/>
      </p:nvGrpSpPr>
      <p:grpSpPr>
        <a:xfrm>
          <a:off x="0" y="0"/>
          <a:ext cx="0" cy="0"/>
          <a:chOff x="0" y="0"/>
          <a:chExt cx="0" cy="0"/>
        </a:xfrm>
      </p:grpSpPr>
      <p:sp>
        <p:nvSpPr>
          <p:cNvPr id="27" name="Picture Placeholder 2"/>
          <p:cNvSpPr>
            <a:spLocks noGrp="1"/>
          </p:cNvSpPr>
          <p:nvPr>
            <p:ph type="pic" sz="quarter" idx="13"/>
          </p:nvPr>
        </p:nvSpPr>
        <p:spPr>
          <a:xfrm>
            <a:off x="-2" y="-1"/>
            <a:ext cx="12192002" cy="3230219"/>
          </a:xfrm>
        </p:spPr>
        <p:txBody>
          <a:bodyPr rtlCol="0">
            <a:normAutofit/>
          </a:bodyPr>
          <a:lstStyle>
            <a:lvl1pPr marL="0" indent="0">
              <a:buNone/>
              <a:defRPr sz="900">
                <a:latin typeface="Lato Light"/>
                <a:cs typeface="Lato Light"/>
              </a:defRPr>
            </a:lvl1pPr>
          </a:lstStyle>
          <a:p>
            <a:pPr lvl="0"/>
            <a:endParaRPr lang="en-US" noProof="0" dirty="0"/>
          </a:p>
        </p:txBody>
      </p:sp>
      <p:sp>
        <p:nvSpPr>
          <p:cNvPr id="3" name="Picture Placeholder 2"/>
          <p:cNvSpPr>
            <a:spLocks noGrp="1" noChangeAspect="1"/>
          </p:cNvSpPr>
          <p:nvPr>
            <p:ph type="pic" sz="quarter" idx="10"/>
          </p:nvPr>
        </p:nvSpPr>
        <p:spPr>
          <a:xfrm>
            <a:off x="997398" y="1405055"/>
            <a:ext cx="752671" cy="1923166"/>
          </a:xfrm>
        </p:spPr>
        <p:txBody>
          <a:bodyPr rtlCol="0">
            <a:normAutofit/>
          </a:bodyPr>
          <a:lstStyle>
            <a:lvl1pPr marL="0" indent="0">
              <a:buNone/>
              <a:defRPr sz="900">
                <a:latin typeface="Lato Light"/>
                <a:cs typeface="Lato Light"/>
              </a:defRPr>
            </a:lvl1pPr>
          </a:lstStyle>
          <a:p>
            <a:pPr lvl="0"/>
            <a:endParaRPr lang="en-US" noProof="0" dirty="0"/>
          </a:p>
        </p:txBody>
      </p:sp>
      <p:sp>
        <p:nvSpPr>
          <p:cNvPr id="32" name="Picture Placeholder 2"/>
          <p:cNvSpPr>
            <a:spLocks noGrp="1" noChangeAspect="1"/>
          </p:cNvSpPr>
          <p:nvPr>
            <p:ph type="pic" sz="quarter" idx="12"/>
          </p:nvPr>
        </p:nvSpPr>
        <p:spPr>
          <a:xfrm>
            <a:off x="3573307" y="1404410"/>
            <a:ext cx="803171" cy="1917460"/>
          </a:xfrm>
        </p:spPr>
        <p:txBody>
          <a:bodyPr rtlCol="0">
            <a:normAutofit/>
          </a:bodyPr>
          <a:lstStyle>
            <a:lvl1pPr marL="0" indent="0">
              <a:buNone/>
              <a:defRPr sz="900">
                <a:latin typeface="Lato Light"/>
                <a:cs typeface="Lato Light"/>
              </a:defRPr>
            </a:lvl1pPr>
          </a:lstStyle>
          <a:p>
            <a:pPr lvl="0"/>
            <a:endParaRPr lang="en-US" noProof="0" dirty="0"/>
          </a:p>
        </p:txBody>
      </p:sp>
      <p:sp>
        <p:nvSpPr>
          <p:cNvPr id="31" name="Picture Placeholder 2"/>
          <p:cNvSpPr>
            <a:spLocks noGrp="1" noChangeAspect="1"/>
          </p:cNvSpPr>
          <p:nvPr>
            <p:ph type="pic" sz="quarter" idx="11"/>
          </p:nvPr>
        </p:nvSpPr>
        <p:spPr>
          <a:xfrm>
            <a:off x="1903613" y="1188271"/>
            <a:ext cx="1558226" cy="2490327"/>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3527636878"/>
      </p:ext>
    </p:extLst>
  </p:cSld>
  <p:clrMapOvr>
    <a:masterClrMapping/>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pp_features">
    <p:spTree>
      <p:nvGrpSpPr>
        <p:cNvPr id="1" name=""/>
        <p:cNvGrpSpPr/>
        <p:nvPr/>
      </p:nvGrpSpPr>
      <p:grpSpPr>
        <a:xfrm>
          <a:off x="0" y="0"/>
          <a:ext cx="0" cy="0"/>
          <a:chOff x="0" y="0"/>
          <a:chExt cx="0" cy="0"/>
        </a:xfrm>
      </p:grpSpPr>
      <p:sp>
        <p:nvSpPr>
          <p:cNvPr id="27" name="Picture Placeholder 2"/>
          <p:cNvSpPr>
            <a:spLocks noGrp="1"/>
          </p:cNvSpPr>
          <p:nvPr>
            <p:ph type="pic" sz="quarter" idx="13"/>
          </p:nvPr>
        </p:nvSpPr>
        <p:spPr>
          <a:xfrm>
            <a:off x="-2" y="-1"/>
            <a:ext cx="12192002" cy="3230219"/>
          </a:xfrm>
        </p:spPr>
        <p:txBody>
          <a:bodyPr rtlCol="0">
            <a:normAutofit/>
          </a:bodyPr>
          <a:lstStyle>
            <a:lvl1pPr marL="0" indent="0">
              <a:buNone/>
              <a:defRPr sz="900">
                <a:latin typeface="Lato Light"/>
                <a:cs typeface="Lato Light"/>
              </a:defRPr>
            </a:lvl1pPr>
          </a:lstStyle>
          <a:p>
            <a:pPr lvl="0"/>
            <a:endParaRPr lang="en-US" noProof="0" dirty="0"/>
          </a:p>
        </p:txBody>
      </p:sp>
      <p:sp>
        <p:nvSpPr>
          <p:cNvPr id="31" name="Picture Placeholder 2"/>
          <p:cNvSpPr>
            <a:spLocks noGrp="1" noChangeAspect="1"/>
          </p:cNvSpPr>
          <p:nvPr>
            <p:ph type="pic" sz="quarter" idx="11"/>
          </p:nvPr>
        </p:nvSpPr>
        <p:spPr>
          <a:xfrm>
            <a:off x="1535889" y="1445199"/>
            <a:ext cx="2360858" cy="3800336"/>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722617525"/>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App Design 01">
    <p:spTree>
      <p:nvGrpSpPr>
        <p:cNvPr id="1" name=""/>
        <p:cNvGrpSpPr/>
        <p:nvPr/>
      </p:nvGrpSpPr>
      <p:grpSpPr>
        <a:xfrm>
          <a:off x="0" y="0"/>
          <a:ext cx="0" cy="0"/>
          <a:chOff x="0" y="0"/>
          <a:chExt cx="0" cy="0"/>
        </a:xfrm>
      </p:grpSpPr>
      <p:sp>
        <p:nvSpPr>
          <p:cNvPr id="23" name="Picture Placeholder 16"/>
          <p:cNvSpPr>
            <a:spLocks noGrp="1"/>
          </p:cNvSpPr>
          <p:nvPr userDrawn="1">
            <p:ph type="pic" sz="quarter" idx="13"/>
          </p:nvPr>
        </p:nvSpPr>
        <p:spPr>
          <a:xfrm>
            <a:off x="4303918" y="2648021"/>
            <a:ext cx="944872" cy="2336939"/>
          </a:xfrm>
        </p:spPr>
        <p:txBody>
          <a:bodyPr>
            <a:normAutofit/>
          </a:bodyPr>
          <a:lstStyle>
            <a:lvl1pPr marL="0" indent="0">
              <a:buNone/>
              <a:defRPr sz="630"/>
            </a:lvl1pPr>
          </a:lstStyle>
          <a:p>
            <a:endParaRPr lang="en-US" dirty="0"/>
          </a:p>
        </p:txBody>
      </p:sp>
      <p:sp>
        <p:nvSpPr>
          <p:cNvPr id="24" name="Picture Placeholder 16"/>
          <p:cNvSpPr>
            <a:spLocks noGrp="1"/>
          </p:cNvSpPr>
          <p:nvPr userDrawn="1">
            <p:ph type="pic" sz="quarter" idx="14"/>
          </p:nvPr>
        </p:nvSpPr>
        <p:spPr>
          <a:xfrm>
            <a:off x="1165167" y="2640965"/>
            <a:ext cx="896020" cy="2336939"/>
          </a:xfrm>
        </p:spPr>
        <p:txBody>
          <a:bodyPr>
            <a:normAutofit/>
          </a:bodyPr>
          <a:lstStyle>
            <a:lvl1pPr marL="0" indent="0">
              <a:buNone/>
              <a:defRPr sz="630"/>
            </a:lvl1pPr>
          </a:lstStyle>
          <a:p>
            <a:endParaRPr lang="en-US" dirty="0"/>
          </a:p>
        </p:txBody>
      </p:sp>
      <p:sp>
        <p:nvSpPr>
          <p:cNvPr id="25" name="Picture Placeholder 16"/>
          <p:cNvSpPr>
            <a:spLocks noGrp="1"/>
          </p:cNvSpPr>
          <p:nvPr>
            <p:ph type="pic" sz="quarter" idx="10"/>
          </p:nvPr>
        </p:nvSpPr>
        <p:spPr>
          <a:xfrm>
            <a:off x="2252868" y="2381902"/>
            <a:ext cx="1889744" cy="3017843"/>
          </a:xfrm>
        </p:spPr>
        <p:txBody>
          <a:bodyPr>
            <a:normAutofit/>
          </a:bodyPr>
          <a:lstStyle>
            <a:lvl1pPr marL="0" indent="0">
              <a:buNone/>
              <a:defRPr sz="630"/>
            </a:lvl1pPr>
          </a:lstStyle>
          <a:p>
            <a:endParaRPr lang="en-US" dirty="0"/>
          </a:p>
        </p:txBody>
      </p:sp>
    </p:spTree>
    <p:extLst>
      <p:ext uri="{BB962C8B-B14F-4D97-AF65-F5344CB8AC3E}">
        <p14:creationId xmlns:p14="http://schemas.microsoft.com/office/powerpoint/2010/main" val="141241963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Mockup-device1">
    <p:spTree>
      <p:nvGrpSpPr>
        <p:cNvPr id="1" name=""/>
        <p:cNvGrpSpPr/>
        <p:nvPr/>
      </p:nvGrpSpPr>
      <p:grpSpPr>
        <a:xfrm>
          <a:off x="0" y="0"/>
          <a:ext cx="0" cy="0"/>
          <a:chOff x="0" y="0"/>
          <a:chExt cx="0" cy="0"/>
        </a:xfrm>
      </p:grpSpPr>
      <p:sp>
        <p:nvSpPr>
          <p:cNvPr id="21" name="Picture Placeholder 22"/>
          <p:cNvSpPr>
            <a:spLocks noGrp="1"/>
          </p:cNvSpPr>
          <p:nvPr>
            <p:ph type="pic" sz="quarter" idx="13"/>
          </p:nvPr>
        </p:nvSpPr>
        <p:spPr>
          <a:xfrm>
            <a:off x="-11543" y="0"/>
            <a:ext cx="12211914" cy="5092703"/>
          </a:xfrm>
        </p:spPr>
        <p:txBody>
          <a:bodyPr>
            <a:normAutofit/>
          </a:bodyPr>
          <a:lstStyle>
            <a:lvl1pPr marL="0" indent="0">
              <a:buNone/>
              <a:defRPr sz="1441">
                <a:latin typeface="Lato Light"/>
                <a:cs typeface="Lato Light"/>
              </a:defRPr>
            </a:lvl1pPr>
          </a:lstStyle>
          <a:p>
            <a:endParaRPr lang="id-ID" dirty="0"/>
          </a:p>
        </p:txBody>
      </p:sp>
      <p:sp>
        <p:nvSpPr>
          <p:cNvPr id="3" name="Picture Placeholder 2"/>
          <p:cNvSpPr>
            <a:spLocks noGrp="1"/>
          </p:cNvSpPr>
          <p:nvPr>
            <p:ph type="pic" sz="quarter" idx="15"/>
          </p:nvPr>
        </p:nvSpPr>
        <p:spPr>
          <a:xfrm>
            <a:off x="5168482" y="2422045"/>
            <a:ext cx="1895377" cy="3037592"/>
          </a:xfrm>
        </p:spPr>
        <p:txBody>
          <a:bodyPr>
            <a:normAutofit/>
          </a:bodyPr>
          <a:lstStyle>
            <a:lvl1pPr>
              <a:defRPr sz="1441"/>
            </a:lvl1pPr>
          </a:lstStyle>
          <a:p>
            <a:endParaRPr lang="en-US" dirty="0"/>
          </a:p>
        </p:txBody>
      </p:sp>
    </p:spTree>
    <p:extLst>
      <p:ext uri="{BB962C8B-B14F-4D97-AF65-F5344CB8AC3E}">
        <p14:creationId xmlns:p14="http://schemas.microsoft.com/office/powerpoint/2010/main" val="331880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App Design 04">
    <p:spTree>
      <p:nvGrpSpPr>
        <p:cNvPr id="1" name=""/>
        <p:cNvGrpSpPr/>
        <p:nvPr/>
      </p:nvGrpSpPr>
      <p:grpSpPr>
        <a:xfrm>
          <a:off x="0" y="0"/>
          <a:ext cx="0" cy="0"/>
          <a:chOff x="0" y="0"/>
          <a:chExt cx="0" cy="0"/>
        </a:xfrm>
      </p:grpSpPr>
      <p:sp>
        <p:nvSpPr>
          <p:cNvPr id="18" name="Picture Placeholder 16"/>
          <p:cNvSpPr>
            <a:spLocks noGrp="1"/>
          </p:cNvSpPr>
          <p:nvPr>
            <p:ph type="pic" sz="quarter" idx="14"/>
          </p:nvPr>
        </p:nvSpPr>
        <p:spPr>
          <a:xfrm>
            <a:off x="1733764" y="2783344"/>
            <a:ext cx="740857" cy="1900169"/>
          </a:xfrm>
        </p:spPr>
        <p:txBody>
          <a:bodyPr>
            <a:normAutofit/>
          </a:bodyPr>
          <a:lstStyle>
            <a:lvl1pPr marL="0" indent="0">
              <a:buNone/>
              <a:defRPr sz="630"/>
            </a:lvl1pPr>
          </a:lstStyle>
          <a:p>
            <a:endParaRPr lang="en-US" dirty="0"/>
          </a:p>
        </p:txBody>
      </p:sp>
      <p:sp>
        <p:nvSpPr>
          <p:cNvPr id="15" name="Picture Placeholder 16"/>
          <p:cNvSpPr>
            <a:spLocks noGrp="1"/>
          </p:cNvSpPr>
          <p:nvPr>
            <p:ph type="pic" sz="quarter" idx="13"/>
          </p:nvPr>
        </p:nvSpPr>
        <p:spPr>
          <a:xfrm>
            <a:off x="4303919" y="2783344"/>
            <a:ext cx="783757" cy="1900169"/>
          </a:xfrm>
        </p:spPr>
        <p:txBody>
          <a:bodyPr>
            <a:normAutofit/>
          </a:bodyPr>
          <a:lstStyle>
            <a:lvl1pPr marL="0" indent="0">
              <a:buNone/>
              <a:defRPr sz="630"/>
            </a:lvl1pPr>
          </a:lstStyle>
          <a:p>
            <a:endParaRPr lang="en-US" dirty="0"/>
          </a:p>
        </p:txBody>
      </p:sp>
      <p:sp>
        <p:nvSpPr>
          <p:cNvPr id="17" name="Picture Placeholder 16"/>
          <p:cNvSpPr>
            <a:spLocks noGrp="1"/>
          </p:cNvSpPr>
          <p:nvPr>
            <p:ph type="pic" sz="quarter" idx="10"/>
          </p:nvPr>
        </p:nvSpPr>
        <p:spPr>
          <a:xfrm>
            <a:off x="2645977" y="2582624"/>
            <a:ext cx="1512829" cy="2480404"/>
          </a:xfrm>
        </p:spPr>
        <p:txBody>
          <a:bodyPr>
            <a:normAutofit/>
          </a:bodyPr>
          <a:lstStyle>
            <a:lvl1pPr marL="0" indent="0">
              <a:buNone/>
              <a:defRPr sz="630"/>
            </a:lvl1pPr>
          </a:lstStyle>
          <a:p>
            <a:endParaRPr lang="en-US" dirty="0"/>
          </a:p>
        </p:txBody>
      </p:sp>
    </p:spTree>
    <p:extLst>
      <p:ext uri="{BB962C8B-B14F-4D97-AF65-F5344CB8AC3E}">
        <p14:creationId xmlns:p14="http://schemas.microsoft.com/office/powerpoint/2010/main" val="270610286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App Design 01">
    <p:spTree>
      <p:nvGrpSpPr>
        <p:cNvPr id="1" name=""/>
        <p:cNvGrpSpPr/>
        <p:nvPr/>
      </p:nvGrpSpPr>
      <p:grpSpPr>
        <a:xfrm>
          <a:off x="0" y="0"/>
          <a:ext cx="0" cy="0"/>
          <a:chOff x="0" y="0"/>
          <a:chExt cx="0" cy="0"/>
        </a:xfrm>
      </p:grpSpPr>
      <p:sp>
        <p:nvSpPr>
          <p:cNvPr id="31" name="Picture Placeholder 2"/>
          <p:cNvSpPr>
            <a:spLocks noGrp="1" noChangeAspect="1"/>
          </p:cNvSpPr>
          <p:nvPr>
            <p:ph type="pic" sz="quarter" idx="11"/>
          </p:nvPr>
        </p:nvSpPr>
        <p:spPr>
          <a:xfrm>
            <a:off x="1813398" y="2113216"/>
            <a:ext cx="2681192" cy="3240235"/>
          </a:xfrm>
        </p:spPr>
        <p:txBody>
          <a:bodyPr>
            <a:normAutofit/>
          </a:bodyPr>
          <a:lstStyle>
            <a:lvl1pPr marL="0" indent="0">
              <a:buNone/>
              <a:defRPr sz="900">
                <a:latin typeface="Lato Light"/>
                <a:cs typeface="Lato Light"/>
              </a:defRPr>
            </a:lvl1pPr>
          </a:lstStyle>
          <a:p>
            <a:endParaRPr lang="en-US" dirty="0"/>
          </a:p>
        </p:txBody>
      </p:sp>
    </p:spTree>
    <p:extLst>
      <p:ext uri="{BB962C8B-B14F-4D97-AF65-F5344CB8AC3E}">
        <p14:creationId xmlns:p14="http://schemas.microsoft.com/office/powerpoint/2010/main" val="608729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Devices_Tablet_H">
    <p:spTree>
      <p:nvGrpSpPr>
        <p:cNvPr id="1" name=""/>
        <p:cNvGrpSpPr/>
        <p:nvPr/>
      </p:nvGrpSpPr>
      <p:grpSpPr>
        <a:xfrm>
          <a:off x="0" y="0"/>
          <a:ext cx="0" cy="0"/>
          <a:chOff x="0" y="0"/>
          <a:chExt cx="0" cy="0"/>
        </a:xfrm>
      </p:grpSpPr>
      <p:sp>
        <p:nvSpPr>
          <p:cNvPr id="34" name="Picture Placeholder 2"/>
          <p:cNvSpPr>
            <a:spLocks noGrp="1" noChangeAspect="1"/>
          </p:cNvSpPr>
          <p:nvPr>
            <p:ph type="pic" sz="quarter" idx="11"/>
          </p:nvPr>
        </p:nvSpPr>
        <p:spPr>
          <a:xfrm>
            <a:off x="3979370" y="2872885"/>
            <a:ext cx="4179946" cy="2802175"/>
          </a:xfrm>
        </p:spPr>
        <p:txBody>
          <a:bodyPr>
            <a:normAutofit/>
          </a:bodyPr>
          <a:lstStyle>
            <a:lvl1pPr marL="0" indent="0">
              <a:buNone/>
              <a:defRPr sz="900">
                <a:latin typeface="Lato Light"/>
                <a:cs typeface="Lato Light"/>
              </a:defRPr>
            </a:lvl1pPr>
          </a:lstStyle>
          <a:p>
            <a:endParaRPr lang="en-US" dirty="0"/>
          </a:p>
        </p:txBody>
      </p:sp>
    </p:spTree>
    <p:extLst>
      <p:ext uri="{BB962C8B-B14F-4D97-AF65-F5344CB8AC3E}">
        <p14:creationId xmlns:p14="http://schemas.microsoft.com/office/powerpoint/2010/main" val="1364867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ablet-mockup">
    <p:spTree>
      <p:nvGrpSpPr>
        <p:cNvPr id="1" name=""/>
        <p:cNvGrpSpPr/>
        <p:nvPr/>
      </p:nvGrpSpPr>
      <p:grpSpPr>
        <a:xfrm>
          <a:off x="0" y="0"/>
          <a:ext cx="0" cy="0"/>
          <a:chOff x="0" y="0"/>
          <a:chExt cx="0" cy="0"/>
        </a:xfrm>
      </p:grpSpPr>
      <p:sp>
        <p:nvSpPr>
          <p:cNvPr id="26" name="Picture Placeholder 9"/>
          <p:cNvSpPr>
            <a:spLocks noGrp="1" noChangeAspect="1"/>
          </p:cNvSpPr>
          <p:nvPr>
            <p:ph type="pic" sz="quarter" idx="10"/>
          </p:nvPr>
        </p:nvSpPr>
        <p:spPr>
          <a:xfrm>
            <a:off x="2157946" y="2242016"/>
            <a:ext cx="2023339" cy="2458572"/>
          </a:xfrm>
        </p:spPr>
        <p:txBody>
          <a:bodyPr>
            <a:normAutofit/>
          </a:bodyPr>
          <a:lstStyle>
            <a:lvl1pPr marL="0" indent="0">
              <a:buNone/>
              <a:defRPr sz="990">
                <a:solidFill>
                  <a:schemeClr val="tx1">
                    <a:lumMod val="50000"/>
                    <a:lumOff val="50000"/>
                  </a:schemeClr>
                </a:solidFill>
              </a:defRPr>
            </a:lvl1pPr>
          </a:lstStyle>
          <a:p>
            <a:endParaRPr lang="en-US" dirty="0"/>
          </a:p>
        </p:txBody>
      </p:sp>
      <p:sp>
        <p:nvSpPr>
          <p:cNvPr id="69" name="Picture Placeholder 9"/>
          <p:cNvSpPr>
            <a:spLocks noGrp="1" noChangeAspect="1"/>
          </p:cNvSpPr>
          <p:nvPr>
            <p:ph type="pic" sz="quarter" idx="11"/>
          </p:nvPr>
        </p:nvSpPr>
        <p:spPr>
          <a:xfrm>
            <a:off x="5084513" y="2243381"/>
            <a:ext cx="2020987" cy="2446139"/>
          </a:xfrm>
        </p:spPr>
        <p:txBody>
          <a:bodyPr>
            <a:normAutofit/>
          </a:bodyPr>
          <a:lstStyle>
            <a:lvl1pPr marL="0" indent="0">
              <a:buNone/>
              <a:defRPr sz="900">
                <a:solidFill>
                  <a:schemeClr val="tx1">
                    <a:lumMod val="50000"/>
                    <a:lumOff val="50000"/>
                  </a:schemeClr>
                </a:solidFill>
              </a:defRPr>
            </a:lvl1pPr>
          </a:lstStyle>
          <a:p>
            <a:endParaRPr lang="en-US" dirty="0"/>
          </a:p>
        </p:txBody>
      </p:sp>
      <p:sp>
        <p:nvSpPr>
          <p:cNvPr id="70" name="Picture Placeholder 9"/>
          <p:cNvSpPr>
            <a:spLocks noGrp="1" noChangeAspect="1"/>
          </p:cNvSpPr>
          <p:nvPr>
            <p:ph type="pic" sz="quarter" idx="12"/>
          </p:nvPr>
        </p:nvSpPr>
        <p:spPr>
          <a:xfrm>
            <a:off x="7940440" y="2243381"/>
            <a:ext cx="2024936" cy="2446139"/>
          </a:xfrm>
        </p:spPr>
        <p:txBody>
          <a:bodyPr>
            <a:normAutofit/>
          </a:bodyPr>
          <a:lstStyle>
            <a:lvl1pPr marL="0" indent="0">
              <a:buNone/>
              <a:defRPr sz="990">
                <a:solidFill>
                  <a:schemeClr val="tx1">
                    <a:lumMod val="50000"/>
                    <a:lumOff val="50000"/>
                  </a:schemeClr>
                </a:solidFill>
                <a:latin typeface="Lato Light"/>
                <a:cs typeface="Lato Light"/>
              </a:defRPr>
            </a:lvl1pPr>
          </a:lstStyle>
          <a:p>
            <a:endParaRPr lang="en-US" dirty="0"/>
          </a:p>
        </p:txBody>
      </p:sp>
    </p:spTree>
    <p:extLst>
      <p:ext uri="{BB962C8B-B14F-4D97-AF65-F5344CB8AC3E}">
        <p14:creationId xmlns:p14="http://schemas.microsoft.com/office/powerpoint/2010/main" val="3648315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type="dt" sz="half" idx="10"/>
          </p:nvPr>
        </p:nvSpPr>
        <p:spPr/>
        <p:txBody>
          <a:bodyPr/>
          <a:lstStyle/>
          <a:p>
            <a:fld id="{FC90DA51-C2E5-408A-8504-0C83EDDEDAF4}" type="datetimeFigureOut">
              <a:rPr lang="en-US" smtClean="0"/>
              <a:pPr/>
              <a:t>25-Feb-20</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fld id="{AD828CE7-68F5-41DF-B820-82E57A42546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evices_laptop_project">
    <p:spTree>
      <p:nvGrpSpPr>
        <p:cNvPr id="1" name=""/>
        <p:cNvGrpSpPr/>
        <p:nvPr/>
      </p:nvGrpSpPr>
      <p:grpSpPr>
        <a:xfrm>
          <a:off x="0" y="0"/>
          <a:ext cx="0" cy="0"/>
          <a:chOff x="0" y="0"/>
          <a:chExt cx="0" cy="0"/>
        </a:xfrm>
      </p:grpSpPr>
      <p:sp>
        <p:nvSpPr>
          <p:cNvPr id="23" name="Picture Placeholder 2"/>
          <p:cNvSpPr>
            <a:spLocks noGrp="1" noChangeAspect="1"/>
          </p:cNvSpPr>
          <p:nvPr>
            <p:ph type="pic" sz="quarter" idx="11"/>
          </p:nvPr>
        </p:nvSpPr>
        <p:spPr>
          <a:xfrm>
            <a:off x="1093775" y="2583572"/>
            <a:ext cx="2996028" cy="1669939"/>
          </a:xfrm>
        </p:spPr>
        <p:txBody>
          <a:bodyPr>
            <a:normAutofit/>
          </a:bodyPr>
          <a:lstStyle>
            <a:lvl1pPr marL="0" indent="0">
              <a:buNone/>
              <a:defRPr sz="900">
                <a:latin typeface="Lato Light"/>
                <a:cs typeface="Lato Light"/>
              </a:defRPr>
            </a:lvl1pPr>
          </a:lstStyle>
          <a:p>
            <a:endParaRPr lang="en-US" dirty="0"/>
          </a:p>
        </p:txBody>
      </p:sp>
    </p:spTree>
    <p:extLst>
      <p:ext uri="{BB962C8B-B14F-4D97-AF65-F5344CB8AC3E}">
        <p14:creationId xmlns:p14="http://schemas.microsoft.com/office/powerpoint/2010/main" val="305010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Laptop Project">
    <p:spTree>
      <p:nvGrpSpPr>
        <p:cNvPr id="1" name=""/>
        <p:cNvGrpSpPr/>
        <p:nvPr/>
      </p:nvGrpSpPr>
      <p:grpSpPr>
        <a:xfrm>
          <a:off x="0" y="0"/>
          <a:ext cx="0" cy="0"/>
          <a:chOff x="0" y="0"/>
          <a:chExt cx="0" cy="0"/>
        </a:xfrm>
      </p:grpSpPr>
      <p:sp>
        <p:nvSpPr>
          <p:cNvPr id="15" name="Picture Placeholder 9"/>
          <p:cNvSpPr>
            <a:spLocks noGrp="1"/>
          </p:cNvSpPr>
          <p:nvPr>
            <p:ph type="pic" sz="quarter" idx="11"/>
          </p:nvPr>
        </p:nvSpPr>
        <p:spPr>
          <a:xfrm>
            <a:off x="7284558" y="2593784"/>
            <a:ext cx="3349748" cy="1867097"/>
          </a:xfrm>
        </p:spPr>
        <p:txBody>
          <a:bodyPr>
            <a:normAutofit/>
          </a:bodyPr>
          <a:lstStyle>
            <a:lvl1pPr marL="0" indent="0">
              <a:buNone/>
              <a:defRPr sz="9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62511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Devices_laptop2_project">
    <p:spTree>
      <p:nvGrpSpPr>
        <p:cNvPr id="1" name=""/>
        <p:cNvGrpSpPr/>
        <p:nvPr/>
      </p:nvGrpSpPr>
      <p:grpSpPr>
        <a:xfrm>
          <a:off x="0" y="0"/>
          <a:ext cx="0" cy="0"/>
          <a:chOff x="0" y="0"/>
          <a:chExt cx="0" cy="0"/>
        </a:xfrm>
      </p:grpSpPr>
      <p:sp>
        <p:nvSpPr>
          <p:cNvPr id="9" name="Picture Placeholder 2"/>
          <p:cNvSpPr>
            <a:spLocks noGrp="1" noChangeAspect="1"/>
          </p:cNvSpPr>
          <p:nvPr>
            <p:ph type="pic" sz="quarter" idx="11"/>
          </p:nvPr>
        </p:nvSpPr>
        <p:spPr>
          <a:xfrm>
            <a:off x="4548154" y="3135379"/>
            <a:ext cx="2996028" cy="1669939"/>
          </a:xfrm>
        </p:spPr>
        <p:txBody>
          <a:bodyPr>
            <a:normAutofit/>
          </a:bodyPr>
          <a:lstStyle>
            <a:lvl1pPr marL="0" indent="0">
              <a:buNone/>
              <a:defRPr sz="900">
                <a:latin typeface="Lato Light"/>
                <a:cs typeface="Lato Light"/>
              </a:defRPr>
            </a:lvl1pPr>
          </a:lstStyle>
          <a:p>
            <a:endParaRPr lang="en-US" dirty="0"/>
          </a:p>
        </p:txBody>
      </p:sp>
    </p:spTree>
    <p:extLst>
      <p:ext uri="{BB962C8B-B14F-4D97-AF65-F5344CB8AC3E}">
        <p14:creationId xmlns:p14="http://schemas.microsoft.com/office/powerpoint/2010/main" val="246881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4218186" y="2179248"/>
            <a:ext cx="3340603" cy="1701542"/>
          </a:xfrm>
        </p:spPr>
        <p:txBody>
          <a:bodyPr anchor="t">
            <a:normAutofit/>
          </a:bodyPr>
          <a:lstStyle>
            <a:lvl1pPr marL="0" indent="0" algn="ctr">
              <a:buNone/>
              <a:defRPr sz="990">
                <a:latin typeface="Lato Light"/>
                <a:cs typeface="Lato Light"/>
              </a:defRPr>
            </a:lvl1pPr>
          </a:lstStyle>
          <a:p>
            <a:endParaRPr lang="id-ID" dirty="0"/>
          </a:p>
        </p:txBody>
      </p:sp>
      <p:sp>
        <p:nvSpPr>
          <p:cNvPr id="17" name="Picture Placeholder 2"/>
          <p:cNvSpPr>
            <a:spLocks noGrp="1" noChangeAspect="1"/>
          </p:cNvSpPr>
          <p:nvPr>
            <p:ph type="pic" sz="quarter" idx="22"/>
          </p:nvPr>
        </p:nvSpPr>
        <p:spPr>
          <a:xfrm>
            <a:off x="2684333" y="3890045"/>
            <a:ext cx="458890" cy="725982"/>
          </a:xfrm>
        </p:spPr>
        <p:txBody>
          <a:bodyPr anchor="t">
            <a:normAutofit/>
          </a:bodyPr>
          <a:lstStyle>
            <a:lvl1pPr marL="0" indent="0" algn="ctr">
              <a:lnSpc>
                <a:spcPct val="50000"/>
              </a:lnSpc>
              <a:buNone/>
              <a:defRPr sz="473">
                <a:latin typeface="Lato Light"/>
                <a:cs typeface="Lato Light"/>
              </a:defRPr>
            </a:lvl1pPr>
          </a:lstStyle>
          <a:p>
            <a:endParaRPr lang="id-ID" dirty="0" smtClean="0"/>
          </a:p>
        </p:txBody>
      </p:sp>
      <p:sp>
        <p:nvSpPr>
          <p:cNvPr id="10" name="Picture Placeholder 2"/>
          <p:cNvSpPr>
            <a:spLocks noGrp="1" noChangeAspect="1"/>
          </p:cNvSpPr>
          <p:nvPr>
            <p:ph type="pic" sz="quarter" idx="26"/>
          </p:nvPr>
        </p:nvSpPr>
        <p:spPr>
          <a:xfrm>
            <a:off x="7080920" y="3373445"/>
            <a:ext cx="2127997" cy="1185909"/>
          </a:xfrm>
        </p:spPr>
        <p:txBody>
          <a:bodyPr anchor="t">
            <a:normAutofit/>
          </a:bodyPr>
          <a:lstStyle>
            <a:lvl1pPr marL="0" indent="0" algn="ctr">
              <a:buNone/>
              <a:defRPr sz="900">
                <a:latin typeface="Lato Light"/>
                <a:cs typeface="Lato Light"/>
              </a:defRPr>
            </a:lvl1pPr>
          </a:lstStyle>
          <a:p>
            <a:endParaRPr lang="id-ID" dirty="0"/>
          </a:p>
        </p:txBody>
      </p:sp>
      <p:sp>
        <p:nvSpPr>
          <p:cNvPr id="8" name="Picture Placeholder 2"/>
          <p:cNvSpPr>
            <a:spLocks noGrp="1" noChangeAspect="1"/>
          </p:cNvSpPr>
          <p:nvPr>
            <p:ph type="pic" sz="quarter" idx="24"/>
          </p:nvPr>
        </p:nvSpPr>
        <p:spPr>
          <a:xfrm>
            <a:off x="3346360" y="3291090"/>
            <a:ext cx="1081976" cy="1287345"/>
          </a:xfrm>
        </p:spPr>
        <p:txBody>
          <a:bodyPr anchor="t">
            <a:normAutofit/>
          </a:bodyPr>
          <a:lstStyle>
            <a:lvl1pPr marL="0" indent="0" algn="ctr">
              <a:buNone/>
              <a:defRPr sz="900">
                <a:latin typeface="Lato Light"/>
                <a:cs typeface="Lato Light"/>
              </a:defRPr>
            </a:lvl1pPr>
          </a:lstStyle>
          <a:p>
            <a:endParaRPr lang="id-ID" dirty="0"/>
          </a:p>
        </p:txBody>
      </p:sp>
    </p:spTree>
    <p:extLst>
      <p:ext uri="{BB962C8B-B14F-4D97-AF65-F5344CB8AC3E}">
        <p14:creationId xmlns:p14="http://schemas.microsoft.com/office/powerpoint/2010/main" val="3423977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laptop">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12192002" cy="3546088"/>
          </a:xfrm>
        </p:spPr>
        <p:txBody>
          <a:bodyPr rtlCol="0">
            <a:normAutofit/>
          </a:bodyPr>
          <a:lstStyle>
            <a:lvl1pPr marL="0" indent="0">
              <a:buNone/>
              <a:defRPr sz="900">
                <a:latin typeface="Lato Light"/>
                <a:cs typeface="Lato Light"/>
              </a:defRPr>
            </a:lvl1pPr>
          </a:lstStyle>
          <a:p>
            <a:pPr lvl="0"/>
            <a:endParaRPr lang="en-US" noProof="0" dirty="0"/>
          </a:p>
        </p:txBody>
      </p:sp>
      <p:sp>
        <p:nvSpPr>
          <p:cNvPr id="26" name="Picture Placeholder 2"/>
          <p:cNvSpPr>
            <a:spLocks noGrp="1"/>
          </p:cNvSpPr>
          <p:nvPr>
            <p:ph type="pic" sz="quarter" idx="11"/>
          </p:nvPr>
        </p:nvSpPr>
        <p:spPr>
          <a:xfrm>
            <a:off x="4192614" y="1185119"/>
            <a:ext cx="3836072" cy="2138252"/>
          </a:xfrm>
        </p:spPr>
        <p:txBody>
          <a:bodyPr rtlCol="0">
            <a:normAutofit/>
          </a:bodyPr>
          <a:lstStyle>
            <a:lvl1pPr marL="0" indent="0">
              <a:buNone/>
              <a:defRPr sz="900">
                <a:latin typeface="Lato Light"/>
                <a:cs typeface="Lato Light"/>
              </a:defRPr>
            </a:lvl1pPr>
          </a:lstStyle>
          <a:p>
            <a:pPr lvl="0"/>
            <a:endParaRPr lang="en-US" noProof="0" dirty="0"/>
          </a:p>
        </p:txBody>
      </p:sp>
      <p:sp>
        <p:nvSpPr>
          <p:cNvPr id="27" name="Picture Placeholder 2"/>
          <p:cNvSpPr>
            <a:spLocks noGrp="1"/>
          </p:cNvSpPr>
          <p:nvPr>
            <p:ph type="pic" sz="quarter" idx="14"/>
          </p:nvPr>
        </p:nvSpPr>
        <p:spPr>
          <a:xfrm>
            <a:off x="2512992" y="1362296"/>
            <a:ext cx="1570387" cy="1684409"/>
          </a:xfrm>
        </p:spPr>
        <p:txBody>
          <a:bodyPr rtlCol="0">
            <a:normAutofit/>
          </a:bodyPr>
          <a:lstStyle>
            <a:lvl1pPr marL="0" indent="0">
              <a:buNone/>
              <a:defRPr sz="900">
                <a:latin typeface="Lato Light"/>
                <a:cs typeface="Lato Light"/>
              </a:defRPr>
            </a:lvl1pPr>
          </a:lstStyle>
          <a:p>
            <a:pPr lvl="0"/>
            <a:endParaRPr lang="en-US" noProof="0" dirty="0"/>
          </a:p>
        </p:txBody>
      </p:sp>
      <p:sp>
        <p:nvSpPr>
          <p:cNvPr id="28" name="Picture Placeholder 2"/>
          <p:cNvSpPr>
            <a:spLocks noGrp="1"/>
          </p:cNvSpPr>
          <p:nvPr>
            <p:ph type="pic" sz="quarter" idx="15"/>
          </p:nvPr>
        </p:nvSpPr>
        <p:spPr>
          <a:xfrm>
            <a:off x="8195315" y="1337575"/>
            <a:ext cx="1604416" cy="1684409"/>
          </a:xfrm>
        </p:spPr>
        <p:txBody>
          <a:bodyPr rtlCol="0">
            <a:normAutofit/>
          </a:bodyPr>
          <a:lstStyle>
            <a:lvl1pPr marL="0" indent="0">
              <a:buNone/>
              <a:defRPr sz="900">
                <a:latin typeface="Lato Light"/>
                <a:cs typeface="Lato Light"/>
              </a:defRPr>
            </a:lvl1pPr>
          </a:lstStyle>
          <a:p>
            <a:pPr lvl="0"/>
            <a:endParaRPr lang="en-US" noProof="0" dirty="0"/>
          </a:p>
        </p:txBody>
      </p:sp>
    </p:spTree>
    <p:extLst>
      <p:ext uri="{BB962C8B-B14F-4D97-AF65-F5344CB8AC3E}">
        <p14:creationId xmlns:p14="http://schemas.microsoft.com/office/powerpoint/2010/main" val="2467380046"/>
      </p:ext>
    </p:extLst>
  </p:cSld>
  <p:clrMapOvr>
    <a:masterClrMapping/>
  </p:clrMapOv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ortfolio-2">
    <p:spTree>
      <p:nvGrpSpPr>
        <p:cNvPr id="1" name=""/>
        <p:cNvGrpSpPr/>
        <p:nvPr/>
      </p:nvGrpSpPr>
      <p:grpSpPr>
        <a:xfrm>
          <a:off x="0" y="0"/>
          <a:ext cx="0" cy="0"/>
          <a:chOff x="0" y="0"/>
          <a:chExt cx="0" cy="0"/>
        </a:xfrm>
      </p:grpSpPr>
      <p:sp>
        <p:nvSpPr>
          <p:cNvPr id="15" name="Picture Placeholder 13"/>
          <p:cNvSpPr>
            <a:spLocks noGrp="1"/>
          </p:cNvSpPr>
          <p:nvPr>
            <p:ph type="pic" sz="quarter" idx="11"/>
          </p:nvPr>
        </p:nvSpPr>
        <p:spPr>
          <a:xfrm>
            <a:off x="3785657" y="1813716"/>
            <a:ext cx="2317411" cy="2075069"/>
          </a:xfrm>
          <a:effectLst/>
        </p:spPr>
        <p:txBody>
          <a:bodyPr>
            <a:normAutofit/>
          </a:bodyPr>
          <a:lstStyle>
            <a:lvl1pPr marL="0" indent="0">
              <a:buNone/>
              <a:defRPr sz="1891">
                <a:ln>
                  <a:noFill/>
                </a:ln>
                <a:solidFill>
                  <a:schemeClr val="bg1">
                    <a:lumMod val="85000"/>
                  </a:schemeClr>
                </a:solidFill>
              </a:defRPr>
            </a:lvl1pPr>
          </a:lstStyle>
          <a:p>
            <a:endParaRPr lang="en-US" dirty="0"/>
          </a:p>
        </p:txBody>
      </p:sp>
      <p:sp>
        <p:nvSpPr>
          <p:cNvPr id="17" name="Picture Placeholder 13"/>
          <p:cNvSpPr>
            <a:spLocks noGrp="1"/>
          </p:cNvSpPr>
          <p:nvPr>
            <p:ph type="pic" sz="quarter" idx="13"/>
          </p:nvPr>
        </p:nvSpPr>
        <p:spPr>
          <a:xfrm>
            <a:off x="6169720" y="1813716"/>
            <a:ext cx="4695167" cy="4151830"/>
          </a:xfrm>
          <a:effectLst/>
        </p:spPr>
        <p:txBody>
          <a:bodyPr>
            <a:normAutofit/>
          </a:bodyPr>
          <a:lstStyle>
            <a:lvl1pPr marL="0" indent="0">
              <a:buNone/>
              <a:defRPr sz="1891">
                <a:ln>
                  <a:noFill/>
                </a:ln>
                <a:solidFill>
                  <a:schemeClr val="bg1">
                    <a:lumMod val="85000"/>
                  </a:schemeClr>
                </a:solidFill>
              </a:defRPr>
            </a:lvl1pPr>
          </a:lstStyle>
          <a:p>
            <a:endParaRPr lang="en-US" dirty="0"/>
          </a:p>
        </p:txBody>
      </p:sp>
      <p:sp>
        <p:nvSpPr>
          <p:cNvPr id="13" name="Picture Placeholder 13"/>
          <p:cNvSpPr>
            <a:spLocks noGrp="1"/>
          </p:cNvSpPr>
          <p:nvPr>
            <p:ph type="pic" sz="quarter" idx="16"/>
          </p:nvPr>
        </p:nvSpPr>
        <p:spPr>
          <a:xfrm>
            <a:off x="1397693" y="3933267"/>
            <a:ext cx="2317411" cy="2032279"/>
          </a:xfrm>
          <a:effectLst/>
        </p:spPr>
        <p:txBody>
          <a:bodyPr>
            <a:normAutofit/>
          </a:bodyPr>
          <a:lstStyle>
            <a:lvl1pPr marL="0" indent="0">
              <a:buNone/>
              <a:defRPr sz="189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4133565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Portfolio-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0"/>
          </p:nvPr>
        </p:nvSpPr>
        <p:spPr>
          <a:xfrm>
            <a:off x="1253394" y="1638028"/>
            <a:ext cx="2395728" cy="2190802"/>
          </a:xfrm>
        </p:spPr>
        <p:txBody>
          <a:bodyPr>
            <a:normAutofit/>
          </a:bodyPr>
          <a:lstStyle>
            <a:lvl1pPr>
              <a:defRPr sz="1261"/>
            </a:lvl1pPr>
          </a:lstStyle>
          <a:p>
            <a:endParaRPr lang="en-US" dirty="0"/>
          </a:p>
        </p:txBody>
      </p:sp>
      <p:sp>
        <p:nvSpPr>
          <p:cNvPr id="32" name="Picture Placeholder 12"/>
          <p:cNvSpPr>
            <a:spLocks noGrp="1" noChangeAspect="1"/>
          </p:cNvSpPr>
          <p:nvPr>
            <p:ph type="pic" sz="quarter" idx="11"/>
          </p:nvPr>
        </p:nvSpPr>
        <p:spPr>
          <a:xfrm>
            <a:off x="3655472" y="1632539"/>
            <a:ext cx="2395728" cy="2190802"/>
          </a:xfrm>
        </p:spPr>
        <p:txBody>
          <a:bodyPr>
            <a:normAutofit/>
          </a:bodyPr>
          <a:lstStyle>
            <a:lvl1pPr>
              <a:defRPr sz="1261"/>
            </a:lvl1pPr>
          </a:lstStyle>
          <a:p>
            <a:endParaRPr lang="en-US" dirty="0"/>
          </a:p>
        </p:txBody>
      </p:sp>
      <p:sp>
        <p:nvSpPr>
          <p:cNvPr id="33" name="Picture Placeholder 12"/>
          <p:cNvSpPr>
            <a:spLocks noGrp="1" noChangeAspect="1"/>
          </p:cNvSpPr>
          <p:nvPr>
            <p:ph type="pic" sz="quarter" idx="12"/>
          </p:nvPr>
        </p:nvSpPr>
        <p:spPr>
          <a:xfrm>
            <a:off x="6057550" y="1632539"/>
            <a:ext cx="2395728" cy="2190802"/>
          </a:xfrm>
        </p:spPr>
        <p:txBody>
          <a:bodyPr>
            <a:normAutofit/>
          </a:bodyPr>
          <a:lstStyle>
            <a:lvl1pPr>
              <a:defRPr sz="1261"/>
            </a:lvl1pPr>
          </a:lstStyle>
          <a:p>
            <a:endParaRPr lang="en-US" dirty="0"/>
          </a:p>
        </p:txBody>
      </p:sp>
      <p:sp>
        <p:nvSpPr>
          <p:cNvPr id="34" name="Picture Placeholder 12"/>
          <p:cNvSpPr>
            <a:spLocks noGrp="1" noChangeAspect="1"/>
          </p:cNvSpPr>
          <p:nvPr>
            <p:ph type="pic" sz="quarter" idx="13"/>
          </p:nvPr>
        </p:nvSpPr>
        <p:spPr>
          <a:xfrm>
            <a:off x="8459628" y="1632539"/>
            <a:ext cx="2395728" cy="2190802"/>
          </a:xfrm>
        </p:spPr>
        <p:txBody>
          <a:bodyPr>
            <a:normAutofit/>
          </a:bodyPr>
          <a:lstStyle>
            <a:lvl1pPr>
              <a:defRPr sz="1261"/>
            </a:lvl1pPr>
          </a:lstStyle>
          <a:p>
            <a:endParaRPr lang="en-US" dirty="0"/>
          </a:p>
        </p:txBody>
      </p:sp>
      <p:sp>
        <p:nvSpPr>
          <p:cNvPr id="10" name="Picture Placeholder 12"/>
          <p:cNvSpPr>
            <a:spLocks noGrp="1" noChangeAspect="1"/>
          </p:cNvSpPr>
          <p:nvPr>
            <p:ph type="pic" sz="quarter" idx="14"/>
          </p:nvPr>
        </p:nvSpPr>
        <p:spPr>
          <a:xfrm>
            <a:off x="1261912" y="3834319"/>
            <a:ext cx="2395728" cy="2190802"/>
          </a:xfrm>
        </p:spPr>
        <p:txBody>
          <a:bodyPr>
            <a:normAutofit/>
          </a:bodyPr>
          <a:lstStyle>
            <a:lvl1pPr>
              <a:defRPr sz="1261"/>
            </a:lvl1pPr>
          </a:lstStyle>
          <a:p>
            <a:endParaRPr lang="en-US" dirty="0"/>
          </a:p>
        </p:txBody>
      </p:sp>
      <p:sp>
        <p:nvSpPr>
          <p:cNvPr id="11" name="Picture Placeholder 12"/>
          <p:cNvSpPr>
            <a:spLocks noGrp="1" noChangeAspect="1"/>
          </p:cNvSpPr>
          <p:nvPr>
            <p:ph type="pic" sz="quarter" idx="15"/>
          </p:nvPr>
        </p:nvSpPr>
        <p:spPr>
          <a:xfrm>
            <a:off x="3663990" y="3828830"/>
            <a:ext cx="2395728" cy="2190802"/>
          </a:xfrm>
        </p:spPr>
        <p:txBody>
          <a:bodyPr>
            <a:normAutofit/>
          </a:bodyPr>
          <a:lstStyle>
            <a:lvl1pPr>
              <a:defRPr sz="1261"/>
            </a:lvl1pPr>
          </a:lstStyle>
          <a:p>
            <a:endParaRPr lang="en-US" dirty="0"/>
          </a:p>
        </p:txBody>
      </p:sp>
      <p:sp>
        <p:nvSpPr>
          <p:cNvPr id="12" name="Picture Placeholder 12"/>
          <p:cNvSpPr>
            <a:spLocks noGrp="1" noChangeAspect="1"/>
          </p:cNvSpPr>
          <p:nvPr>
            <p:ph type="pic" sz="quarter" idx="16"/>
          </p:nvPr>
        </p:nvSpPr>
        <p:spPr>
          <a:xfrm>
            <a:off x="6066068" y="3828830"/>
            <a:ext cx="2395728" cy="2190802"/>
          </a:xfrm>
        </p:spPr>
        <p:txBody>
          <a:bodyPr>
            <a:normAutofit/>
          </a:bodyPr>
          <a:lstStyle>
            <a:lvl1pPr>
              <a:defRPr sz="1261"/>
            </a:lvl1pPr>
          </a:lstStyle>
          <a:p>
            <a:endParaRPr lang="en-US" dirty="0"/>
          </a:p>
        </p:txBody>
      </p:sp>
      <p:sp>
        <p:nvSpPr>
          <p:cNvPr id="14" name="Picture Placeholder 12"/>
          <p:cNvSpPr>
            <a:spLocks noGrp="1" noChangeAspect="1"/>
          </p:cNvSpPr>
          <p:nvPr>
            <p:ph type="pic" sz="quarter" idx="17"/>
          </p:nvPr>
        </p:nvSpPr>
        <p:spPr>
          <a:xfrm>
            <a:off x="8468146" y="3828830"/>
            <a:ext cx="2395728" cy="2190802"/>
          </a:xfrm>
        </p:spPr>
        <p:txBody>
          <a:bodyPr>
            <a:normAutofit/>
          </a:bodyPr>
          <a:lstStyle>
            <a:lvl1pPr>
              <a:defRPr sz="1261"/>
            </a:lvl1pPr>
          </a:lstStyle>
          <a:p>
            <a:endParaRPr lang="en-US" dirty="0"/>
          </a:p>
        </p:txBody>
      </p:sp>
    </p:spTree>
    <p:extLst>
      <p:ext uri="{BB962C8B-B14F-4D97-AF65-F5344CB8AC3E}">
        <p14:creationId xmlns:p14="http://schemas.microsoft.com/office/powerpoint/2010/main" val="319720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Portfolio-5">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1811582" y="1884139"/>
            <a:ext cx="2357968" cy="2123237"/>
          </a:xfrm>
          <a:prstGeom prst="ellipse">
            <a:avLst/>
          </a:prstGeom>
        </p:spPr>
        <p:txBody>
          <a:bodyPr/>
          <a:lstStyle>
            <a:lvl1pPr marL="0" marR="0" indent="0" algn="l" defTabSz="823015"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5" name="Picture Placeholder 13"/>
          <p:cNvSpPr>
            <a:spLocks noGrp="1"/>
          </p:cNvSpPr>
          <p:nvPr>
            <p:ph type="pic" sz="quarter" idx="11" hasCustomPrompt="1"/>
          </p:nvPr>
        </p:nvSpPr>
        <p:spPr>
          <a:xfrm>
            <a:off x="4915403" y="1884139"/>
            <a:ext cx="2357968" cy="2123237"/>
          </a:xfrm>
          <a:prstGeom prst="ellipse">
            <a:avLst/>
          </a:prstGeom>
        </p:spPr>
        <p:txBody>
          <a:bodyPr/>
          <a:lstStyle>
            <a:lvl1pPr marL="0" marR="0" indent="0" algn="l" defTabSz="823015"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7" name="Picture Placeholder 13"/>
          <p:cNvSpPr>
            <a:spLocks noGrp="1"/>
          </p:cNvSpPr>
          <p:nvPr>
            <p:ph type="pic" sz="quarter" idx="12" hasCustomPrompt="1"/>
          </p:nvPr>
        </p:nvSpPr>
        <p:spPr>
          <a:xfrm>
            <a:off x="8019222" y="1884139"/>
            <a:ext cx="2357968" cy="2123237"/>
          </a:xfrm>
          <a:prstGeom prst="ellipse">
            <a:avLst/>
          </a:prstGeom>
        </p:spPr>
        <p:txBody>
          <a:bodyPr/>
          <a:lstStyle>
            <a:lvl1pPr marL="0" marR="0" indent="0" algn="l" defTabSz="823015"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3" name="Picture Placeholder 13"/>
          <p:cNvSpPr>
            <a:spLocks noGrp="1"/>
          </p:cNvSpPr>
          <p:nvPr>
            <p:ph type="pic" sz="quarter" idx="13" hasCustomPrompt="1"/>
          </p:nvPr>
        </p:nvSpPr>
        <p:spPr>
          <a:xfrm>
            <a:off x="3408155" y="3929870"/>
            <a:ext cx="2357968" cy="2123237"/>
          </a:xfrm>
          <a:prstGeom prst="ellipse">
            <a:avLst/>
          </a:prstGeom>
        </p:spPr>
        <p:txBody>
          <a:bodyPr/>
          <a:lstStyle>
            <a:lvl1pPr marL="0" marR="0" indent="0" algn="l" defTabSz="823015"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
        <p:nvSpPr>
          <p:cNvPr id="16" name="Picture Placeholder 13"/>
          <p:cNvSpPr>
            <a:spLocks noGrp="1"/>
          </p:cNvSpPr>
          <p:nvPr>
            <p:ph type="pic" sz="quarter" idx="14" hasCustomPrompt="1"/>
          </p:nvPr>
        </p:nvSpPr>
        <p:spPr>
          <a:xfrm>
            <a:off x="6511974" y="3929870"/>
            <a:ext cx="2357968" cy="2123237"/>
          </a:xfrm>
          <a:prstGeom prst="ellipse">
            <a:avLst/>
          </a:prstGeom>
        </p:spPr>
        <p:txBody>
          <a:bodyPr/>
          <a:lstStyle>
            <a:lvl1pPr marL="0" marR="0" indent="0" algn="l" defTabSz="823015" rtl="0" eaLnBrk="1" fontAlgn="auto" latinLnBrk="0" hangingPunct="1">
              <a:lnSpc>
                <a:spcPct val="90000"/>
              </a:lnSpc>
              <a:spcBef>
                <a:spcPts val="900"/>
              </a:spcBef>
              <a:spcAft>
                <a:spcPts val="0"/>
              </a:spcAft>
              <a:buClrTx/>
              <a:buSzTx/>
              <a:buFont typeface="Arial" panose="020B0604020202020204" pitchFamily="34" charset="0"/>
              <a:buNone/>
              <a:tabLst/>
              <a:defRPr/>
            </a:lvl1pPr>
          </a:lstStyle>
          <a:p>
            <a:r>
              <a:rPr lang="en-US" dirty="0" smtClean="0"/>
              <a:t>Drag  Your Picture Here</a:t>
            </a:r>
          </a:p>
          <a:p>
            <a:endParaRPr lang="en-US" dirty="0"/>
          </a:p>
        </p:txBody>
      </p:sp>
    </p:spTree>
    <p:extLst>
      <p:ext uri="{BB962C8B-B14F-4D97-AF65-F5344CB8AC3E}">
        <p14:creationId xmlns:p14="http://schemas.microsoft.com/office/powerpoint/2010/main" val="367724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p:cNvSpPr>
          <p:nvPr>
            <p:ph type="pic" sz="quarter" idx="14"/>
          </p:nvPr>
        </p:nvSpPr>
        <p:spPr>
          <a:xfrm>
            <a:off x="837774" y="2539294"/>
            <a:ext cx="4064678" cy="3629561"/>
          </a:xfrm>
        </p:spPr>
        <p:txBody>
          <a:bodyPr>
            <a:normAutofit/>
          </a:bodyPr>
          <a:lstStyle>
            <a:lvl1pPr>
              <a:defRPr sz="1261"/>
            </a:lvl1pPr>
          </a:lstStyle>
          <a:p>
            <a:endParaRPr lang="en-US" dirty="0"/>
          </a:p>
        </p:txBody>
      </p:sp>
      <p:sp>
        <p:nvSpPr>
          <p:cNvPr id="18" name="Picture Placeholder 12"/>
          <p:cNvSpPr>
            <a:spLocks noGrp="1"/>
          </p:cNvSpPr>
          <p:nvPr>
            <p:ph type="pic" sz="quarter" idx="15"/>
          </p:nvPr>
        </p:nvSpPr>
        <p:spPr>
          <a:xfrm>
            <a:off x="4898178" y="4259345"/>
            <a:ext cx="2144480" cy="1912319"/>
          </a:xfrm>
        </p:spPr>
        <p:txBody>
          <a:bodyPr>
            <a:normAutofit/>
          </a:bodyPr>
          <a:lstStyle>
            <a:lvl1pPr>
              <a:defRPr sz="1261"/>
            </a:lvl1pPr>
          </a:lstStyle>
          <a:p>
            <a:endParaRPr lang="en-US" dirty="0"/>
          </a:p>
        </p:txBody>
      </p:sp>
      <p:sp>
        <p:nvSpPr>
          <p:cNvPr id="19" name="Picture Placeholder 12"/>
          <p:cNvSpPr>
            <a:spLocks noGrp="1"/>
          </p:cNvSpPr>
          <p:nvPr>
            <p:ph type="pic" sz="quarter" idx="16"/>
          </p:nvPr>
        </p:nvSpPr>
        <p:spPr>
          <a:xfrm>
            <a:off x="7033111" y="4259345"/>
            <a:ext cx="2144480" cy="1912319"/>
          </a:xfrm>
        </p:spPr>
        <p:txBody>
          <a:bodyPr>
            <a:normAutofit/>
          </a:bodyPr>
          <a:lstStyle>
            <a:lvl1pPr>
              <a:defRPr sz="1261"/>
            </a:lvl1pPr>
          </a:lstStyle>
          <a:p>
            <a:endParaRPr lang="en-US" dirty="0"/>
          </a:p>
        </p:txBody>
      </p:sp>
      <p:sp>
        <p:nvSpPr>
          <p:cNvPr id="20" name="Picture Placeholder 12"/>
          <p:cNvSpPr>
            <a:spLocks noGrp="1"/>
          </p:cNvSpPr>
          <p:nvPr>
            <p:ph type="pic" sz="quarter" idx="17"/>
          </p:nvPr>
        </p:nvSpPr>
        <p:spPr>
          <a:xfrm>
            <a:off x="9161772" y="4259345"/>
            <a:ext cx="2144480" cy="1912319"/>
          </a:xfrm>
        </p:spPr>
        <p:txBody>
          <a:bodyPr>
            <a:normAutofit/>
          </a:bodyPr>
          <a:lstStyle>
            <a:lvl1pPr>
              <a:defRPr sz="1261"/>
            </a:lvl1pPr>
          </a:lstStyle>
          <a:p>
            <a:endParaRPr lang="en-US" dirty="0"/>
          </a:p>
        </p:txBody>
      </p:sp>
    </p:spTree>
    <p:extLst>
      <p:ext uri="{BB962C8B-B14F-4D97-AF65-F5344CB8AC3E}">
        <p14:creationId xmlns:p14="http://schemas.microsoft.com/office/powerpoint/2010/main" val="3177878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Two">
    <p:spTree>
      <p:nvGrpSpPr>
        <p:cNvPr id="1" name=""/>
        <p:cNvGrpSpPr/>
        <p:nvPr/>
      </p:nvGrpSpPr>
      <p:grpSpPr>
        <a:xfrm>
          <a:off x="0" y="0"/>
          <a:ext cx="0" cy="0"/>
          <a:chOff x="0" y="0"/>
          <a:chExt cx="0" cy="0"/>
        </a:xfrm>
      </p:grpSpPr>
      <p:sp>
        <p:nvSpPr>
          <p:cNvPr id="37" name="Picture Placeholder 13"/>
          <p:cNvSpPr>
            <a:spLocks noGrp="1" noChangeAspect="1"/>
          </p:cNvSpPr>
          <p:nvPr>
            <p:ph type="pic" sz="quarter" idx="15"/>
          </p:nvPr>
        </p:nvSpPr>
        <p:spPr>
          <a:xfrm>
            <a:off x="1159820" y="1659300"/>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38" name="Picture Placeholder 13"/>
          <p:cNvSpPr>
            <a:spLocks noGrp="1" noChangeAspect="1"/>
          </p:cNvSpPr>
          <p:nvPr>
            <p:ph type="pic" sz="quarter" idx="16"/>
          </p:nvPr>
        </p:nvSpPr>
        <p:spPr>
          <a:xfrm>
            <a:off x="2307233" y="1659300"/>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48" name="Picture Placeholder 13"/>
          <p:cNvSpPr>
            <a:spLocks noGrp="1" noChangeAspect="1"/>
          </p:cNvSpPr>
          <p:nvPr>
            <p:ph type="pic" sz="quarter" idx="26"/>
          </p:nvPr>
        </p:nvSpPr>
        <p:spPr>
          <a:xfrm>
            <a:off x="3453031" y="1659300"/>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49" name="Picture Placeholder 13"/>
          <p:cNvSpPr>
            <a:spLocks noGrp="1" noChangeAspect="1"/>
          </p:cNvSpPr>
          <p:nvPr>
            <p:ph type="pic" sz="quarter" idx="27"/>
          </p:nvPr>
        </p:nvSpPr>
        <p:spPr>
          <a:xfrm>
            <a:off x="4589930" y="1659300"/>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1" name="Picture Placeholder 13"/>
          <p:cNvSpPr>
            <a:spLocks noGrp="1" noChangeAspect="1"/>
          </p:cNvSpPr>
          <p:nvPr>
            <p:ph type="pic" sz="quarter" idx="28"/>
          </p:nvPr>
        </p:nvSpPr>
        <p:spPr>
          <a:xfrm>
            <a:off x="1159820" y="2735521"/>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2" name="Picture Placeholder 13"/>
          <p:cNvSpPr>
            <a:spLocks noGrp="1" noChangeAspect="1"/>
          </p:cNvSpPr>
          <p:nvPr>
            <p:ph type="pic" sz="quarter" idx="29"/>
          </p:nvPr>
        </p:nvSpPr>
        <p:spPr>
          <a:xfrm>
            <a:off x="2307233" y="2735521"/>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3" name="Picture Placeholder 13"/>
          <p:cNvSpPr>
            <a:spLocks noGrp="1" noChangeAspect="1"/>
          </p:cNvSpPr>
          <p:nvPr>
            <p:ph type="pic" sz="quarter" idx="30"/>
          </p:nvPr>
        </p:nvSpPr>
        <p:spPr>
          <a:xfrm>
            <a:off x="3453031" y="2735521"/>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4" name="Picture Placeholder 13"/>
          <p:cNvSpPr>
            <a:spLocks noGrp="1" noChangeAspect="1"/>
          </p:cNvSpPr>
          <p:nvPr>
            <p:ph type="pic" sz="quarter" idx="31"/>
          </p:nvPr>
        </p:nvSpPr>
        <p:spPr>
          <a:xfrm>
            <a:off x="4589930" y="2735521"/>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5" name="Picture Placeholder 13"/>
          <p:cNvSpPr>
            <a:spLocks noGrp="1" noChangeAspect="1"/>
          </p:cNvSpPr>
          <p:nvPr>
            <p:ph type="pic" sz="quarter" idx="32"/>
          </p:nvPr>
        </p:nvSpPr>
        <p:spPr>
          <a:xfrm>
            <a:off x="1159820" y="3812234"/>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6" name="Picture Placeholder 13"/>
          <p:cNvSpPr>
            <a:spLocks noGrp="1" noChangeAspect="1"/>
          </p:cNvSpPr>
          <p:nvPr>
            <p:ph type="pic" sz="quarter" idx="33"/>
          </p:nvPr>
        </p:nvSpPr>
        <p:spPr>
          <a:xfrm>
            <a:off x="2307233" y="3812234"/>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7" name="Picture Placeholder 13"/>
          <p:cNvSpPr>
            <a:spLocks noGrp="1" noChangeAspect="1"/>
          </p:cNvSpPr>
          <p:nvPr>
            <p:ph type="pic" sz="quarter" idx="34"/>
          </p:nvPr>
        </p:nvSpPr>
        <p:spPr>
          <a:xfrm>
            <a:off x="3453031" y="3812234"/>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8" name="Picture Placeholder 13"/>
          <p:cNvSpPr>
            <a:spLocks noGrp="1" noChangeAspect="1"/>
          </p:cNvSpPr>
          <p:nvPr>
            <p:ph type="pic" sz="quarter" idx="35"/>
          </p:nvPr>
        </p:nvSpPr>
        <p:spPr>
          <a:xfrm>
            <a:off x="4589930" y="3812234"/>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9" name="Picture Placeholder 13"/>
          <p:cNvSpPr>
            <a:spLocks noGrp="1" noChangeAspect="1"/>
          </p:cNvSpPr>
          <p:nvPr>
            <p:ph type="pic" sz="quarter" idx="36"/>
          </p:nvPr>
        </p:nvSpPr>
        <p:spPr>
          <a:xfrm>
            <a:off x="1159820" y="4888455"/>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30" name="Picture Placeholder 13"/>
          <p:cNvSpPr>
            <a:spLocks noGrp="1" noChangeAspect="1"/>
          </p:cNvSpPr>
          <p:nvPr>
            <p:ph type="pic" sz="quarter" idx="37"/>
          </p:nvPr>
        </p:nvSpPr>
        <p:spPr>
          <a:xfrm>
            <a:off x="2307233" y="4888455"/>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31" name="Picture Placeholder 13"/>
          <p:cNvSpPr>
            <a:spLocks noGrp="1" noChangeAspect="1"/>
          </p:cNvSpPr>
          <p:nvPr>
            <p:ph type="pic" sz="quarter" idx="38"/>
          </p:nvPr>
        </p:nvSpPr>
        <p:spPr>
          <a:xfrm>
            <a:off x="3453031" y="4888455"/>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32" name="Picture Placeholder 13"/>
          <p:cNvSpPr>
            <a:spLocks noGrp="1" noChangeAspect="1"/>
          </p:cNvSpPr>
          <p:nvPr>
            <p:ph type="pic" sz="quarter" idx="39"/>
          </p:nvPr>
        </p:nvSpPr>
        <p:spPr>
          <a:xfrm>
            <a:off x="4589930" y="4888455"/>
            <a:ext cx="1146154" cy="1076713"/>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299156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ertificate">
    <p:spTree>
      <p:nvGrpSpPr>
        <p:cNvPr id="1" name=""/>
        <p:cNvGrpSpPr/>
        <p:nvPr/>
      </p:nvGrpSpPr>
      <p:grpSpPr>
        <a:xfrm>
          <a:off x="0" y="0"/>
          <a:ext cx="0" cy="0"/>
          <a:chOff x="0" y="0"/>
          <a:chExt cx="0" cy="0"/>
        </a:xfrm>
      </p:grpSpPr>
      <p:sp>
        <p:nvSpPr>
          <p:cNvPr id="10" name="Text Placeholder 9"/>
          <p:cNvSpPr>
            <a:spLocks noGrp="1"/>
          </p:cNvSpPr>
          <p:nvPr>
            <p:ph type="body" sz="quarter" idx="16"/>
          </p:nvPr>
        </p:nvSpPr>
        <p:spPr>
          <a:xfrm>
            <a:off x="711200" y="3619500"/>
            <a:ext cx="10464800" cy="838200"/>
          </a:xfrm>
        </p:spPr>
        <p:txBody>
          <a:bodyPr anchor="b" anchorCtr="0">
            <a:noAutofit/>
          </a:bodyPr>
          <a:lstStyle>
            <a:lvl1pPr marL="0" indent="0" algn="l">
              <a:spcBef>
                <a:spcPts val="0"/>
              </a:spcBef>
              <a:buFontTx/>
              <a:buNone/>
              <a:defRPr sz="4800" kern="1200" cap="all" baseline="0">
                <a:solidFill>
                  <a:schemeClr val="tx1"/>
                </a:solidFill>
                <a:effectLst>
                  <a:outerShdw blurRad="94454" dist="50800" dir="2700000" algn="tl" rotWithShape="0">
                    <a:srgbClr val="000000">
                      <a:alpha val="36000"/>
                    </a:srgbClr>
                  </a:outerShdw>
                </a:effectLst>
                <a:latin typeface="+mj-lt"/>
                <a:ea typeface="+mj-ea"/>
                <a:cs typeface="+mj-cs"/>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7" name="Text Placeholder 6"/>
          <p:cNvSpPr>
            <a:spLocks noGrp="1"/>
          </p:cNvSpPr>
          <p:nvPr>
            <p:ph type="body" sz="quarter" idx="13"/>
          </p:nvPr>
        </p:nvSpPr>
        <p:spPr>
          <a:xfrm>
            <a:off x="1320800" y="4343400"/>
            <a:ext cx="9855200" cy="914400"/>
          </a:xfrm>
        </p:spPr>
        <p:txBody>
          <a:bodyPr>
            <a:noAutofit/>
          </a:bodyPr>
          <a:lstStyle>
            <a:lvl1pPr>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8" name="Text Placeholder 7"/>
          <p:cNvSpPr>
            <a:spLocks noGrp="1"/>
          </p:cNvSpPr>
          <p:nvPr>
            <p:ph type="body" sz="quarter" idx="14"/>
          </p:nvPr>
        </p:nvSpPr>
        <p:spPr>
          <a:xfrm>
            <a:off x="1320800" y="1476376"/>
            <a:ext cx="7213600" cy="352425"/>
          </a:xfrm>
        </p:spPr>
        <p:txBody>
          <a:bodyPr anchor="b" anchorCtr="0"/>
          <a:lstStyle>
            <a:lvl1pPr>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9" name="Text Placeholder 8"/>
          <p:cNvSpPr>
            <a:spLocks noGrp="1"/>
          </p:cNvSpPr>
          <p:nvPr>
            <p:ph type="body" sz="quarter" idx="15"/>
          </p:nvPr>
        </p:nvSpPr>
        <p:spPr>
          <a:xfrm>
            <a:off x="1320800" y="5819778"/>
            <a:ext cx="9855200" cy="304799"/>
          </a:xfrm>
        </p:spPr>
        <p:txBody>
          <a:bodyPr>
            <a:noAutofit/>
          </a:bodyPr>
          <a:lstStyle>
            <a:lvl1pPr>
              <a:buFontTx/>
              <a:buNone/>
              <a:defRPr sz="12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12" name="Rectangle 1"/>
          <p:cNvSpPr>
            <a:spLocks noGrp="1"/>
          </p:cNvSpPr>
          <p:nvPr>
            <p:ph type="title"/>
          </p:nvPr>
        </p:nvSpPr>
        <p:spPr>
          <a:xfrm>
            <a:off x="1320800" y="609600"/>
            <a:ext cx="10871200" cy="989013"/>
          </a:xfrm>
        </p:spPr>
        <p:txBody>
          <a:bodyPr anchor="ctr" anchorCtr="0">
            <a:normAutofit/>
          </a:bodyPr>
          <a:lstStyle>
            <a:lvl1pPr algn="l">
              <a:defRPr sz="4400">
                <a:solidFill>
                  <a:schemeClr val="tx1"/>
                </a:solidFill>
                <a:latin typeface="+mn-lt"/>
              </a:defRPr>
            </a:lvl1pPr>
          </a:lstStyle>
          <a:p>
            <a:r>
              <a:rPr lang="en-US" smtClean="0"/>
              <a:t>Click to edit Master title style</a:t>
            </a:r>
            <a:endParaRPr lang="en-US" dirty="0"/>
          </a:p>
        </p:txBody>
      </p:sp>
      <p:cxnSp>
        <p:nvCxnSpPr>
          <p:cNvPr id="11" name="Straight Connector 10"/>
          <p:cNvCxnSpPr/>
          <p:nvPr userDrawn="1"/>
        </p:nvCxnSpPr>
        <p:spPr>
          <a:xfrm>
            <a:off x="1397000" y="5808662"/>
            <a:ext cx="7112000" cy="1588"/>
          </a:xfrm>
          <a:prstGeom prst="line">
            <a:avLst/>
          </a:prstGeom>
          <a:noFill/>
          <a:ln w="6350" cap="rnd" cmpd="sng" algn="ctr">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Three">
    <p:spTree>
      <p:nvGrpSpPr>
        <p:cNvPr id="1" name=""/>
        <p:cNvGrpSpPr/>
        <p:nvPr/>
      </p:nvGrpSpPr>
      <p:grpSpPr>
        <a:xfrm>
          <a:off x="0" y="0"/>
          <a:ext cx="0" cy="0"/>
          <a:chOff x="0" y="0"/>
          <a:chExt cx="0" cy="0"/>
        </a:xfrm>
      </p:grpSpPr>
      <p:sp>
        <p:nvSpPr>
          <p:cNvPr id="37" name="Picture Placeholder 13"/>
          <p:cNvSpPr>
            <a:spLocks noGrp="1" noChangeAspect="1"/>
          </p:cNvSpPr>
          <p:nvPr>
            <p:ph type="pic" sz="quarter" idx="15"/>
          </p:nvPr>
        </p:nvSpPr>
        <p:spPr>
          <a:xfrm>
            <a:off x="1403895" y="1615495"/>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38" name="Picture Placeholder 13"/>
          <p:cNvSpPr>
            <a:spLocks noGrp="1" noChangeAspect="1"/>
          </p:cNvSpPr>
          <p:nvPr>
            <p:ph type="pic" sz="quarter" idx="16"/>
          </p:nvPr>
        </p:nvSpPr>
        <p:spPr>
          <a:xfrm>
            <a:off x="2566176" y="1615495"/>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42" name="Picture Placeholder 13"/>
          <p:cNvSpPr>
            <a:spLocks noGrp="1" noChangeAspect="1"/>
          </p:cNvSpPr>
          <p:nvPr>
            <p:ph type="pic" sz="quarter" idx="20"/>
          </p:nvPr>
        </p:nvSpPr>
        <p:spPr>
          <a:xfrm>
            <a:off x="7218037" y="1625756"/>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43" name="Picture Placeholder 13"/>
          <p:cNvSpPr>
            <a:spLocks noGrp="1" noChangeAspect="1"/>
          </p:cNvSpPr>
          <p:nvPr>
            <p:ph type="pic" sz="quarter" idx="21"/>
          </p:nvPr>
        </p:nvSpPr>
        <p:spPr>
          <a:xfrm>
            <a:off x="8384672" y="1625756"/>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44" name="Picture Placeholder 13"/>
          <p:cNvSpPr>
            <a:spLocks noGrp="1" noChangeAspect="1"/>
          </p:cNvSpPr>
          <p:nvPr>
            <p:ph type="pic" sz="quarter" idx="22"/>
          </p:nvPr>
        </p:nvSpPr>
        <p:spPr>
          <a:xfrm>
            <a:off x="9546951" y="1625756"/>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48" name="Picture Placeholder 13"/>
          <p:cNvSpPr>
            <a:spLocks noGrp="1" noChangeAspect="1"/>
          </p:cNvSpPr>
          <p:nvPr>
            <p:ph type="pic" sz="quarter" idx="26"/>
          </p:nvPr>
        </p:nvSpPr>
        <p:spPr>
          <a:xfrm>
            <a:off x="3726843" y="1615495"/>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49" name="Picture Placeholder 13"/>
          <p:cNvSpPr>
            <a:spLocks noGrp="1" noChangeAspect="1"/>
          </p:cNvSpPr>
          <p:nvPr>
            <p:ph type="pic" sz="quarter" idx="27"/>
          </p:nvPr>
        </p:nvSpPr>
        <p:spPr>
          <a:xfrm>
            <a:off x="4893477" y="1615495"/>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50" name="Picture Placeholder 13"/>
          <p:cNvSpPr>
            <a:spLocks noGrp="1" noChangeAspect="1"/>
          </p:cNvSpPr>
          <p:nvPr>
            <p:ph type="pic" sz="quarter" idx="28"/>
          </p:nvPr>
        </p:nvSpPr>
        <p:spPr>
          <a:xfrm>
            <a:off x="6055757" y="1615495"/>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18" name="Picture Placeholder 13"/>
          <p:cNvSpPr>
            <a:spLocks noGrp="1" noChangeAspect="1"/>
          </p:cNvSpPr>
          <p:nvPr>
            <p:ph type="pic" sz="quarter" idx="29"/>
          </p:nvPr>
        </p:nvSpPr>
        <p:spPr>
          <a:xfrm>
            <a:off x="1403895" y="2760601"/>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19" name="Picture Placeholder 13"/>
          <p:cNvSpPr>
            <a:spLocks noGrp="1" noChangeAspect="1"/>
          </p:cNvSpPr>
          <p:nvPr>
            <p:ph type="pic" sz="quarter" idx="30"/>
          </p:nvPr>
        </p:nvSpPr>
        <p:spPr>
          <a:xfrm>
            <a:off x="2566176" y="2760601"/>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0" name="Picture Placeholder 13"/>
          <p:cNvSpPr>
            <a:spLocks noGrp="1" noChangeAspect="1"/>
          </p:cNvSpPr>
          <p:nvPr>
            <p:ph type="pic" sz="quarter" idx="31"/>
          </p:nvPr>
        </p:nvSpPr>
        <p:spPr>
          <a:xfrm>
            <a:off x="7218037" y="2757481"/>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1" name="Picture Placeholder 13"/>
          <p:cNvSpPr>
            <a:spLocks noGrp="1" noChangeAspect="1"/>
          </p:cNvSpPr>
          <p:nvPr>
            <p:ph type="pic" sz="quarter" idx="32"/>
          </p:nvPr>
        </p:nvSpPr>
        <p:spPr>
          <a:xfrm>
            <a:off x="8384672" y="2757481"/>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2" name="Picture Placeholder 13"/>
          <p:cNvSpPr>
            <a:spLocks noGrp="1" noChangeAspect="1"/>
          </p:cNvSpPr>
          <p:nvPr>
            <p:ph type="pic" sz="quarter" idx="33"/>
          </p:nvPr>
        </p:nvSpPr>
        <p:spPr>
          <a:xfrm>
            <a:off x="9546951" y="2757481"/>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3" name="Picture Placeholder 13"/>
          <p:cNvSpPr>
            <a:spLocks noGrp="1" noChangeAspect="1"/>
          </p:cNvSpPr>
          <p:nvPr>
            <p:ph type="pic" sz="quarter" idx="34"/>
          </p:nvPr>
        </p:nvSpPr>
        <p:spPr>
          <a:xfrm>
            <a:off x="3726843" y="2760601"/>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4" name="Picture Placeholder 13"/>
          <p:cNvSpPr>
            <a:spLocks noGrp="1" noChangeAspect="1"/>
          </p:cNvSpPr>
          <p:nvPr>
            <p:ph type="pic" sz="quarter" idx="35"/>
          </p:nvPr>
        </p:nvSpPr>
        <p:spPr>
          <a:xfrm>
            <a:off x="4893477" y="2760601"/>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
        <p:nvSpPr>
          <p:cNvPr id="25" name="Picture Placeholder 13"/>
          <p:cNvSpPr>
            <a:spLocks noGrp="1" noChangeAspect="1"/>
          </p:cNvSpPr>
          <p:nvPr>
            <p:ph type="pic" sz="quarter" idx="36"/>
          </p:nvPr>
        </p:nvSpPr>
        <p:spPr>
          <a:xfrm>
            <a:off x="6055757" y="2760601"/>
            <a:ext cx="1146154" cy="1145107"/>
          </a:xfrm>
          <a:effectLst/>
        </p:spPr>
        <p:txBody>
          <a:bodyPr rtlCol="0">
            <a:normAutofit/>
          </a:bodyPr>
          <a:lstStyle>
            <a:lvl1pPr marL="0" indent="0">
              <a:buNone/>
              <a:defRPr sz="63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302653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One Service Sampl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4779433" y="4255305"/>
            <a:ext cx="1693333" cy="1602730"/>
          </a:xfrm>
        </p:spPr>
        <p:txBody>
          <a:bodyPr>
            <a:normAutofit/>
          </a:bodyPr>
          <a:lstStyle>
            <a:lvl1pPr marL="0" indent="0">
              <a:buNone/>
              <a:defRPr sz="1080"/>
            </a:lvl1pPr>
          </a:lstStyle>
          <a:p>
            <a:endParaRPr lang="en-US" dirty="0"/>
          </a:p>
        </p:txBody>
      </p:sp>
      <p:sp>
        <p:nvSpPr>
          <p:cNvPr id="18" name="Picture Placeholder 16"/>
          <p:cNvSpPr>
            <a:spLocks noGrp="1"/>
          </p:cNvSpPr>
          <p:nvPr>
            <p:ph type="pic" sz="quarter" idx="11"/>
          </p:nvPr>
        </p:nvSpPr>
        <p:spPr>
          <a:xfrm>
            <a:off x="6622816" y="4255305"/>
            <a:ext cx="1693333" cy="1602730"/>
          </a:xfrm>
        </p:spPr>
        <p:txBody>
          <a:bodyPr>
            <a:normAutofit/>
          </a:bodyPr>
          <a:lstStyle>
            <a:lvl1pPr marL="0" indent="0">
              <a:buNone/>
              <a:defRPr sz="1080"/>
            </a:lvl1pPr>
          </a:lstStyle>
          <a:p>
            <a:endParaRPr lang="en-US" dirty="0"/>
          </a:p>
        </p:txBody>
      </p:sp>
      <p:sp>
        <p:nvSpPr>
          <p:cNvPr id="19" name="Picture Placeholder 16"/>
          <p:cNvSpPr>
            <a:spLocks noGrp="1"/>
          </p:cNvSpPr>
          <p:nvPr>
            <p:ph type="pic" sz="quarter" idx="12"/>
          </p:nvPr>
        </p:nvSpPr>
        <p:spPr>
          <a:xfrm>
            <a:off x="8458039" y="4255305"/>
            <a:ext cx="2680333" cy="1602730"/>
          </a:xfrm>
        </p:spPr>
        <p:txBody>
          <a:bodyPr>
            <a:normAutofit/>
          </a:bodyPr>
          <a:lstStyle>
            <a:lvl1pPr marL="0" indent="0">
              <a:buNone/>
              <a:defRPr sz="1080"/>
            </a:lvl1pPr>
          </a:lstStyle>
          <a:p>
            <a:endParaRPr lang="en-US" dirty="0"/>
          </a:p>
        </p:txBody>
      </p:sp>
    </p:spTree>
    <p:extLst>
      <p:ext uri="{BB962C8B-B14F-4D97-AF65-F5344CB8AC3E}">
        <p14:creationId xmlns:p14="http://schemas.microsoft.com/office/powerpoint/2010/main" val="16944851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RealState Cat 1">
    <p:spTree>
      <p:nvGrpSpPr>
        <p:cNvPr id="1" name=""/>
        <p:cNvGrpSpPr/>
        <p:nvPr/>
      </p:nvGrpSpPr>
      <p:grpSpPr>
        <a:xfrm>
          <a:off x="0" y="0"/>
          <a:ext cx="0" cy="0"/>
          <a:chOff x="0" y="0"/>
          <a:chExt cx="0" cy="0"/>
        </a:xfrm>
      </p:grpSpPr>
      <p:sp>
        <p:nvSpPr>
          <p:cNvPr id="18" name="Picture Placeholder 2"/>
          <p:cNvSpPr>
            <a:spLocks noGrp="1"/>
          </p:cNvSpPr>
          <p:nvPr>
            <p:ph type="pic" sz="quarter" idx="23"/>
          </p:nvPr>
        </p:nvSpPr>
        <p:spPr>
          <a:xfrm>
            <a:off x="1665382" y="4358604"/>
            <a:ext cx="2769566" cy="1848856"/>
          </a:xfrm>
        </p:spPr>
        <p:txBody>
          <a:bodyPr anchor="t"/>
          <a:lstStyle>
            <a:lvl1pPr marL="0" indent="0" algn="ctr">
              <a:buNone/>
              <a:defRPr/>
            </a:lvl1pPr>
          </a:lstStyle>
          <a:p>
            <a:r>
              <a:rPr lang="en-US" dirty="0" smtClean="0"/>
              <a:t>Drag picture to placeholder or click icon to add</a:t>
            </a:r>
            <a:endParaRPr lang="id-ID" dirty="0"/>
          </a:p>
        </p:txBody>
      </p:sp>
      <p:sp>
        <p:nvSpPr>
          <p:cNvPr id="19" name="Picture Placeholder 2"/>
          <p:cNvSpPr>
            <a:spLocks noGrp="1"/>
          </p:cNvSpPr>
          <p:nvPr>
            <p:ph type="pic" sz="quarter" idx="25"/>
          </p:nvPr>
        </p:nvSpPr>
        <p:spPr>
          <a:xfrm>
            <a:off x="7671784" y="4358604"/>
            <a:ext cx="2769566" cy="1848856"/>
          </a:xfrm>
        </p:spPr>
        <p:txBody>
          <a:bodyPr anchor="t"/>
          <a:lstStyle>
            <a:lvl1pPr marL="0" indent="0" algn="ctr">
              <a:buNone/>
              <a:defRPr/>
            </a:lvl1pPr>
          </a:lstStyle>
          <a:p>
            <a:r>
              <a:rPr lang="en-US" dirty="0" smtClean="0"/>
              <a:t>Drag picture to placeholder or click icon to add</a:t>
            </a:r>
            <a:endParaRPr lang="id-ID" dirty="0"/>
          </a:p>
        </p:txBody>
      </p:sp>
      <p:sp>
        <p:nvSpPr>
          <p:cNvPr id="20" name="Picture Placeholder 2"/>
          <p:cNvSpPr>
            <a:spLocks noGrp="1"/>
          </p:cNvSpPr>
          <p:nvPr>
            <p:ph type="pic" sz="quarter" idx="26"/>
          </p:nvPr>
        </p:nvSpPr>
        <p:spPr>
          <a:xfrm>
            <a:off x="4726417" y="1653237"/>
            <a:ext cx="2769566" cy="1848856"/>
          </a:xfrm>
        </p:spPr>
        <p:txBody>
          <a:bodyPr anchor="t"/>
          <a:lstStyle>
            <a:lvl1pPr marL="0" indent="0" algn="ctr">
              <a:buNone/>
              <a:defRPr/>
            </a:lvl1pPr>
          </a:lstStyle>
          <a:p>
            <a:r>
              <a:rPr lang="en-US" dirty="0" smtClean="0"/>
              <a:t>Drag picture to placeholder or click icon to add</a:t>
            </a:r>
            <a:endParaRPr lang="id-ID" dirty="0"/>
          </a:p>
        </p:txBody>
      </p:sp>
    </p:spTree>
    <p:extLst>
      <p:ext uri="{BB962C8B-B14F-4D97-AF65-F5344CB8AC3E}">
        <p14:creationId xmlns:p14="http://schemas.microsoft.com/office/powerpoint/2010/main" val="909014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losing Slides">
    <p:bg>
      <p:bgPr>
        <a:solidFill>
          <a:srgbClr val="19232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5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818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am-Support">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1368165" y="1603015"/>
            <a:ext cx="1259942" cy="1258811"/>
          </a:xfrm>
          <a:prstGeom prst="ellipse">
            <a:avLst/>
          </a:prstGeom>
        </p:spPr>
        <p:txBody>
          <a:bodyPr>
            <a:noAutofit/>
          </a:bodyPr>
          <a:lstStyle>
            <a:lvl1pPr marL="0" indent="0">
              <a:lnSpc>
                <a:spcPct val="130000"/>
              </a:lnSpc>
              <a:buNone/>
              <a:defRPr sz="1080" baseline="0"/>
            </a:lvl1pPr>
          </a:lstStyle>
          <a:p>
            <a:r>
              <a:rPr lang="en-US" dirty="0" smtClean="0"/>
              <a:t>Drag  Your Picture Here</a:t>
            </a:r>
            <a:endParaRPr lang="en-US" dirty="0"/>
          </a:p>
        </p:txBody>
      </p:sp>
      <p:sp>
        <p:nvSpPr>
          <p:cNvPr id="75" name="Picture Placeholder 13"/>
          <p:cNvSpPr>
            <a:spLocks noGrp="1" noChangeAspect="1"/>
          </p:cNvSpPr>
          <p:nvPr>
            <p:ph type="pic" sz="quarter" idx="11" hasCustomPrompt="1"/>
          </p:nvPr>
        </p:nvSpPr>
        <p:spPr>
          <a:xfrm>
            <a:off x="4134531" y="1592554"/>
            <a:ext cx="1259942" cy="1258811"/>
          </a:xfrm>
          <a:prstGeom prst="ellipse">
            <a:avLst/>
          </a:prstGeom>
        </p:spPr>
        <p:txBody>
          <a:bodyPr>
            <a:normAutofit/>
          </a:bodyPr>
          <a:lstStyle>
            <a:lvl1pPr marL="0" indent="0">
              <a:lnSpc>
                <a:spcPct val="130000"/>
              </a:lnSpc>
              <a:buNone/>
              <a:defRPr sz="1080"/>
            </a:lvl1pPr>
          </a:lstStyle>
          <a:p>
            <a:r>
              <a:rPr lang="en-US" dirty="0" smtClean="0"/>
              <a:t>Drag  Your Picture Here</a:t>
            </a:r>
            <a:endParaRPr lang="en-US" dirty="0"/>
          </a:p>
        </p:txBody>
      </p:sp>
      <p:sp>
        <p:nvSpPr>
          <p:cNvPr id="76" name="Picture Placeholder 13"/>
          <p:cNvSpPr>
            <a:spLocks noGrp="1" noChangeAspect="1"/>
          </p:cNvSpPr>
          <p:nvPr>
            <p:ph type="pic" sz="quarter" idx="12" hasCustomPrompt="1"/>
          </p:nvPr>
        </p:nvSpPr>
        <p:spPr>
          <a:xfrm>
            <a:off x="6839988" y="1609007"/>
            <a:ext cx="1259942" cy="1258811"/>
          </a:xfrm>
          <a:prstGeom prst="ellipse">
            <a:avLst/>
          </a:prstGeom>
        </p:spPr>
        <p:txBody>
          <a:bodyPr>
            <a:normAutofit/>
          </a:bodyPr>
          <a:lstStyle>
            <a:lvl1pPr marL="0" marR="0" indent="0" algn="l" defTabSz="823015" rtl="0" eaLnBrk="1" fontAlgn="auto" latinLnBrk="0" hangingPunct="1">
              <a:lnSpc>
                <a:spcPct val="130000"/>
              </a:lnSpc>
              <a:spcBef>
                <a:spcPts val="900"/>
              </a:spcBef>
              <a:spcAft>
                <a:spcPts val="0"/>
              </a:spcAft>
              <a:buClrTx/>
              <a:buSzTx/>
              <a:buFont typeface="Arial" panose="020B0604020202020204" pitchFamily="34" charset="0"/>
              <a:buNone/>
              <a:tabLst/>
              <a:defRPr sz="1080"/>
            </a:lvl1pPr>
          </a:lstStyle>
          <a:p>
            <a:r>
              <a:rPr lang="en-US" dirty="0" smtClean="0"/>
              <a:t>Drag  Your Picture Here</a:t>
            </a:r>
          </a:p>
          <a:p>
            <a:endParaRPr lang="en-US" dirty="0"/>
          </a:p>
        </p:txBody>
      </p:sp>
      <p:sp>
        <p:nvSpPr>
          <p:cNvPr id="77" name="Picture Placeholder 13"/>
          <p:cNvSpPr>
            <a:spLocks noGrp="1" noChangeAspect="1"/>
          </p:cNvSpPr>
          <p:nvPr>
            <p:ph type="pic" sz="quarter" idx="13" hasCustomPrompt="1"/>
          </p:nvPr>
        </p:nvSpPr>
        <p:spPr>
          <a:xfrm>
            <a:off x="9564327" y="1609007"/>
            <a:ext cx="1259942" cy="1258811"/>
          </a:xfrm>
          <a:prstGeom prst="ellipse">
            <a:avLst/>
          </a:prstGeom>
        </p:spPr>
        <p:txBody>
          <a:bodyPr>
            <a:normAutofit/>
          </a:bodyPr>
          <a:lstStyle>
            <a:lvl1pPr marL="0" marR="0" indent="0" algn="l" defTabSz="823015" rtl="0" eaLnBrk="1" fontAlgn="auto" latinLnBrk="0" hangingPunct="1">
              <a:lnSpc>
                <a:spcPct val="130000"/>
              </a:lnSpc>
              <a:spcBef>
                <a:spcPts val="900"/>
              </a:spcBef>
              <a:spcAft>
                <a:spcPts val="0"/>
              </a:spcAft>
              <a:buClrTx/>
              <a:buSzTx/>
              <a:buFont typeface="Arial" panose="020B0604020202020204" pitchFamily="34" charset="0"/>
              <a:buNone/>
              <a:tabLst/>
              <a:defRPr sz="1080"/>
            </a:lvl1pPr>
          </a:lstStyle>
          <a:p>
            <a:r>
              <a:rPr lang="en-US" dirty="0" smtClean="0"/>
              <a:t>Drag  Your Picture Here</a:t>
            </a:r>
          </a:p>
          <a:p>
            <a:endParaRPr lang="en-US" dirty="0"/>
          </a:p>
        </p:txBody>
      </p:sp>
      <p:sp>
        <p:nvSpPr>
          <p:cNvPr id="78" name="Picture Placeholder 13"/>
          <p:cNvSpPr>
            <a:spLocks noGrp="1" noChangeAspect="1"/>
          </p:cNvSpPr>
          <p:nvPr>
            <p:ph type="pic" sz="quarter" idx="14" hasCustomPrompt="1"/>
          </p:nvPr>
        </p:nvSpPr>
        <p:spPr>
          <a:xfrm>
            <a:off x="8214259" y="4054258"/>
            <a:ext cx="1259942" cy="1258811"/>
          </a:xfrm>
          <a:prstGeom prst="ellipse">
            <a:avLst/>
          </a:prstGeom>
        </p:spPr>
        <p:txBody>
          <a:bodyPr>
            <a:normAutofit/>
          </a:bodyPr>
          <a:lstStyle>
            <a:lvl1pPr>
              <a:lnSpc>
                <a:spcPct val="130000"/>
              </a:lnSpc>
              <a:defRPr sz="1080"/>
            </a:lvl1pPr>
          </a:lstStyle>
          <a:p>
            <a:r>
              <a:rPr lang="en-US" dirty="0" smtClean="0"/>
              <a:t>Drag  Your Picture Here</a:t>
            </a:r>
            <a:endParaRPr lang="en-US" dirty="0"/>
          </a:p>
        </p:txBody>
      </p:sp>
      <p:sp>
        <p:nvSpPr>
          <p:cNvPr id="79" name="Picture Placeholder 13"/>
          <p:cNvSpPr>
            <a:spLocks noGrp="1" noChangeAspect="1"/>
          </p:cNvSpPr>
          <p:nvPr>
            <p:ph type="pic" sz="quarter" idx="15" hasCustomPrompt="1"/>
          </p:nvPr>
        </p:nvSpPr>
        <p:spPr>
          <a:xfrm>
            <a:off x="5499536" y="4054258"/>
            <a:ext cx="1259942" cy="1258811"/>
          </a:xfrm>
          <a:prstGeom prst="ellipse">
            <a:avLst/>
          </a:prstGeom>
        </p:spPr>
        <p:txBody>
          <a:bodyPr>
            <a:normAutofit/>
          </a:bodyPr>
          <a:lstStyle>
            <a:lvl1pPr marL="0" marR="0" indent="0" algn="l" defTabSz="823015" rtl="0" eaLnBrk="1" fontAlgn="auto" latinLnBrk="0" hangingPunct="1">
              <a:lnSpc>
                <a:spcPct val="130000"/>
              </a:lnSpc>
              <a:spcBef>
                <a:spcPts val="900"/>
              </a:spcBef>
              <a:spcAft>
                <a:spcPts val="0"/>
              </a:spcAft>
              <a:buClrTx/>
              <a:buSzTx/>
              <a:buFont typeface="Arial" panose="020B0604020202020204" pitchFamily="34" charset="0"/>
              <a:buNone/>
              <a:tabLst/>
              <a:defRPr sz="1080"/>
            </a:lvl1pPr>
          </a:lstStyle>
          <a:p>
            <a:r>
              <a:rPr lang="en-US" dirty="0" smtClean="0"/>
              <a:t>Drag  Your Picture Here</a:t>
            </a:r>
          </a:p>
          <a:p>
            <a:endParaRPr lang="en-US" dirty="0"/>
          </a:p>
        </p:txBody>
      </p:sp>
      <p:sp>
        <p:nvSpPr>
          <p:cNvPr id="80" name="Picture Placeholder 13"/>
          <p:cNvSpPr>
            <a:spLocks noGrp="1" noChangeAspect="1"/>
          </p:cNvSpPr>
          <p:nvPr>
            <p:ph type="pic" sz="quarter" idx="16" hasCustomPrompt="1"/>
          </p:nvPr>
        </p:nvSpPr>
        <p:spPr>
          <a:xfrm>
            <a:off x="2756073" y="4040047"/>
            <a:ext cx="1259942" cy="1258811"/>
          </a:xfrm>
          <a:prstGeom prst="ellipse">
            <a:avLst/>
          </a:prstGeom>
        </p:spPr>
        <p:txBody>
          <a:bodyPr>
            <a:normAutofit/>
          </a:bodyPr>
          <a:lstStyle>
            <a:lvl1pPr marL="0" marR="0" indent="0" algn="l" defTabSz="823015" rtl="0" eaLnBrk="1" fontAlgn="auto" latinLnBrk="0" hangingPunct="1">
              <a:lnSpc>
                <a:spcPct val="130000"/>
              </a:lnSpc>
              <a:spcBef>
                <a:spcPts val="900"/>
              </a:spcBef>
              <a:spcAft>
                <a:spcPts val="0"/>
              </a:spcAft>
              <a:buClrTx/>
              <a:buSzTx/>
              <a:buFont typeface="Arial" panose="020B0604020202020204" pitchFamily="34" charset="0"/>
              <a:buNone/>
              <a:tabLst/>
              <a:defRPr sz="1080"/>
            </a:lvl1pPr>
          </a:lstStyle>
          <a:p>
            <a:r>
              <a:rPr lang="en-US" dirty="0" smtClean="0"/>
              <a:t>Drag  Your Picture Here</a:t>
            </a:r>
          </a:p>
          <a:p>
            <a:endParaRPr lang="en-US" dirty="0"/>
          </a:p>
        </p:txBody>
      </p:sp>
    </p:spTree>
    <p:extLst>
      <p:ext uri="{BB962C8B-B14F-4D97-AF65-F5344CB8AC3E}">
        <p14:creationId xmlns:p14="http://schemas.microsoft.com/office/powerpoint/2010/main" val="190848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0C9D-C3E3-4A44-82FD-261B9C1466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2A76ED-49AD-4E99-B06D-10D4B99897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80FDC3-D292-4784-AB2D-D165754AA909}"/>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6A602CA-929A-41B0-B72C-599CE2DB80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5DCC69-B3F4-40E4-90AE-24ACADC94240}"/>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064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ED4E-3EED-4FEC-829D-C96DB096D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16B97B-8204-4291-9E3F-1E765B0AD6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270AF-3DA1-406E-94C4-963144CC15E5}"/>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14714D-15E4-4DBD-9D33-BED2DB988B5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CE7BE5-6124-40F0-BDDC-AE1D6D543F80}"/>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7571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D277-D249-429B-9065-618B5E03EB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7090B8-10D1-470C-B024-9EFCADE467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093EC0-71F5-4F68-89C3-2FCB642BD122}"/>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D40E82-708E-4BEC-BD63-548C4A663B9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06FE669-A7D5-4E2C-9B29-5F681C6FD585}"/>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8564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8DA8-B32D-434C-B147-991112890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6788C0-1094-4DD7-92DD-6366CB9593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7C0D8E-EE48-4F52-B294-CA806CBB4A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69740-290E-4925-86F3-DFB6F6F8064E}"/>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9882CC1-F78F-44DA-B921-60B66738C3E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AB3A9B1-2B9D-49D4-AB4E-222EA4CC87B8}"/>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78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Rectangl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p>
            <a:fld id="{FC90DA51-C2E5-408A-8504-0C83EDDEDAF4}" type="datetimeFigureOut">
              <a:rPr lang="en-US" smtClean="0"/>
              <a:pPr/>
              <a:t>25-Feb-20</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AD828CE7-68F5-41DF-B820-82E57A42546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78294-E36C-49EF-8BF4-1243F238E7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5F0CB4-DE6E-499F-AB17-B318C971D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DD9EE0-3BE9-4E45-85B3-F8BF73DF242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61F486-2768-417D-BAD0-5A7D446C9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97439E-5F4C-457E-B553-C6DBBEE37B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68574-A1FF-4666-8047-657FB4306DBA}"/>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94BD51B-A1E1-4960-AF31-F9B96BEAC8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D1ED7CD-F9CD-4E18-A27F-D67569132A26}"/>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7635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9920-7761-465B-A9AF-A2044C969F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36E529-DCD8-4C22-8513-63EFEB2629DF}"/>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F7050F5-CA74-47F1-BAFE-941A81FB8DF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7610B4B-852F-40E6-9902-401DB580CBE4}"/>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4654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4CC8C8-E908-42C3-933C-D3820DF73417}"/>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350285B-ED41-4B48-8C76-0296F56B8E2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DB44905-C458-411C-B28E-682745E7DB9A}"/>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2003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7AA0-956A-4FFF-9435-D8BC334F65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FBBBE-ACAA-4391-8808-36243637E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3EB37D-EB64-4D55-8D1A-6EB5BB976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898D09-76A8-4544-A0FF-49AF7A614D96}"/>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481446-DB3A-49F5-8872-29D3CC3F830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72BFE0B-EC70-4ED4-A8B7-7B99D8489248}"/>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54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8B43-E18C-43FE-A0FD-5986801B1B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37ED50-DF32-46A3-A39A-54C8D1093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AD1DDC-E982-4EA8-A001-60CDD1A82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C2A07D-AA8B-468F-8C8B-200D26ED96A9}"/>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12A9BF2-E8D5-4543-8BE1-37049DBE8C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619CC18-45D5-44FE-A499-901822757861}"/>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5076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172DD-24DC-40B3-9CCA-D04040F72C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86B040-D0D8-4CA3-9BA4-7DEFA58E73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C3A79-B3A5-428C-9F73-5F015EBCA474}"/>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A0C1E22-F500-4E72-802E-5306D581C2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BCB92-9E65-4504-9F1C-5CDA4021A431}"/>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3779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6BBCE1-F93D-430F-AB06-88EF3E30BA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3E40EC-7DC1-4487-BECB-4DBC8555F5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6640A-A91A-4853-B968-B927CEFFBD8A}"/>
              </a:ext>
            </a:extLst>
          </p:cNvPr>
          <p:cNvSpPr>
            <a:spLocks noGrp="1"/>
          </p:cNvSpPr>
          <p:nvPr>
            <p:ph type="dt" sz="half" idx="10"/>
          </p:nvPr>
        </p:nvSpPr>
        <p:spPr/>
        <p:txBody>
          <a:body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51B6D9-A210-4C28-AE0A-3A113C62AA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24769-982E-4F7E-8702-7958E6928209}"/>
              </a:ext>
            </a:extLst>
          </p:cNvPr>
          <p:cNvSpPr>
            <a:spLocks noGrp="1"/>
          </p:cNvSpPr>
          <p:nvPr>
            <p:ph type="sldNum" sz="quarter" idx="12"/>
          </p:nvPr>
        </p:nvSpPr>
        <p:spPr/>
        <p:txBody>
          <a:body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133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04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7090066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910001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Rectangl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Rectangl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p>
            <a:fld id="{FC90DA51-C2E5-408A-8504-0C83EDDEDAF4}" type="datetimeFigureOut">
              <a:rPr lang="en-US" smtClean="0"/>
              <a:pPr/>
              <a:t>25-Feb-20</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AD828CE7-68F5-41DF-B820-82E57A42546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11762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dirty="0">
              <a:solidFill>
                <a:prstClr val="black"/>
              </a:solidFill>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482060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grpSp>
    </p:spTree>
    <p:extLst>
      <p:ext uri="{BB962C8B-B14F-4D97-AF65-F5344CB8AC3E}">
        <p14:creationId xmlns:p14="http://schemas.microsoft.com/office/powerpoint/2010/main" val="15909467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2256574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667984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649377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046386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661445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04678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674213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0.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1.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2.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0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6.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7.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3" Type="http://schemas.openxmlformats.org/officeDocument/2006/relationships/slideLayout" Target="../slideLayouts/slideLayout254.xml"/><Relationship Id="rId21" Type="http://schemas.openxmlformats.org/officeDocument/2006/relationships/slideLayout" Target="../slideLayouts/slideLayout272.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3" Type="http://schemas.openxmlformats.org/officeDocument/2006/relationships/slideLayout" Target="../slideLayouts/slideLayout275.xml"/><Relationship Id="rId21" Type="http://schemas.openxmlformats.org/officeDocument/2006/relationships/slideLayout" Target="../slideLayouts/slideLayout293.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0" Type="http://schemas.openxmlformats.org/officeDocument/2006/relationships/slideLayout" Target="../slideLayouts/slideLayout292.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19" Type="http://schemas.openxmlformats.org/officeDocument/2006/relationships/slideLayout" Target="../slideLayouts/slideLayout291.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 Id="rId2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slideLayout" Target="../slideLayouts/slideLayout311.xml"/><Relationship Id="rId3" Type="http://schemas.openxmlformats.org/officeDocument/2006/relationships/slideLayout" Target="../slideLayouts/slideLayout296.xml"/><Relationship Id="rId21" Type="http://schemas.openxmlformats.org/officeDocument/2006/relationships/slideLayout" Target="../slideLayouts/slideLayout314.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0" Type="http://schemas.openxmlformats.org/officeDocument/2006/relationships/slideLayout" Target="../slideLayouts/slideLayout313.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19" Type="http://schemas.openxmlformats.org/officeDocument/2006/relationships/slideLayout" Target="../slideLayouts/slideLayout312.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 Id="rId2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18" Type="http://schemas.openxmlformats.org/officeDocument/2006/relationships/slideLayout" Target="../slideLayouts/slideLayout332.xml"/><Relationship Id="rId26" Type="http://schemas.openxmlformats.org/officeDocument/2006/relationships/slideLayout" Target="../slideLayouts/slideLayout340.xml"/><Relationship Id="rId3" Type="http://schemas.openxmlformats.org/officeDocument/2006/relationships/slideLayout" Target="../slideLayouts/slideLayout317.xml"/><Relationship Id="rId21" Type="http://schemas.openxmlformats.org/officeDocument/2006/relationships/slideLayout" Target="../slideLayouts/slideLayout335.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17" Type="http://schemas.openxmlformats.org/officeDocument/2006/relationships/slideLayout" Target="../slideLayouts/slideLayout331.xml"/><Relationship Id="rId25" Type="http://schemas.openxmlformats.org/officeDocument/2006/relationships/slideLayout" Target="../slideLayouts/slideLayout339.xml"/><Relationship Id="rId2" Type="http://schemas.openxmlformats.org/officeDocument/2006/relationships/slideLayout" Target="../slideLayouts/slideLayout316.xml"/><Relationship Id="rId16" Type="http://schemas.openxmlformats.org/officeDocument/2006/relationships/slideLayout" Target="../slideLayouts/slideLayout330.xml"/><Relationship Id="rId20" Type="http://schemas.openxmlformats.org/officeDocument/2006/relationships/slideLayout" Target="../slideLayouts/slideLayout334.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24" Type="http://schemas.openxmlformats.org/officeDocument/2006/relationships/slideLayout" Target="../slideLayouts/slideLayout338.xml"/><Relationship Id="rId5" Type="http://schemas.openxmlformats.org/officeDocument/2006/relationships/slideLayout" Target="../slideLayouts/slideLayout319.xml"/><Relationship Id="rId15" Type="http://schemas.openxmlformats.org/officeDocument/2006/relationships/slideLayout" Target="../slideLayouts/slideLayout329.xml"/><Relationship Id="rId23" Type="http://schemas.openxmlformats.org/officeDocument/2006/relationships/slideLayout" Target="../slideLayouts/slideLayout337.xml"/><Relationship Id="rId10" Type="http://schemas.openxmlformats.org/officeDocument/2006/relationships/slideLayout" Target="../slideLayouts/slideLayout324.xml"/><Relationship Id="rId19" Type="http://schemas.openxmlformats.org/officeDocument/2006/relationships/slideLayout" Target="../slideLayouts/slideLayout333.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 Id="rId22" Type="http://schemas.openxmlformats.org/officeDocument/2006/relationships/slideLayout" Target="../slideLayouts/slideLayout336.xml"/><Relationship Id="rId27"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18" Type="http://schemas.openxmlformats.org/officeDocument/2006/relationships/slideLayout" Target="../slideLayouts/slideLayout358.xml"/><Relationship Id="rId26" Type="http://schemas.openxmlformats.org/officeDocument/2006/relationships/slideLayout" Target="../slideLayouts/slideLayout366.xml"/><Relationship Id="rId3" Type="http://schemas.openxmlformats.org/officeDocument/2006/relationships/slideLayout" Target="../slideLayouts/slideLayout343.xml"/><Relationship Id="rId21" Type="http://schemas.openxmlformats.org/officeDocument/2006/relationships/slideLayout" Target="../slideLayouts/slideLayout361.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17" Type="http://schemas.openxmlformats.org/officeDocument/2006/relationships/slideLayout" Target="../slideLayouts/slideLayout357.xml"/><Relationship Id="rId25" Type="http://schemas.openxmlformats.org/officeDocument/2006/relationships/slideLayout" Target="../slideLayouts/slideLayout365.xml"/><Relationship Id="rId2" Type="http://schemas.openxmlformats.org/officeDocument/2006/relationships/slideLayout" Target="../slideLayouts/slideLayout342.xml"/><Relationship Id="rId16" Type="http://schemas.openxmlformats.org/officeDocument/2006/relationships/slideLayout" Target="../slideLayouts/slideLayout356.xml"/><Relationship Id="rId20" Type="http://schemas.openxmlformats.org/officeDocument/2006/relationships/slideLayout" Target="../slideLayouts/slideLayout360.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24" Type="http://schemas.openxmlformats.org/officeDocument/2006/relationships/slideLayout" Target="../slideLayouts/slideLayout364.xml"/><Relationship Id="rId5" Type="http://schemas.openxmlformats.org/officeDocument/2006/relationships/slideLayout" Target="../slideLayouts/slideLayout345.xml"/><Relationship Id="rId15" Type="http://schemas.openxmlformats.org/officeDocument/2006/relationships/slideLayout" Target="../slideLayouts/slideLayout355.xml"/><Relationship Id="rId23" Type="http://schemas.openxmlformats.org/officeDocument/2006/relationships/slideLayout" Target="../slideLayouts/slideLayout363.xml"/><Relationship Id="rId10" Type="http://schemas.openxmlformats.org/officeDocument/2006/relationships/slideLayout" Target="../slideLayouts/slideLayout350.xml"/><Relationship Id="rId19" Type="http://schemas.openxmlformats.org/officeDocument/2006/relationships/slideLayout" Target="../slideLayouts/slideLayout359.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 Id="rId22" Type="http://schemas.openxmlformats.org/officeDocument/2006/relationships/slideLayout" Target="../slideLayouts/slideLayout362.xml"/><Relationship Id="rId27"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18" Type="http://schemas.openxmlformats.org/officeDocument/2006/relationships/slideLayout" Target="../slideLayouts/slideLayout423.xml"/><Relationship Id="rId3" Type="http://schemas.openxmlformats.org/officeDocument/2006/relationships/slideLayout" Target="../slideLayouts/slideLayout408.xml"/><Relationship Id="rId21" Type="http://schemas.openxmlformats.org/officeDocument/2006/relationships/slideLayout" Target="../slideLayouts/slideLayout426.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17" Type="http://schemas.openxmlformats.org/officeDocument/2006/relationships/slideLayout" Target="../slideLayouts/slideLayout422.xml"/><Relationship Id="rId2" Type="http://schemas.openxmlformats.org/officeDocument/2006/relationships/slideLayout" Target="../slideLayouts/slideLayout407.xml"/><Relationship Id="rId16" Type="http://schemas.openxmlformats.org/officeDocument/2006/relationships/slideLayout" Target="../slideLayouts/slideLayout421.xml"/><Relationship Id="rId20" Type="http://schemas.openxmlformats.org/officeDocument/2006/relationships/slideLayout" Target="../slideLayouts/slideLayout425.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5" Type="http://schemas.openxmlformats.org/officeDocument/2006/relationships/slideLayout" Target="../slideLayouts/slideLayout420.xml"/><Relationship Id="rId10" Type="http://schemas.openxmlformats.org/officeDocument/2006/relationships/slideLayout" Target="../slideLayouts/slideLayout415.xml"/><Relationship Id="rId19" Type="http://schemas.openxmlformats.org/officeDocument/2006/relationships/slideLayout" Target="../slideLayouts/slideLayout424.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slideLayout" Target="../slideLayouts/slideLayout419.xml"/><Relationship Id="rId2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3" Type="http://schemas.openxmlformats.org/officeDocument/2006/relationships/slideLayout" Target="../slideLayouts/slideLayout439.xml"/><Relationship Id="rId18" Type="http://schemas.openxmlformats.org/officeDocument/2006/relationships/slideLayout" Target="../slideLayouts/slideLayout444.xml"/><Relationship Id="rId26" Type="http://schemas.openxmlformats.org/officeDocument/2006/relationships/slideLayout" Target="../slideLayouts/slideLayout452.xml"/><Relationship Id="rId39" Type="http://schemas.openxmlformats.org/officeDocument/2006/relationships/slideLayout" Target="../slideLayouts/slideLayout465.xml"/><Relationship Id="rId21" Type="http://schemas.openxmlformats.org/officeDocument/2006/relationships/slideLayout" Target="../slideLayouts/slideLayout447.xml"/><Relationship Id="rId34" Type="http://schemas.openxmlformats.org/officeDocument/2006/relationships/slideLayout" Target="../slideLayouts/slideLayout460.xml"/><Relationship Id="rId42" Type="http://schemas.openxmlformats.org/officeDocument/2006/relationships/theme" Target="../theme/theme28.xml"/><Relationship Id="rId7" Type="http://schemas.openxmlformats.org/officeDocument/2006/relationships/slideLayout" Target="../slideLayouts/slideLayout433.xml"/><Relationship Id="rId2" Type="http://schemas.openxmlformats.org/officeDocument/2006/relationships/slideLayout" Target="../slideLayouts/slideLayout428.xml"/><Relationship Id="rId16" Type="http://schemas.openxmlformats.org/officeDocument/2006/relationships/slideLayout" Target="../slideLayouts/slideLayout442.xml"/><Relationship Id="rId20" Type="http://schemas.openxmlformats.org/officeDocument/2006/relationships/slideLayout" Target="../slideLayouts/slideLayout446.xml"/><Relationship Id="rId29" Type="http://schemas.openxmlformats.org/officeDocument/2006/relationships/slideLayout" Target="../slideLayouts/slideLayout455.xml"/><Relationship Id="rId41" Type="http://schemas.openxmlformats.org/officeDocument/2006/relationships/slideLayout" Target="../slideLayouts/slideLayout467.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24" Type="http://schemas.openxmlformats.org/officeDocument/2006/relationships/slideLayout" Target="../slideLayouts/slideLayout450.xml"/><Relationship Id="rId32" Type="http://schemas.openxmlformats.org/officeDocument/2006/relationships/slideLayout" Target="../slideLayouts/slideLayout458.xml"/><Relationship Id="rId37" Type="http://schemas.openxmlformats.org/officeDocument/2006/relationships/slideLayout" Target="../slideLayouts/slideLayout463.xml"/><Relationship Id="rId40" Type="http://schemas.openxmlformats.org/officeDocument/2006/relationships/slideLayout" Target="../slideLayouts/slideLayout466.xml"/><Relationship Id="rId5" Type="http://schemas.openxmlformats.org/officeDocument/2006/relationships/slideLayout" Target="../slideLayouts/slideLayout431.xml"/><Relationship Id="rId15" Type="http://schemas.openxmlformats.org/officeDocument/2006/relationships/slideLayout" Target="../slideLayouts/slideLayout441.xml"/><Relationship Id="rId23" Type="http://schemas.openxmlformats.org/officeDocument/2006/relationships/slideLayout" Target="../slideLayouts/slideLayout449.xml"/><Relationship Id="rId28" Type="http://schemas.openxmlformats.org/officeDocument/2006/relationships/slideLayout" Target="../slideLayouts/slideLayout454.xml"/><Relationship Id="rId36" Type="http://schemas.openxmlformats.org/officeDocument/2006/relationships/slideLayout" Target="../slideLayouts/slideLayout462.xml"/><Relationship Id="rId10" Type="http://schemas.openxmlformats.org/officeDocument/2006/relationships/slideLayout" Target="../slideLayouts/slideLayout436.xml"/><Relationship Id="rId19" Type="http://schemas.openxmlformats.org/officeDocument/2006/relationships/slideLayout" Target="../slideLayouts/slideLayout445.xml"/><Relationship Id="rId31" Type="http://schemas.openxmlformats.org/officeDocument/2006/relationships/slideLayout" Target="../slideLayouts/slideLayout457.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slideLayout" Target="../slideLayouts/slideLayout440.xml"/><Relationship Id="rId22" Type="http://schemas.openxmlformats.org/officeDocument/2006/relationships/slideLayout" Target="../slideLayouts/slideLayout448.xml"/><Relationship Id="rId27" Type="http://schemas.openxmlformats.org/officeDocument/2006/relationships/slideLayout" Target="../slideLayouts/slideLayout453.xml"/><Relationship Id="rId30" Type="http://schemas.openxmlformats.org/officeDocument/2006/relationships/slideLayout" Target="../slideLayouts/slideLayout456.xml"/><Relationship Id="rId35" Type="http://schemas.openxmlformats.org/officeDocument/2006/relationships/slideLayout" Target="../slideLayouts/slideLayout461.xml"/><Relationship Id="rId8" Type="http://schemas.openxmlformats.org/officeDocument/2006/relationships/slideLayout" Target="../slideLayouts/slideLayout434.xml"/><Relationship Id="rId3" Type="http://schemas.openxmlformats.org/officeDocument/2006/relationships/slideLayout" Target="../slideLayouts/slideLayout429.xml"/><Relationship Id="rId12" Type="http://schemas.openxmlformats.org/officeDocument/2006/relationships/slideLayout" Target="../slideLayouts/slideLayout438.xml"/><Relationship Id="rId17" Type="http://schemas.openxmlformats.org/officeDocument/2006/relationships/slideLayout" Target="../slideLayouts/slideLayout443.xml"/><Relationship Id="rId25" Type="http://schemas.openxmlformats.org/officeDocument/2006/relationships/slideLayout" Target="../slideLayouts/slideLayout451.xml"/><Relationship Id="rId33" Type="http://schemas.openxmlformats.org/officeDocument/2006/relationships/slideLayout" Target="../slideLayouts/slideLayout459.xml"/><Relationship Id="rId38" Type="http://schemas.openxmlformats.org/officeDocument/2006/relationships/slideLayout" Target="../slideLayouts/slideLayout46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theme" Target="../theme/theme29.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 Id="rId14" Type="http://schemas.openxmlformats.org/officeDocument/2006/relationships/image" Target="../media/image17.jp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4" Type="http://schemas.openxmlformats.org/officeDocument/2006/relationships/image" Target="../media/image18.jp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89.xml"/><Relationship Id="rId13" Type="http://schemas.openxmlformats.org/officeDocument/2006/relationships/slideLayout" Target="../slideLayouts/slideLayout494.xml"/><Relationship Id="rId18" Type="http://schemas.openxmlformats.org/officeDocument/2006/relationships/slideLayout" Target="../slideLayouts/slideLayout49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slideLayout" Target="../slideLayouts/slideLayout493.xml"/><Relationship Id="rId17" Type="http://schemas.openxmlformats.org/officeDocument/2006/relationships/slideLayout" Target="../slideLayouts/slideLayout498.xml"/><Relationship Id="rId2" Type="http://schemas.openxmlformats.org/officeDocument/2006/relationships/slideLayout" Target="../slideLayouts/slideLayout483.xml"/><Relationship Id="rId16" Type="http://schemas.openxmlformats.org/officeDocument/2006/relationships/slideLayout" Target="../slideLayouts/slideLayout497.xml"/><Relationship Id="rId20" Type="http://schemas.openxmlformats.org/officeDocument/2006/relationships/theme" Target="../theme/theme31.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5" Type="http://schemas.openxmlformats.org/officeDocument/2006/relationships/slideLayout" Target="../slideLayouts/slideLayout496.xml"/><Relationship Id="rId10" Type="http://schemas.openxmlformats.org/officeDocument/2006/relationships/slideLayout" Target="../slideLayouts/slideLayout491.xml"/><Relationship Id="rId19" Type="http://schemas.openxmlformats.org/officeDocument/2006/relationships/slideLayout" Target="../slideLayouts/slideLayout500.xml"/><Relationship Id="rId4" Type="http://schemas.openxmlformats.org/officeDocument/2006/relationships/slideLayout" Target="../slideLayouts/slideLayout485.xml"/><Relationship Id="rId9" Type="http://schemas.openxmlformats.org/officeDocument/2006/relationships/slideLayout" Target="../slideLayouts/slideLayout490.xml"/><Relationship Id="rId14" Type="http://schemas.openxmlformats.org/officeDocument/2006/relationships/slideLayout" Target="../slideLayouts/slideLayout4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4.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5.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4" Type="http://schemas.openxmlformats.org/officeDocument/2006/relationships/image" Target="../media/image9.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8.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theme" Target="../theme/theme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9144000" cy="6858000"/>
          </a:xfrm>
        </p:grpSpPr>
        <p:pic>
          <p:nvPicPr>
            <p:cNvPr id="12" name="clouds.png"/>
            <p:cNvPicPr>
              <a:picLocks noChangeAspect="1"/>
            </p:cNvPicPr>
            <p:nvPr/>
          </p:nvPicPr>
          <p:blipFill>
            <a:blip r:embed="rId11">
              <a:duotone>
                <a:schemeClr val="accent5"/>
                <a:srgbClr val="FFFFFF"/>
              </a:duotone>
            </a:blip>
            <a:srcRect b="6067"/>
            <a:stretch>
              <a:fillRect/>
            </a:stretch>
          </p:blipFill>
          <p:spPr>
            <a:xfrm>
              <a:off x="0" y="0"/>
              <a:ext cx="9144000" cy="6858000"/>
            </a:xfrm>
            <a:prstGeom prst="rect">
              <a:avLst/>
            </a:prstGeom>
            <a:noFill/>
            <a:ln>
              <a:noFill/>
            </a:ln>
          </p:spPr>
        </p:pic>
        <p:sp>
          <p:nvSpPr>
            <p:cNvPr id="8" name="Rectangle 7"/>
            <p:cNvSpPr/>
            <p:nvPr userDrawn="1"/>
          </p:nvSpPr>
          <p:spPr>
            <a:xfrm>
              <a:off x="0" y="0"/>
              <a:ext cx="9144000" cy="6858000"/>
            </a:xfrm>
            <a:prstGeom prst="rect">
              <a:avLst/>
            </a:prstGeom>
            <a:noFill/>
            <a:ln w="12700" cap="rnd" cmpd="sng" algn="ctr">
              <a:gradFill>
                <a:gsLst>
                  <a:gs pos="0">
                    <a:schemeClr val="accent5"/>
                  </a:gs>
                  <a:gs pos="67000">
                    <a:schemeClr val="bg1"/>
                  </a:gs>
                  <a:gs pos="100000">
                    <a:schemeClr val="accent3"/>
                  </a:gs>
                </a:gsLst>
                <a:lin ang="5400000" scaled="1"/>
              </a:grad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Placeholder 1"/>
          <p:cNvSpPr>
            <a:spLocks noGrp="1"/>
          </p:cNvSpPr>
          <p:nvPr>
            <p:ph type="title"/>
          </p:nvPr>
        </p:nvSpPr>
        <p:spPr>
          <a:xfrm>
            <a:off x="609600" y="274638"/>
            <a:ext cx="10972800" cy="1143000"/>
          </a:xfrm>
          <a:prstGeom prst="rect">
            <a:avLst/>
          </a:prstGeom>
        </p:spPr>
        <p:txBody>
          <a:bodyPr vert="horz"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286501"/>
            <a:ext cx="2844800" cy="365125"/>
          </a:xfrm>
          <a:prstGeom prst="rect">
            <a:avLst/>
          </a:prstGeom>
        </p:spPr>
        <p:txBody>
          <a:bodyPr vert="horz" rtlCol="0" anchor="ctr"/>
          <a:lstStyle>
            <a:lvl1pPr algn="l">
              <a:defRPr sz="1200">
                <a:solidFill>
                  <a:schemeClr val="tx1">
                    <a:tint val="75000"/>
                  </a:schemeClr>
                </a:solidFill>
              </a:defRPr>
            </a:lvl1pPr>
          </a:lstStyle>
          <a:p>
            <a:fld id="{FC90DA51-C2E5-408A-8504-0C83EDDEDAF4}" type="datetimeFigureOut">
              <a:rPr lang="en-US" smtClean="0"/>
              <a:pPr/>
              <a:t>25-Feb-20</a:t>
            </a:fld>
            <a:endParaRPr lang="en-US"/>
          </a:p>
        </p:txBody>
      </p:sp>
      <p:sp>
        <p:nvSpPr>
          <p:cNvPr id="5" name="Footer Placeholder 4"/>
          <p:cNvSpPr>
            <a:spLocks noGrp="1"/>
          </p:cNvSpPr>
          <p:nvPr>
            <p:ph type="ftr" sz="quarter" idx="3"/>
          </p:nvPr>
        </p:nvSpPr>
        <p:spPr>
          <a:xfrm>
            <a:off x="4165600" y="6286501"/>
            <a:ext cx="3860800" cy="365125"/>
          </a:xfrm>
          <a:prstGeom prst="rect">
            <a:avLst/>
          </a:prstGeom>
        </p:spPr>
        <p:txBody>
          <a:bodyPr vert="horz"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286501"/>
            <a:ext cx="2844800" cy="365125"/>
          </a:xfrm>
          <a:prstGeom prst="rect">
            <a:avLst/>
          </a:prstGeom>
        </p:spPr>
        <p:txBody>
          <a:bodyPr vert="horz" rtlCol="0" anchor="ctr"/>
          <a:lstStyle>
            <a:lvl1pPr algn="r">
              <a:defRPr sz="1200">
                <a:solidFill>
                  <a:schemeClr val="tx1">
                    <a:tint val="75000"/>
                  </a:schemeClr>
                </a:solidFill>
              </a:defRPr>
            </a:lvl1pPr>
          </a:lstStyle>
          <a:p>
            <a:fld id="{AD828CE7-68F5-41DF-B820-82E57A42546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rtl="0" eaLnBrk="1" latinLnBrk="0" hangingPunct="1">
        <a:spcBef>
          <a:spcPct val="0"/>
        </a:spcBef>
        <a:buNone/>
        <a:defRPr sz="4400" kern="1200">
          <a:solidFill>
            <a:schemeClr val="tx1"/>
          </a:solidFill>
          <a:latin typeface="+mj-lt"/>
          <a:ea typeface="+mj-ea"/>
          <a:cs typeface="+mj-cs"/>
        </a:defRPr>
      </a:lvl1pPr>
    </p:titleStyle>
    <p:bodyStyle>
      <a:lvl1pPr marL="342900" indent="-342900" algn="l"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51687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DE4E6-3B8E-49F0-B6E7-22004C07E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8B015-334F-4A89-A072-88B9A8A864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F75D1-4751-4F15-AE61-677FA0D9C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DC671-AE47-4674-A005-E71857B17AF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BBB89B6-B414-4DD6-AC20-1F9D673EBF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C46477B-8102-4A8E-9AA4-7AC13A769F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CFA36-8BA7-4F17-8412-F85AC937E5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86363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CFBE0-993F-4876-AA54-4CB0EA93CD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89481B-B522-487D-ADAB-C906BCF3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8AD33-D5F5-4943-ABE1-2451664E4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22DCC-08AD-441B-B599-DED4F1FC8BD7}"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6F4A5-71F5-4722-9696-4A264D573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1DE7B3B-21B2-4372-8050-E39870DAD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E869C-B22B-49CE-86BC-850A44B80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28430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8768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F135B-003E-4339-9FA9-3F0D2D546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25066A-57A1-458F-BC8D-61FC5F3CB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DEEC5-3889-4FA9-9180-A71960F3E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38D12-0731-44BE-9B2F-E1B4AE4C1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5F2447-0BCC-4EC5-9B57-323FEAE2DF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0ADE1E-BBC1-439A-963C-BC3A12288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89A52-5B4A-4FC8-A630-7B4BA479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42666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94759538"/>
      </p:ext>
    </p:extLst>
  </p:cSld>
  <p:clrMap bg1="lt1" tx1="dk1" bg2="lt2" tx2="dk2" accent1="accent1" accent2="accent2" accent3="accent3" accent4="accent4" accent5="accent5" accent6="accent6" hlink="hlink" folHlink="folHlink"/>
  <p:sldLayoutIdLst>
    <p:sldLayoutId id="214748394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9EE4B338-BAA8-416D-A494-D2F75D33B9D9}" type="slidenum">
              <a:rPr lang="es-ES">
                <a:solidFill>
                  <a:srgbClr val="000000"/>
                </a:solidFill>
              </a:rPr>
              <a:pPr fontAlgn="base">
                <a:spcBef>
                  <a:spcPct val="0"/>
                </a:spcBef>
                <a:spcAft>
                  <a:spcPct val="0"/>
                </a:spcAft>
                <a:defRPr/>
              </a:pPr>
              <a:t>‹#›</a:t>
            </a:fld>
            <a:endParaRPr lang="es-ES">
              <a:solidFill>
                <a:srgbClr val="000000"/>
              </a:solidFill>
            </a:endParaRPr>
          </a:p>
        </p:txBody>
      </p:sp>
    </p:spTree>
    <p:extLst>
      <p:ext uri="{BB962C8B-B14F-4D97-AF65-F5344CB8AC3E}">
        <p14:creationId xmlns:p14="http://schemas.microsoft.com/office/powerpoint/2010/main" val="259022887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9EE4B338-BAA8-416D-A494-D2F75D33B9D9}" type="slidenum">
              <a:rPr lang="es-ES">
                <a:solidFill>
                  <a:srgbClr val="000000"/>
                </a:solidFill>
              </a:rPr>
              <a:pPr fontAlgn="base">
                <a:spcBef>
                  <a:spcPct val="0"/>
                </a:spcBef>
                <a:spcAft>
                  <a:spcPct val="0"/>
                </a:spcAft>
                <a:defRPr/>
              </a:pPr>
              <a:t>‹#›</a:t>
            </a:fld>
            <a:endParaRPr lang="es-ES">
              <a:solidFill>
                <a:srgbClr val="000000"/>
              </a:solidFill>
            </a:endParaRPr>
          </a:p>
        </p:txBody>
      </p:sp>
    </p:spTree>
    <p:extLst>
      <p:ext uri="{BB962C8B-B14F-4D97-AF65-F5344CB8AC3E}">
        <p14:creationId xmlns:p14="http://schemas.microsoft.com/office/powerpoint/2010/main" val="165139489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1597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84985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7759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7145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973966"/>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336336"/>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 id="2147484078" r:id="rId18"/>
    <p:sldLayoutId id="2147484079" r:id="rId19"/>
    <p:sldLayoutId id="2147484080" r:id="rId20"/>
    <p:sldLayoutId id="2147484081" r:id="rId21"/>
    <p:sldLayoutId id="2147484082" r:id="rId22"/>
    <p:sldLayoutId id="2147484083" r:id="rId23"/>
    <p:sldLayoutId id="2147484084" r:id="rId24"/>
    <p:sldLayoutId id="2147484085" r:id="rId25"/>
    <p:sldLayoutId id="214748408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87778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 id="2147484144" r:id="rId15"/>
    <p:sldLayoutId id="2147484145" r:id="rId16"/>
    <p:sldLayoutId id="2147484146" r:id="rId17"/>
    <p:sldLayoutId id="2147484147" r:id="rId18"/>
    <p:sldLayoutId id="2147484148" r:id="rId19"/>
    <p:sldLayoutId id="2147484149" r:id="rId20"/>
    <p:sldLayoutId id="2147484150" r:id="rId21"/>
    <p:sldLayoutId id="2147484151" r:id="rId22"/>
    <p:sldLayoutId id="2147484152" r:id="rId23"/>
    <p:sldLayoutId id="2147484153" r:id="rId24"/>
    <p:sldLayoutId id="2147484154" r:id="rId25"/>
    <p:sldLayoutId id="214748415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36142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810005"/>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999204"/>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45589"/>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55795"/>
            <a:fld id="{C764DE79-268F-4C1A-8933-263129D2AF90}" type="datetimeFigureOut">
              <a:rPr lang="en-US" smtClean="0">
                <a:solidFill>
                  <a:srgbClr val="445469">
                    <a:tint val="75000"/>
                  </a:srgbClr>
                </a:solidFill>
              </a:rPr>
              <a:pPr defTabSz="855795"/>
              <a:t>25-Feb-20</a:t>
            </a:fld>
            <a:endParaRPr lang="en-US" dirty="0">
              <a:solidFill>
                <a:srgbClr val="44546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55795"/>
            <a:endParaRPr lang="en-US" dirty="0">
              <a:solidFill>
                <a:srgbClr val="44546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55795"/>
            <a:fld id="{48F63A3B-78C7-47BE-AE5E-E10140E04643}" type="slidenum">
              <a:rPr lang="en-US" smtClean="0">
                <a:solidFill>
                  <a:srgbClr val="445469">
                    <a:tint val="75000"/>
                  </a:srgbClr>
                </a:solidFill>
              </a:rPr>
              <a:pPr defTabSz="855795"/>
              <a:t>‹#›</a:t>
            </a:fld>
            <a:endParaRPr lang="en-US" dirty="0">
              <a:solidFill>
                <a:srgbClr val="445469">
                  <a:tint val="75000"/>
                </a:srgbClr>
              </a:solidFill>
            </a:endParaRPr>
          </a:p>
        </p:txBody>
      </p:sp>
      <p:sp>
        <p:nvSpPr>
          <p:cNvPr id="7" name="Oval 6"/>
          <p:cNvSpPr/>
          <p:nvPr userDrawn="1"/>
        </p:nvSpPr>
        <p:spPr>
          <a:xfrm>
            <a:off x="11512879" y="236686"/>
            <a:ext cx="479631" cy="433425"/>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41151" tIns="20575" rIns="41151" bIns="20575" rtlCol="0" anchor="ctr"/>
          <a:lstStyle/>
          <a:p>
            <a:pPr algn="ctr" defTabSz="855795"/>
            <a:endParaRPr lang="en-US" sz="1264" dirty="0">
              <a:solidFill>
                <a:srgbClr val="FFFFFF"/>
              </a:solidFill>
            </a:endParaRPr>
          </a:p>
        </p:txBody>
      </p:sp>
      <p:sp>
        <p:nvSpPr>
          <p:cNvPr id="8" name="TextBox 7"/>
          <p:cNvSpPr txBox="1"/>
          <p:nvPr userDrawn="1"/>
        </p:nvSpPr>
        <p:spPr>
          <a:xfrm>
            <a:off x="11577476" y="303535"/>
            <a:ext cx="364947" cy="276989"/>
          </a:xfrm>
          <a:prstGeom prst="rect">
            <a:avLst/>
          </a:prstGeom>
          <a:noFill/>
        </p:spPr>
        <p:txBody>
          <a:bodyPr wrap="none" lIns="82284" tIns="41143" rIns="82284" bIns="41143" rtlCol="0">
            <a:spAutoFit/>
          </a:bodyPr>
          <a:lstStyle/>
          <a:p>
            <a:pPr algn="ctr" defTabSz="855795"/>
            <a:fld id="{260E2A6B-A809-4840-BF14-8648BC0BDF87}" type="slidenum">
              <a:rPr lang="id-ID" sz="1260" b="1" smtClean="0">
                <a:solidFill>
                  <a:srgbClr val="FFFFFF"/>
                </a:solidFill>
                <a:latin typeface="Lato Regular"/>
                <a:cs typeface="Lato Regular"/>
              </a:rPr>
              <a:pPr algn="ctr" defTabSz="855795"/>
              <a:t>‹#›</a:t>
            </a:fld>
            <a:endParaRPr lang="id-ID" sz="1260" dirty="0">
              <a:solidFill>
                <a:srgbClr val="FFFFFF"/>
              </a:solidFill>
              <a:latin typeface="Lato Regular"/>
              <a:cs typeface="Lato Regular"/>
            </a:endParaRPr>
          </a:p>
        </p:txBody>
      </p:sp>
      <p:sp>
        <p:nvSpPr>
          <p:cNvPr id="9" name="Rectangle 8"/>
          <p:cNvSpPr/>
          <p:nvPr userDrawn="1"/>
        </p:nvSpPr>
        <p:spPr>
          <a:xfrm>
            <a:off x="3896748" y="6256372"/>
            <a:ext cx="4404904" cy="387788"/>
          </a:xfrm>
          <a:prstGeom prst="rect">
            <a:avLst/>
          </a:prstGeom>
        </p:spPr>
        <p:txBody>
          <a:bodyPr wrap="square" lIns="82284" tIns="41143" rIns="82284" bIns="41143">
            <a:spAutoFit/>
          </a:bodyPr>
          <a:lstStyle/>
          <a:p>
            <a:pPr algn="ctr" defTabSz="855795"/>
            <a:r>
              <a:rPr lang="id-ID" sz="1080" dirty="0">
                <a:solidFill>
                  <a:srgbClr val="1EA185"/>
                </a:solidFill>
                <a:latin typeface="Lato Light"/>
                <a:cs typeface="Lato Light"/>
              </a:rPr>
              <a:t>www.companyname.com</a:t>
            </a:r>
          </a:p>
          <a:p>
            <a:pPr algn="ctr" defTabSz="855795"/>
            <a:r>
              <a:rPr lang="en-US" sz="900" dirty="0">
                <a:solidFill>
                  <a:srgbClr val="445469"/>
                </a:solidFill>
                <a:latin typeface="Lato Light"/>
                <a:cs typeface="Lato Light"/>
              </a:rPr>
              <a:t>© 2016 </a:t>
            </a:r>
            <a:r>
              <a:rPr lang="en-US" sz="900" dirty="0" err="1">
                <a:solidFill>
                  <a:srgbClr val="445469"/>
                </a:solidFill>
                <a:latin typeface="Lato Light"/>
                <a:cs typeface="Lato Light"/>
              </a:rPr>
              <a:t>Jetfabrik</a:t>
            </a:r>
            <a:r>
              <a:rPr lang="en-US" sz="900" dirty="0">
                <a:solidFill>
                  <a:srgbClr val="445469"/>
                </a:solidFill>
                <a:latin typeface="Lato Light"/>
                <a:cs typeface="Lato Light"/>
              </a:rPr>
              <a:t> </a:t>
            </a:r>
            <a:r>
              <a:rPr lang="id-ID" sz="900" dirty="0">
                <a:solidFill>
                  <a:srgbClr val="445469"/>
                </a:solidFill>
                <a:latin typeface="Lato Light"/>
                <a:cs typeface="Lato Light"/>
              </a:rPr>
              <a:t>Multipurpose Theme</a:t>
            </a:r>
            <a:r>
              <a:rPr lang="en-US" sz="900" dirty="0">
                <a:solidFill>
                  <a:srgbClr val="445469"/>
                </a:solidFill>
                <a:latin typeface="Lato Light"/>
                <a:cs typeface="Lato Light"/>
              </a:rPr>
              <a:t>. All Rights Reserved. </a:t>
            </a:r>
            <a:endParaRPr lang="id-ID" sz="900" dirty="0">
              <a:solidFill>
                <a:srgbClr val="445469"/>
              </a:solidFill>
              <a:latin typeface="Lato Light"/>
              <a:cs typeface="Lato Light"/>
            </a:endParaRPr>
          </a:p>
        </p:txBody>
      </p:sp>
    </p:spTree>
    <p:extLst>
      <p:ext uri="{BB962C8B-B14F-4D97-AF65-F5344CB8AC3E}">
        <p14:creationId xmlns:p14="http://schemas.microsoft.com/office/powerpoint/2010/main" val="273991855"/>
      </p:ext>
    </p:extLst>
  </p:cSld>
  <p:clrMap bg1="lt1" tx1="dk1" bg2="lt2" tx2="dk2" accent1="accent1" accent2="accent2" accent3="accent3" accent4="accent4" accent5="accent5" accent6="accent6" hlink="hlink" folHlink="folHlink"/>
  <p:sldLayoutIdLst>
    <p:sldLayoutId id="2147484229"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 id="2147484243" r:id="rId14"/>
    <p:sldLayoutId id="2147484244" r:id="rId15"/>
    <p:sldLayoutId id="2147484245" r:id="rId16"/>
    <p:sldLayoutId id="2147484246" r:id="rId17"/>
    <p:sldLayoutId id="2147484247" r:id="rId18"/>
    <p:sldLayoutId id="2147484248" r:id="rId19"/>
    <p:sldLayoutId id="2147484249" r:id="rId20"/>
    <p:sldLayoutId id="2147484250" r:id="rId21"/>
    <p:sldLayoutId id="2147484251" r:id="rId22"/>
    <p:sldLayoutId id="2147484252" r:id="rId23"/>
    <p:sldLayoutId id="2147484253" r:id="rId24"/>
    <p:sldLayoutId id="2147484254" r:id="rId25"/>
    <p:sldLayoutId id="2147484255" r:id="rId26"/>
    <p:sldLayoutId id="2147484256" r:id="rId27"/>
    <p:sldLayoutId id="2147484257" r:id="rId28"/>
    <p:sldLayoutId id="2147484258" r:id="rId29"/>
    <p:sldLayoutId id="2147484259" r:id="rId30"/>
    <p:sldLayoutId id="2147484260" r:id="rId31"/>
    <p:sldLayoutId id="2147484261" r:id="rId32"/>
    <p:sldLayoutId id="2147484262" r:id="rId33"/>
    <p:sldLayoutId id="2147484263" r:id="rId34"/>
    <p:sldLayoutId id="2147484264" r:id="rId35"/>
    <p:sldLayoutId id="2147484265" r:id="rId36"/>
    <p:sldLayoutId id="2147484266" r:id="rId37"/>
    <p:sldLayoutId id="2147484267" r:id="rId38"/>
    <p:sldLayoutId id="2147484268" r:id="rId39"/>
    <p:sldLayoutId id="2147484269" r:id="rId40"/>
    <p:sldLayoutId id="2147484270" r:id="rId41"/>
  </p:sldLayoutIdLst>
  <p:hf hdr="0" ftr="0" dt="0"/>
  <p:txStyles>
    <p:titleStyle>
      <a:lvl1pPr algn="l" defTabSz="822939"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35" indent="-205735" algn="l" defTabSz="822939"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05" indent="-205735" algn="l" defTabSz="822939" rtl="0" eaLnBrk="1" latinLnBrk="0" hangingPunct="1">
        <a:lnSpc>
          <a:spcPct val="90000"/>
        </a:lnSpc>
        <a:spcBef>
          <a:spcPts val="451"/>
        </a:spcBef>
        <a:buFont typeface="Arial" panose="020B0604020202020204" pitchFamily="34" charset="0"/>
        <a:buChar char="•"/>
        <a:defRPr sz="2160" kern="1200">
          <a:solidFill>
            <a:schemeClr val="tx1"/>
          </a:solidFill>
          <a:latin typeface="+mn-lt"/>
          <a:ea typeface="+mn-ea"/>
          <a:cs typeface="+mn-cs"/>
        </a:defRPr>
      </a:lvl2pPr>
      <a:lvl3pPr marL="1028674" indent="-205735" algn="l" defTabSz="822939" rtl="0" eaLnBrk="1" latinLnBrk="0" hangingPunct="1">
        <a:lnSpc>
          <a:spcPct val="90000"/>
        </a:lnSpc>
        <a:spcBef>
          <a:spcPts val="451"/>
        </a:spcBef>
        <a:buFont typeface="Arial" panose="020B0604020202020204" pitchFamily="34" charset="0"/>
        <a:buChar char="•"/>
        <a:defRPr sz="1800" kern="1200">
          <a:solidFill>
            <a:schemeClr val="tx1"/>
          </a:solidFill>
          <a:latin typeface="+mn-lt"/>
          <a:ea typeface="+mn-ea"/>
          <a:cs typeface="+mn-cs"/>
        </a:defRPr>
      </a:lvl3pPr>
      <a:lvl4pPr marL="1440144" indent="-205735" algn="l" defTabSz="82293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4pPr>
      <a:lvl5pPr marL="1851614" indent="-205735" algn="l" defTabSz="82293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5pPr>
      <a:lvl6pPr marL="2263083" indent="-205735" algn="l" defTabSz="82293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6pPr>
      <a:lvl7pPr marL="2674553" indent="-205735" algn="l" defTabSz="82293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7pPr>
      <a:lvl8pPr marL="3086023" indent="-205735" algn="l" defTabSz="82293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8pPr>
      <a:lvl9pPr marL="3497493" indent="-205735" algn="l" defTabSz="822939" rtl="0" eaLnBrk="1" latinLnBrk="0" hangingPunct="1">
        <a:lnSpc>
          <a:spcPct val="90000"/>
        </a:lnSpc>
        <a:spcBef>
          <a:spcPts val="451"/>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39" rtl="0" eaLnBrk="1" latinLnBrk="0" hangingPunct="1">
        <a:defRPr sz="1620" kern="1200">
          <a:solidFill>
            <a:schemeClr val="tx1"/>
          </a:solidFill>
          <a:latin typeface="+mn-lt"/>
          <a:ea typeface="+mn-ea"/>
          <a:cs typeface="+mn-cs"/>
        </a:defRPr>
      </a:lvl1pPr>
      <a:lvl2pPr marL="411470" algn="l" defTabSz="822939" rtl="0" eaLnBrk="1" latinLnBrk="0" hangingPunct="1">
        <a:defRPr sz="1620" kern="1200">
          <a:solidFill>
            <a:schemeClr val="tx1"/>
          </a:solidFill>
          <a:latin typeface="+mn-lt"/>
          <a:ea typeface="+mn-ea"/>
          <a:cs typeface="+mn-cs"/>
        </a:defRPr>
      </a:lvl2pPr>
      <a:lvl3pPr marL="822939" algn="l" defTabSz="822939" rtl="0" eaLnBrk="1" latinLnBrk="0" hangingPunct="1">
        <a:defRPr sz="1620" kern="1200">
          <a:solidFill>
            <a:schemeClr val="tx1"/>
          </a:solidFill>
          <a:latin typeface="+mn-lt"/>
          <a:ea typeface="+mn-ea"/>
          <a:cs typeface="+mn-cs"/>
        </a:defRPr>
      </a:lvl3pPr>
      <a:lvl4pPr marL="1234409" algn="l" defTabSz="822939" rtl="0" eaLnBrk="1" latinLnBrk="0" hangingPunct="1">
        <a:defRPr sz="1620" kern="1200">
          <a:solidFill>
            <a:schemeClr val="tx1"/>
          </a:solidFill>
          <a:latin typeface="+mn-lt"/>
          <a:ea typeface="+mn-ea"/>
          <a:cs typeface="+mn-cs"/>
        </a:defRPr>
      </a:lvl4pPr>
      <a:lvl5pPr marL="1645879" algn="l" defTabSz="822939" rtl="0" eaLnBrk="1" latinLnBrk="0" hangingPunct="1">
        <a:defRPr sz="1620" kern="1200">
          <a:solidFill>
            <a:schemeClr val="tx1"/>
          </a:solidFill>
          <a:latin typeface="+mn-lt"/>
          <a:ea typeface="+mn-ea"/>
          <a:cs typeface="+mn-cs"/>
        </a:defRPr>
      </a:lvl5pPr>
      <a:lvl6pPr marL="2057349" algn="l" defTabSz="822939" rtl="0" eaLnBrk="1" latinLnBrk="0" hangingPunct="1">
        <a:defRPr sz="1620" kern="1200">
          <a:solidFill>
            <a:schemeClr val="tx1"/>
          </a:solidFill>
          <a:latin typeface="+mn-lt"/>
          <a:ea typeface="+mn-ea"/>
          <a:cs typeface="+mn-cs"/>
        </a:defRPr>
      </a:lvl6pPr>
      <a:lvl7pPr marL="2468818" algn="l" defTabSz="822939" rtl="0" eaLnBrk="1" latinLnBrk="0" hangingPunct="1">
        <a:defRPr sz="1620" kern="1200">
          <a:solidFill>
            <a:schemeClr val="tx1"/>
          </a:solidFill>
          <a:latin typeface="+mn-lt"/>
          <a:ea typeface="+mn-ea"/>
          <a:cs typeface="+mn-cs"/>
        </a:defRPr>
      </a:lvl7pPr>
      <a:lvl8pPr marL="2880288" algn="l" defTabSz="822939" rtl="0" eaLnBrk="1" latinLnBrk="0" hangingPunct="1">
        <a:defRPr sz="1620" kern="1200">
          <a:solidFill>
            <a:schemeClr val="tx1"/>
          </a:solidFill>
          <a:latin typeface="+mn-lt"/>
          <a:ea typeface="+mn-ea"/>
          <a:cs typeface="+mn-cs"/>
        </a:defRPr>
      </a:lvl8pPr>
      <a:lvl9pPr marL="3291758" algn="l" defTabSz="822939" rtl="0" eaLnBrk="1" latinLnBrk="0" hangingPunct="1">
        <a:defRPr sz="162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5B7AC-4B7F-4F40-87F4-B249B9CD4492}"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5129A-00F9-4D65-BEF2-0063EE6A1E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195813"/>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855817"/>
            <a:fld id="{C764DE79-268F-4C1A-8933-263129D2AF90}" type="datetimeFigureOut">
              <a:rPr lang="en-US" smtClean="0">
                <a:solidFill>
                  <a:prstClr val="black">
                    <a:tint val="75000"/>
                  </a:prstClr>
                </a:solidFill>
              </a:rPr>
              <a:pPr defTabSz="855817"/>
              <a:t>25-Feb-20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85581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855817"/>
            <a:fld id="{48F63A3B-78C7-47BE-AE5E-E10140E04643}" type="slidenum">
              <a:rPr lang="en-US" smtClean="0">
                <a:solidFill>
                  <a:prstClr val="black">
                    <a:tint val="75000"/>
                  </a:prstClr>
                </a:solidFill>
              </a:rPr>
              <a:pPr defTabSz="855817"/>
              <a:t>‹#›</a:t>
            </a:fld>
            <a:endParaRPr lang="en-US" dirty="0">
              <a:solidFill>
                <a:prstClr val="black">
                  <a:tint val="75000"/>
                </a:prstClr>
              </a:solidFill>
            </a:endParaRPr>
          </a:p>
        </p:txBody>
      </p:sp>
      <p:sp>
        <p:nvSpPr>
          <p:cNvPr id="7" name="Oval 6"/>
          <p:cNvSpPr/>
          <p:nvPr userDrawn="1"/>
        </p:nvSpPr>
        <p:spPr>
          <a:xfrm>
            <a:off x="11512879" y="236685"/>
            <a:ext cx="479630" cy="433426"/>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41150" tIns="20575" rIns="41150" bIns="20575" rtlCol="0" anchor="ctr"/>
          <a:lstStyle/>
          <a:p>
            <a:pPr algn="ctr" defTabSz="855817"/>
            <a:endParaRPr lang="en-US" sz="1264" dirty="0">
              <a:solidFill>
                <a:prstClr val="white"/>
              </a:solidFill>
            </a:endParaRPr>
          </a:p>
        </p:txBody>
      </p:sp>
      <p:sp>
        <p:nvSpPr>
          <p:cNvPr id="8" name="TextBox 7"/>
          <p:cNvSpPr txBox="1"/>
          <p:nvPr userDrawn="1"/>
        </p:nvSpPr>
        <p:spPr>
          <a:xfrm>
            <a:off x="11577473" y="303536"/>
            <a:ext cx="364949" cy="277117"/>
          </a:xfrm>
          <a:prstGeom prst="rect">
            <a:avLst/>
          </a:prstGeom>
          <a:noFill/>
        </p:spPr>
        <p:txBody>
          <a:bodyPr wrap="none" lIns="82285" tIns="41143" rIns="82285" bIns="41143" rtlCol="0">
            <a:spAutoFit/>
          </a:bodyPr>
          <a:lstStyle/>
          <a:p>
            <a:pPr algn="ctr" defTabSz="855817"/>
            <a:fld id="{260E2A6B-A809-4840-BF14-8648BC0BDF87}" type="slidenum">
              <a:rPr lang="id-ID" sz="1261" b="1" smtClean="0">
                <a:solidFill>
                  <a:prstClr val="white"/>
                </a:solidFill>
                <a:latin typeface="Lato Regular"/>
                <a:cs typeface="Lato Regular"/>
              </a:rPr>
              <a:pPr algn="ctr" defTabSz="855817"/>
              <a:t>‹#›</a:t>
            </a:fld>
            <a:endParaRPr lang="id-ID" sz="1261" dirty="0">
              <a:solidFill>
                <a:prstClr val="white"/>
              </a:solidFill>
              <a:latin typeface="Lato Regular"/>
              <a:cs typeface="Lato Regular"/>
            </a:endParaRPr>
          </a:p>
        </p:txBody>
      </p:sp>
      <p:sp>
        <p:nvSpPr>
          <p:cNvPr id="9" name="Rectangle 8"/>
          <p:cNvSpPr/>
          <p:nvPr userDrawn="1"/>
        </p:nvSpPr>
        <p:spPr>
          <a:xfrm>
            <a:off x="3896747" y="6256370"/>
            <a:ext cx="4404904" cy="387788"/>
          </a:xfrm>
          <a:prstGeom prst="rect">
            <a:avLst/>
          </a:prstGeom>
        </p:spPr>
        <p:txBody>
          <a:bodyPr wrap="square" lIns="82285" tIns="41143" rIns="82285" bIns="41143">
            <a:spAutoFit/>
          </a:bodyPr>
          <a:lstStyle/>
          <a:p>
            <a:pPr algn="ctr" defTabSz="855817"/>
            <a:r>
              <a:rPr lang="id-ID" sz="1080" dirty="0" smtClean="0">
                <a:solidFill>
                  <a:srgbClr val="5B9BD5"/>
                </a:solidFill>
                <a:latin typeface="Lato Light"/>
                <a:cs typeface="Lato Light"/>
              </a:rPr>
              <a:t>www.companyname.com</a:t>
            </a:r>
          </a:p>
          <a:p>
            <a:pPr algn="ctr" defTabSz="855817"/>
            <a:r>
              <a:rPr lang="en-US" sz="900" dirty="0" smtClean="0">
                <a:solidFill>
                  <a:srgbClr val="44546A"/>
                </a:solidFill>
                <a:latin typeface="Lato Light"/>
                <a:cs typeface="Lato Light"/>
              </a:rPr>
              <a:t>© 2016 </a:t>
            </a:r>
            <a:r>
              <a:rPr lang="en-US" sz="900" dirty="0" err="1" smtClean="0">
                <a:solidFill>
                  <a:srgbClr val="44546A"/>
                </a:solidFill>
                <a:latin typeface="Lato Light"/>
                <a:cs typeface="Lato Light"/>
              </a:rPr>
              <a:t>Jetfabrik</a:t>
            </a:r>
            <a:r>
              <a:rPr lang="en-US" sz="900" dirty="0" smtClean="0">
                <a:solidFill>
                  <a:srgbClr val="44546A"/>
                </a:solidFill>
                <a:latin typeface="Lato Light"/>
                <a:cs typeface="Lato Light"/>
              </a:rPr>
              <a:t> </a:t>
            </a:r>
            <a:r>
              <a:rPr lang="id-ID" sz="900" dirty="0" smtClean="0">
                <a:solidFill>
                  <a:srgbClr val="44546A"/>
                </a:solidFill>
                <a:latin typeface="Lato Light"/>
                <a:cs typeface="Lato Light"/>
              </a:rPr>
              <a:t>Multipurpose Theme</a:t>
            </a:r>
            <a:r>
              <a:rPr lang="en-US" sz="900" dirty="0" smtClean="0">
                <a:solidFill>
                  <a:srgbClr val="44546A"/>
                </a:solidFill>
                <a:latin typeface="Lato Light"/>
                <a:cs typeface="Lato Light"/>
              </a:rPr>
              <a:t>. All Rights Reserved. </a:t>
            </a:r>
            <a:endParaRPr lang="id-ID" sz="900" dirty="0" smtClean="0">
              <a:solidFill>
                <a:srgbClr val="44546A"/>
              </a:solidFill>
              <a:latin typeface="Lato Light"/>
              <a:cs typeface="Lato Light"/>
            </a:endParaRPr>
          </a:p>
        </p:txBody>
      </p:sp>
    </p:spTree>
    <p:extLst>
      <p:ext uri="{BB962C8B-B14F-4D97-AF65-F5344CB8AC3E}">
        <p14:creationId xmlns:p14="http://schemas.microsoft.com/office/powerpoint/2010/main" val="19915630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Lst>
  <p:hf hdr="0" ftr="0" dt="0"/>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8"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044256"/>
      </p:ext>
    </p:extLst>
  </p:cSld>
  <p:clrMap bg1="lt1" tx1="dk1" bg2="lt2" tx2="dk2" accent1="accent1" accent2="accent2" accent3="accent3" accent4="accent4" accent5="accent5" accent6="accent6" hlink="hlink" folHlink="folHlink"/>
  <p:sldLayoutIdLst>
    <p:sldLayoutId id="2147484352" r:id="rId1"/>
    <p:sldLayoutId id="2147484353" r:id="rId2"/>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t>25-Feb-20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t>‹#›</a:t>
            </a:fld>
            <a:endParaRPr lang="en-US"/>
          </a:p>
        </p:txBody>
      </p:sp>
    </p:spTree>
    <p:extLst>
      <p:ext uri="{BB962C8B-B14F-4D97-AF65-F5344CB8AC3E}">
        <p14:creationId xmlns:p14="http://schemas.microsoft.com/office/powerpoint/2010/main" val="2997416303"/>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FD274-277B-4262-863B-92750DC2F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40FD46-3C89-49F2-A14E-C6DB14A33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D0816-2BB7-4FC7-9B36-189CDA585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0940B-C945-407D-ACA0-1A5F15162929}"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44AD6C-A144-4B1F-8C65-9C136914D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39C03A-9C5C-4318-86B1-831B6FD9B8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4080D-C371-4354-911E-355797BE13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8764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955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531076"/>
      </p:ext>
    </p:extLst>
  </p:cSld>
  <p:clrMap bg1="lt1" tx1="dk1" bg2="lt2" tx2="dk2" accent1="accent1" accent2="accent2" accent3="accent3" accent4="accent4" accent5="accent5" accent6="accent6" hlink="hlink" folHlink="folHlink"/>
  <p:sldLayoutIdLst>
    <p:sldLayoutId id="2147483759" r:id="rId1"/>
    <p:sldLayoutId id="214748376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43453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xStyles>
    <p:titleStyle>
      <a:lvl1pPr algn="ctr" defTabSz="1219170" rtl="0" eaLnBrk="1" latinLnBrk="1" hangingPunct="1">
        <a:spcBef>
          <a:spcPct val="0"/>
        </a:spcBef>
        <a:buNone/>
        <a:defRPr sz="4800" b="1" kern="1200">
          <a:solidFill>
            <a:schemeClr val="tx1"/>
          </a:solidFill>
          <a:latin typeface="Arial" pitchFamily="34" charset="0"/>
          <a:ea typeface="+mj-ea"/>
          <a:cs typeface="Arial" pitchFamily="34" charset="0"/>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3034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2116-4E1C-44E1-944D-96C24817A930}" type="datetimeFigureOut">
              <a:rPr lang="en-US" smtClean="0">
                <a:solidFill>
                  <a:prstClr val="black">
                    <a:tint val="75000"/>
                  </a:prstClr>
                </a:solidFill>
              </a:rPr>
              <a:pPr/>
              <a:t>25-Feb-20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278B-C03D-4014-9F4B-DB88AE5BF1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27059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6" r:id="rId13"/>
    <p:sldLayoutId id="2147483807" r:id="rId14"/>
    <p:sldLayoutId id="2147483808" r:id="rId15"/>
    <p:sldLayoutId id="2147483809" r:id="rId16"/>
    <p:sldLayoutId id="2147483810" r:id="rId17"/>
    <p:sldLayoutId id="2147483811" r:id="rId18"/>
    <p:sldLayoutId id="214748381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1.xml"/></Relationships>
</file>

<file path=ppt/slides/_rels/slide1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81.xml"/></Relationships>
</file>

<file path=ppt/slides/_rels/slide1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88.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28.xml"/><Relationship Id="rId5" Type="http://schemas.openxmlformats.org/officeDocument/2006/relationships/image" Target="../media/image3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9.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9.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4.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4.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207.xml"/><Relationship Id="rId4" Type="http://schemas.openxmlformats.org/officeDocument/2006/relationships/image" Target="../media/image57.gif"/></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13.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30.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0.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0.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0.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30.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230.xml"/><Relationship Id="rId5" Type="http://schemas.openxmlformats.org/officeDocument/2006/relationships/image" Target="../media/image69.gif"/><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68.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20.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46.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9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04.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404.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404.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30.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30.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25.xml"/></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4.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gif"/><Relationship Id="rId1" Type="http://schemas.openxmlformats.org/officeDocument/2006/relationships/slideLayout" Target="../slideLayouts/slideLayout232.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36.xml"/></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2.png"/><Relationship Id="rId1" Type="http://schemas.openxmlformats.org/officeDocument/2006/relationships/slideLayout" Target="../slideLayouts/slideLayout290.xml"/><Relationship Id="rId5" Type="http://schemas.microsoft.com/office/2007/relationships/hdphoto" Target="../media/hdphoto8.wdp"/><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68.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70.xml"/></Relationships>
</file>

<file path=ppt/slides/_rels/slide7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08.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315.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40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42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48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4.xml"/><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3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86200" y="419099"/>
            <a:ext cx="8305800" cy="2438400"/>
          </a:xfrm>
          <a:prstGeom prst="rect">
            <a:avLst/>
          </a:prstGeom>
          <a:ln w="28575">
            <a:noFill/>
          </a:ln>
        </p:spPr>
        <p:txBody>
          <a:bodyP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6000" dirty="0" smtClean="0">
                <a:solidFill>
                  <a:srgbClr val="FB3211"/>
                </a:solidFill>
                <a:latin typeface="Times New Roman" panose="02020603050405020304" pitchFamily="18" charset="0"/>
                <a:cs typeface="Times New Roman" panose="02020603050405020304" pitchFamily="18" charset="0"/>
              </a:rPr>
              <a:t>“</a:t>
            </a:r>
            <a:r>
              <a:rPr lang="en-US" sz="6000" b="1" dirty="0" smtClean="0">
                <a:solidFill>
                  <a:srgbClr val="FB3211"/>
                </a:solidFill>
                <a:latin typeface="Times New Roman" panose="02020603050405020304" pitchFamily="18" charset="0"/>
                <a:cs typeface="Times New Roman" panose="02020603050405020304" pitchFamily="18" charset="0"/>
              </a:rPr>
              <a:t>Vitamin </a:t>
            </a:r>
            <a:r>
              <a:rPr lang="en-US" sz="6000" b="1" dirty="0">
                <a:solidFill>
                  <a:srgbClr val="FB3211"/>
                </a:solidFill>
                <a:latin typeface="Times New Roman" panose="02020603050405020304" pitchFamily="18" charset="0"/>
                <a:cs typeface="Times New Roman" panose="02020603050405020304" pitchFamily="18" charset="0"/>
              </a:rPr>
              <a:t>D </a:t>
            </a:r>
            <a:r>
              <a:rPr lang="en-US" sz="6000" b="1" dirty="0" smtClean="0">
                <a:solidFill>
                  <a:srgbClr val="FB3211"/>
                </a:solidFill>
                <a:latin typeface="Times New Roman" panose="02020603050405020304" pitchFamily="18" charset="0"/>
                <a:cs typeface="Times New Roman" panose="02020603050405020304" pitchFamily="18" charset="0"/>
              </a:rPr>
              <a:t>Deficiency</a:t>
            </a:r>
            <a:r>
              <a:rPr lang="en-US" sz="6000" dirty="0" smtClean="0">
                <a:solidFill>
                  <a:srgbClr val="FB3211"/>
                </a:solidFill>
                <a:latin typeface="Times New Roman" panose="02020603050405020304" pitchFamily="18" charset="0"/>
                <a:cs typeface="Times New Roman" panose="02020603050405020304" pitchFamily="18" charset="0"/>
              </a:rPr>
              <a:t>”</a:t>
            </a:r>
            <a:r>
              <a:rPr lang="en-US" sz="4800" dirty="0">
                <a:solidFill>
                  <a:prstClr val="black"/>
                </a:solidFill>
                <a:latin typeface="Times New Roman" panose="02020603050405020304" pitchFamily="18" charset="0"/>
                <a:cs typeface="Times New Roman" panose="02020603050405020304" pitchFamily="18" charset="0"/>
              </a:rPr>
              <a:t/>
            </a:r>
            <a:br>
              <a:rPr lang="en-US" sz="4800" dirty="0">
                <a:solidFill>
                  <a:prstClr val="black"/>
                </a:solidFill>
                <a:latin typeface="Times New Roman" panose="02020603050405020304" pitchFamily="18" charset="0"/>
                <a:cs typeface="Times New Roman" panose="02020603050405020304" pitchFamily="18" charset="0"/>
              </a:rPr>
            </a:br>
            <a:r>
              <a:rPr lang="en-US" sz="4800"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Current </a:t>
            </a:r>
            <a:r>
              <a:rPr lang="en-US" sz="4000" dirty="0">
                <a:solidFill>
                  <a:prstClr val="black"/>
                </a:solidFill>
                <a:latin typeface="Times New Roman" panose="02020603050405020304" pitchFamily="18" charset="0"/>
                <a:cs typeface="Times New Roman" panose="02020603050405020304" pitchFamily="18" charset="0"/>
              </a:rPr>
              <a:t>Status and Its Impact in</a:t>
            </a:r>
          </a:p>
          <a:p>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Clinical </a:t>
            </a:r>
            <a:r>
              <a:rPr lang="en-US" sz="4000" dirty="0">
                <a:solidFill>
                  <a:prstClr val="black"/>
                </a:solidFill>
                <a:latin typeface="Times New Roman" panose="02020603050405020304" pitchFamily="18" charset="0"/>
                <a:cs typeface="Times New Roman" panose="02020603050405020304" pitchFamily="18" charset="0"/>
              </a:rPr>
              <a:t>Medicine</a:t>
            </a:r>
          </a:p>
        </p:txBody>
      </p:sp>
      <p:sp>
        <p:nvSpPr>
          <p:cNvPr id="9" name="TextBox 8"/>
          <p:cNvSpPr txBox="1"/>
          <p:nvPr/>
        </p:nvSpPr>
        <p:spPr>
          <a:xfrm>
            <a:off x="6360402" y="4049836"/>
            <a:ext cx="5831598" cy="1615827"/>
          </a:xfrm>
          <a:prstGeom prst="rect">
            <a:avLst/>
          </a:prstGeom>
          <a:noFill/>
        </p:spPr>
        <p:txBody>
          <a:bodyPr wrap="square" rtlCol="0">
            <a:spAutoFit/>
          </a:bodyPr>
          <a:lstStyle/>
          <a:p>
            <a:pPr algn="ctr">
              <a:spcAft>
                <a:spcPts val="600"/>
              </a:spcAft>
            </a:pPr>
            <a:r>
              <a:rPr lang="en-US" sz="2400" b="1" dirty="0">
                <a:latin typeface="Times New Roman" panose="02020603050405020304" pitchFamily="18" charset="0"/>
                <a:cs typeface="Times New Roman" panose="02020603050405020304" pitchFamily="18" charset="0"/>
              </a:rPr>
              <a:t>Professor </a:t>
            </a:r>
            <a:r>
              <a:rPr lang="en-US" sz="2400" b="1" dirty="0" smtClean="0">
                <a:latin typeface="Times New Roman" panose="02020603050405020304" pitchFamily="18" charset="0"/>
                <a:cs typeface="Times New Roman" panose="02020603050405020304" pitchFamily="18" charset="0"/>
              </a:rPr>
              <a:t>Dr. </a:t>
            </a:r>
            <a:r>
              <a:rPr lang="en-US" sz="2400" b="1" dirty="0" err="1" smtClean="0">
                <a:latin typeface="Times New Roman" panose="02020603050405020304" pitchFamily="18" charset="0"/>
                <a:cs typeface="Times New Roman" panose="02020603050405020304" pitchFamily="18" charset="0"/>
              </a:rPr>
              <a:t>Quazi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Tarikul</a:t>
            </a:r>
            <a:r>
              <a:rPr lang="en-US" sz="2400" b="1" dirty="0">
                <a:latin typeface="Times New Roman" panose="02020603050405020304" pitchFamily="18" charset="0"/>
                <a:cs typeface="Times New Roman" panose="02020603050405020304" pitchFamily="18" charset="0"/>
              </a:rPr>
              <a:t> Islam</a:t>
            </a:r>
          </a:p>
          <a:p>
            <a:pPr algn="ctr">
              <a:spcAft>
                <a:spcPts val="600"/>
              </a:spcAft>
            </a:pPr>
            <a:r>
              <a:rPr lang="en-US" sz="2000" dirty="0">
                <a:latin typeface="Times New Roman" panose="02020603050405020304" pitchFamily="18" charset="0"/>
                <a:cs typeface="Times New Roman" panose="02020603050405020304" pitchFamily="18" charset="0"/>
              </a:rPr>
              <a:t>Professor and Head, Medicine </a:t>
            </a:r>
            <a:r>
              <a:rPr lang="en-US" sz="2000" dirty="0" smtClean="0">
                <a:latin typeface="Times New Roman" panose="02020603050405020304" pitchFamily="18" charset="0"/>
                <a:cs typeface="Times New Roman" panose="02020603050405020304" pitchFamily="18" charset="0"/>
              </a:rPr>
              <a:t>Department </a:t>
            </a:r>
            <a:endParaRPr lang="en-US" sz="2000" dirty="0">
              <a:latin typeface="Times New Roman" panose="02020603050405020304" pitchFamily="18" charset="0"/>
              <a:cs typeface="Times New Roman" panose="02020603050405020304" pitchFamily="18" charset="0"/>
            </a:endParaRPr>
          </a:p>
          <a:p>
            <a:pPr algn="ctr">
              <a:spcAft>
                <a:spcPts val="600"/>
              </a:spcAft>
            </a:pPr>
            <a:r>
              <a:rPr lang="en-US" sz="2000" dirty="0">
                <a:latin typeface="Times New Roman" panose="02020603050405020304" pitchFamily="18" charset="0"/>
                <a:cs typeface="Times New Roman" panose="02020603050405020304" pitchFamily="18" charset="0"/>
              </a:rPr>
              <a:t>Popular Medical College </a:t>
            </a:r>
            <a:r>
              <a:rPr lang="en-US" sz="2000" dirty="0" smtClean="0">
                <a:latin typeface="Times New Roman" panose="02020603050405020304" pitchFamily="18" charset="0"/>
                <a:cs typeface="Times New Roman" panose="02020603050405020304" pitchFamily="18" charset="0"/>
              </a:rPr>
              <a:t>Hospital, Dhaka, Bangladesh</a:t>
            </a:r>
            <a:endParaRPr lang="en-US" sz="2000" dirty="0">
              <a:latin typeface="Times New Roman" panose="02020603050405020304" pitchFamily="18" charset="0"/>
              <a:cs typeface="Times New Roman" panose="02020603050405020304" pitchFamily="18" charset="0"/>
            </a:endParaRPr>
          </a:p>
          <a:p>
            <a:pPr algn="ctr">
              <a:spcAft>
                <a:spcPts val="600"/>
              </a:spcAft>
            </a:pPr>
            <a:r>
              <a:rPr lang="en-US" sz="2000" dirty="0" smtClean="0">
                <a:latin typeface="Times New Roman" panose="02020603050405020304" pitchFamily="18" charset="0"/>
                <a:cs typeface="Times New Roman" panose="02020603050405020304" pitchFamily="18" charset="0"/>
              </a:rPr>
              <a:t>prof.tarik@gmail.com</a:t>
            </a:r>
            <a:endParaRPr lang="en-US" sz="20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 b="12591"/>
          <a:stretch/>
        </p:blipFill>
        <p:spPr>
          <a:xfrm>
            <a:off x="0" y="-19050"/>
            <a:ext cx="12192000" cy="6877050"/>
          </a:xfrm>
          <a:prstGeom prst="rect">
            <a:avLst/>
          </a:prstGeom>
        </p:spPr>
      </p:pic>
      <p:sp>
        <p:nvSpPr>
          <p:cNvPr id="11" name="Title 1"/>
          <p:cNvSpPr txBox="1">
            <a:spLocks/>
          </p:cNvSpPr>
          <p:nvPr/>
        </p:nvSpPr>
        <p:spPr>
          <a:xfrm>
            <a:off x="1655052" y="709370"/>
            <a:ext cx="9410700" cy="2438400"/>
          </a:xfrm>
          <a:prstGeom prst="rect">
            <a:avLst/>
          </a:prstGeom>
          <a:ln w="28575">
            <a:noFill/>
          </a:ln>
        </p:spPr>
        <p:txBody>
          <a:bodyP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6600" dirty="0" smtClean="0">
                <a:solidFill>
                  <a:srgbClr val="FB3211"/>
                </a:solidFill>
                <a:latin typeface="Times New Roman" panose="02020603050405020304" pitchFamily="18" charset="0"/>
                <a:cs typeface="Times New Roman" panose="02020603050405020304" pitchFamily="18" charset="0"/>
              </a:rPr>
              <a:t>“</a:t>
            </a:r>
            <a:r>
              <a:rPr lang="en-US" sz="6600" b="1" dirty="0" smtClean="0">
                <a:solidFill>
                  <a:srgbClr val="FB3211"/>
                </a:solidFill>
                <a:latin typeface="Times New Roman" panose="02020603050405020304" pitchFamily="18" charset="0"/>
                <a:cs typeface="Times New Roman" panose="02020603050405020304" pitchFamily="18" charset="0"/>
              </a:rPr>
              <a:t>Vitamin </a:t>
            </a:r>
            <a:r>
              <a:rPr lang="en-US" sz="6600" b="1" dirty="0">
                <a:solidFill>
                  <a:srgbClr val="FB3211"/>
                </a:solidFill>
                <a:latin typeface="Times New Roman" panose="02020603050405020304" pitchFamily="18" charset="0"/>
                <a:cs typeface="Times New Roman" panose="02020603050405020304" pitchFamily="18" charset="0"/>
              </a:rPr>
              <a:t>D </a:t>
            </a:r>
            <a:r>
              <a:rPr lang="en-US" sz="6600" b="1" dirty="0" smtClean="0">
                <a:solidFill>
                  <a:srgbClr val="FB3211"/>
                </a:solidFill>
                <a:latin typeface="Times New Roman" panose="02020603050405020304" pitchFamily="18" charset="0"/>
                <a:cs typeface="Times New Roman" panose="02020603050405020304" pitchFamily="18" charset="0"/>
              </a:rPr>
              <a:t>Deficiency</a:t>
            </a:r>
            <a:r>
              <a:rPr lang="en-US" sz="6600" dirty="0" smtClean="0">
                <a:solidFill>
                  <a:srgbClr val="FB3211"/>
                </a:solidFill>
                <a:latin typeface="Times New Roman" panose="02020603050405020304" pitchFamily="18" charset="0"/>
                <a:cs typeface="Times New Roman" panose="02020603050405020304" pitchFamily="18" charset="0"/>
              </a:rPr>
              <a:t>”</a:t>
            </a:r>
            <a:r>
              <a:rPr lang="en-US" sz="5400" dirty="0">
                <a:solidFill>
                  <a:prstClr val="black"/>
                </a:solidFill>
                <a:latin typeface="Times New Roman" panose="02020603050405020304" pitchFamily="18" charset="0"/>
                <a:cs typeface="Times New Roman" panose="02020603050405020304" pitchFamily="18" charset="0"/>
              </a:rPr>
              <a:t/>
            </a:r>
            <a:br>
              <a:rPr lang="en-US" sz="5400" dirty="0">
                <a:solidFill>
                  <a:prstClr val="black"/>
                </a:solidFill>
                <a:latin typeface="Times New Roman" panose="02020603050405020304" pitchFamily="18" charset="0"/>
                <a:cs typeface="Times New Roman" panose="02020603050405020304" pitchFamily="18" charset="0"/>
              </a:rPr>
            </a:br>
            <a:r>
              <a:rPr lang="en-US" sz="5400" dirty="0" smtClean="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Current </a:t>
            </a:r>
            <a:r>
              <a:rPr lang="en-US" dirty="0">
                <a:solidFill>
                  <a:prstClr val="black"/>
                </a:solidFill>
                <a:latin typeface="Times New Roman" panose="02020603050405020304" pitchFamily="18" charset="0"/>
                <a:cs typeface="Times New Roman" panose="02020603050405020304" pitchFamily="18" charset="0"/>
              </a:rPr>
              <a:t>Status and Its Impact in</a:t>
            </a:r>
          </a:p>
          <a:p>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Clinical </a:t>
            </a:r>
            <a:r>
              <a:rPr lang="en-US" dirty="0">
                <a:solidFill>
                  <a:prstClr val="black"/>
                </a:solidFill>
                <a:latin typeface="Times New Roman" panose="02020603050405020304" pitchFamily="18" charset="0"/>
                <a:cs typeface="Times New Roman" panose="02020603050405020304" pitchFamily="18" charset="0"/>
              </a:rPr>
              <a:t>Medicine</a:t>
            </a:r>
          </a:p>
        </p:txBody>
      </p:sp>
      <p:sp>
        <p:nvSpPr>
          <p:cNvPr id="12" name="TextBox 11"/>
          <p:cNvSpPr txBox="1"/>
          <p:nvPr/>
        </p:nvSpPr>
        <p:spPr>
          <a:xfrm>
            <a:off x="2751001" y="4358304"/>
            <a:ext cx="7218801" cy="1923604"/>
          </a:xfrm>
          <a:prstGeom prst="rect">
            <a:avLst/>
          </a:prstGeom>
          <a:noFill/>
        </p:spPr>
        <p:txBody>
          <a:bodyPr wrap="square" rtlCol="0">
            <a:spAutoFit/>
          </a:bodyPr>
          <a:lstStyle/>
          <a:p>
            <a:pPr algn="ctr">
              <a:spcAft>
                <a:spcPts val="600"/>
              </a:spcAft>
            </a:pPr>
            <a:r>
              <a:rPr lang="en-US" sz="3200" b="1" dirty="0" smtClean="0">
                <a:latin typeface="Times New Roman" panose="02020603050405020304" pitchFamily="18" charset="0"/>
                <a:cs typeface="Times New Roman" panose="02020603050405020304" pitchFamily="18" charset="0"/>
              </a:rPr>
              <a:t>Professor </a:t>
            </a:r>
            <a:r>
              <a:rPr lang="en-US" sz="3200" b="1" dirty="0" err="1" smtClean="0">
                <a:latin typeface="Times New Roman" panose="02020603050405020304" pitchFamily="18" charset="0"/>
                <a:cs typeface="Times New Roman" panose="02020603050405020304" pitchFamily="18" charset="0"/>
              </a:rPr>
              <a:t>Quazi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Tarikul</a:t>
            </a:r>
            <a:r>
              <a:rPr lang="en-US" sz="3200" b="1" dirty="0">
                <a:latin typeface="Times New Roman" panose="02020603050405020304" pitchFamily="18" charset="0"/>
                <a:cs typeface="Times New Roman" panose="02020603050405020304" pitchFamily="18" charset="0"/>
              </a:rPr>
              <a:t> Islam</a:t>
            </a:r>
          </a:p>
          <a:p>
            <a:pPr algn="ctr">
              <a:spcAft>
                <a:spcPts val="600"/>
              </a:spcAft>
            </a:pPr>
            <a:r>
              <a:rPr lang="en-US" sz="2400" dirty="0" smtClean="0">
                <a:latin typeface="Times New Roman" panose="02020603050405020304" pitchFamily="18" charset="0"/>
                <a:cs typeface="Times New Roman" panose="02020603050405020304" pitchFamily="18" charset="0"/>
              </a:rPr>
              <a:t>Professor, Dept. of Medicine </a:t>
            </a:r>
            <a:endParaRPr lang="en-US" sz="2400" dirty="0">
              <a:latin typeface="Times New Roman" panose="02020603050405020304" pitchFamily="18" charset="0"/>
              <a:cs typeface="Times New Roman" panose="02020603050405020304" pitchFamily="18" charset="0"/>
            </a:endParaRPr>
          </a:p>
          <a:p>
            <a:pPr algn="ctr">
              <a:spcAft>
                <a:spcPts val="600"/>
              </a:spcAft>
            </a:pPr>
            <a:r>
              <a:rPr lang="en-US" sz="2400" dirty="0">
                <a:latin typeface="Times New Roman" panose="02020603050405020304" pitchFamily="18" charset="0"/>
                <a:cs typeface="Times New Roman" panose="02020603050405020304" pitchFamily="18" charset="0"/>
              </a:rPr>
              <a:t>Popular Medical College </a:t>
            </a:r>
            <a:r>
              <a:rPr lang="en-US" sz="2400" dirty="0" smtClean="0">
                <a:latin typeface="Times New Roman" panose="02020603050405020304" pitchFamily="18" charset="0"/>
                <a:cs typeface="Times New Roman" panose="02020603050405020304" pitchFamily="18" charset="0"/>
              </a:rPr>
              <a:t>Hospital, Dhaka, Bangladesh</a:t>
            </a:r>
            <a:endParaRPr lang="en-US" sz="2400" dirty="0">
              <a:latin typeface="Times New Roman" panose="02020603050405020304" pitchFamily="18" charset="0"/>
              <a:cs typeface="Times New Roman" panose="02020603050405020304" pitchFamily="18" charset="0"/>
            </a:endParaRPr>
          </a:p>
          <a:p>
            <a:pPr algn="ctr">
              <a:spcAft>
                <a:spcPts val="600"/>
              </a:spcAft>
            </a:pPr>
            <a:r>
              <a:rPr lang="en-US" sz="2400" dirty="0" smtClean="0">
                <a:latin typeface="Times New Roman" panose="02020603050405020304" pitchFamily="18" charset="0"/>
                <a:cs typeface="Times New Roman" panose="02020603050405020304" pitchFamily="18" charset="0"/>
              </a:rPr>
              <a:t>prof.tarik@gmail.com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4452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8487168" y="381000"/>
            <a:ext cx="3168352" cy="769441"/>
          </a:xfrm>
          <a:prstGeom prst="rect">
            <a:avLst/>
          </a:prstGeom>
          <a:noFill/>
          <a:ln w="9525">
            <a:noFill/>
            <a:miter lim="800000"/>
            <a:headEnd/>
            <a:tailEnd/>
          </a:ln>
        </p:spPr>
        <p:txBody>
          <a:bodyPr wrap="square">
            <a:spAutoFit/>
          </a:bodyPr>
          <a:lstStyle/>
          <a:p>
            <a:pPr algn="r" latinLnBrk="1"/>
            <a:r>
              <a:rPr lang="en-US" altLang="ko-KR" sz="4400" b="1" dirty="0">
                <a:solidFill>
                  <a:schemeClr val="accent6">
                    <a:lumMod val="75000"/>
                  </a:schemeClr>
                </a:solidFill>
                <a:latin typeface="Times New Roman" panose="02020603050405020304" pitchFamily="18" charset="0"/>
                <a:cs typeface="Times New Roman" panose="02020603050405020304" pitchFamily="18" charset="0"/>
              </a:rPr>
              <a:t>  Sources</a:t>
            </a:r>
          </a:p>
        </p:txBody>
      </p:sp>
      <p:sp>
        <p:nvSpPr>
          <p:cNvPr id="3" name="TextBox 2"/>
          <p:cNvSpPr txBox="1"/>
          <p:nvPr/>
        </p:nvSpPr>
        <p:spPr>
          <a:xfrm>
            <a:off x="3599723" y="1700808"/>
            <a:ext cx="8064896" cy="4031873"/>
          </a:xfrm>
          <a:prstGeom prst="rect">
            <a:avLst/>
          </a:prstGeom>
          <a:noFill/>
        </p:spPr>
        <p:txBody>
          <a:bodyPr wrap="square">
            <a:spAutoFit/>
          </a:bodyPr>
          <a:lstStyle/>
          <a:p>
            <a:pPr algn="just" latinLnBrk="1">
              <a:defRPr/>
            </a:pPr>
            <a:r>
              <a:rPr lang="en-US" altLang="ko-KR" sz="3200" b="1" dirty="0">
                <a:solidFill>
                  <a:schemeClr val="tx1">
                    <a:lumMod val="65000"/>
                    <a:lumOff val="35000"/>
                  </a:schemeClr>
                </a:solidFill>
                <a:latin typeface="Times New Roman" panose="02020603050405020304" pitchFamily="18" charset="0"/>
                <a:cs typeface="Times New Roman" panose="02020603050405020304" pitchFamily="18" charset="0"/>
              </a:rPr>
              <a:t>Vitamin D is unique, in terms of its metabolism and physiologic features and the human reliance on both endogenous production (activation through exposure to ultraviolet B light) and exogenous sources (diet, primarily fortified foods) to meet biological requirements.</a:t>
            </a:r>
          </a:p>
          <a:p>
            <a:pPr algn="just" latinLnBrk="1">
              <a:defRPr/>
            </a:pPr>
            <a:r>
              <a:rPr lang="en-US" altLang="ko-KR" sz="3200" b="1" dirty="0">
                <a:solidFill>
                  <a:schemeClr val="tx1">
                    <a:lumMod val="65000"/>
                    <a:lumOff val="3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3088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sources of vitamin 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13334"/>
            <a:ext cx="5715000" cy="39778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15200" y="1447800"/>
            <a:ext cx="4572000" cy="4508927"/>
          </a:xfrm>
          <a:prstGeom prst="rect">
            <a:avLst/>
          </a:prstGeom>
        </p:spPr>
        <p:txBody>
          <a:bodyPr>
            <a:spAutoFit/>
          </a:bodyPr>
          <a:lstStyle/>
          <a:p>
            <a:pPr algn="ctr"/>
            <a:r>
              <a:rPr lang="en-US" sz="4000" dirty="0">
                <a:solidFill>
                  <a:srgbClr val="1F497D"/>
                </a:solidFill>
                <a:latin typeface="Times New Roman" panose="02020603050405020304" pitchFamily="18" charset="0"/>
                <a:cs typeface="Times New Roman" panose="02020603050405020304" pitchFamily="18" charset="0"/>
              </a:rPr>
              <a:t>Only</a:t>
            </a:r>
            <a:r>
              <a:rPr lang="en-US" sz="3200" dirty="0">
                <a:solidFill>
                  <a:srgbClr val="1F497D"/>
                </a:solidFill>
                <a:latin typeface="Times New Roman" panose="02020603050405020304" pitchFamily="18" charset="0"/>
                <a:cs typeface="Times New Roman" panose="02020603050405020304" pitchFamily="18" charset="0"/>
              </a:rPr>
              <a:t> </a:t>
            </a:r>
          </a:p>
          <a:p>
            <a:pPr algn="ctr"/>
            <a:r>
              <a:rPr lang="en-US" sz="11500" dirty="0" smtClean="0">
                <a:solidFill>
                  <a:srgbClr val="FF0000"/>
                </a:solidFill>
                <a:latin typeface="Times New Roman" panose="02020603050405020304" pitchFamily="18" charset="0"/>
                <a:cs typeface="Times New Roman" panose="02020603050405020304" pitchFamily="18" charset="0"/>
              </a:rPr>
              <a:t>10-30</a:t>
            </a:r>
            <a:r>
              <a:rPr lang="en-US" sz="4000" dirty="0" smtClean="0">
                <a:solidFill>
                  <a:srgbClr val="FF0000"/>
                </a:solidFill>
                <a:latin typeface="Times New Roman" panose="02020603050405020304" pitchFamily="18" charset="0"/>
                <a:cs typeface="Times New Roman" panose="02020603050405020304" pitchFamily="18" charset="0"/>
              </a:rPr>
              <a:t>%</a:t>
            </a:r>
            <a:r>
              <a:rPr lang="en-US" sz="4000" dirty="0" smtClean="0">
                <a:solidFill>
                  <a:srgbClr val="1F497D"/>
                </a:solidFill>
                <a:latin typeface="Times New Roman" panose="02020603050405020304" pitchFamily="18" charset="0"/>
                <a:cs typeface="Times New Roman" panose="02020603050405020304" pitchFamily="18" charset="0"/>
              </a:rPr>
              <a:t> </a:t>
            </a:r>
            <a:endParaRPr lang="en-US" sz="4000" dirty="0">
              <a:solidFill>
                <a:srgbClr val="1F497D"/>
              </a:solidFill>
              <a:latin typeface="Times New Roman" panose="02020603050405020304" pitchFamily="18" charset="0"/>
              <a:cs typeface="Times New Roman" panose="02020603050405020304" pitchFamily="18" charset="0"/>
            </a:endParaRPr>
          </a:p>
          <a:p>
            <a:pPr algn="ctr"/>
            <a:r>
              <a:rPr lang="en-US" sz="4400" b="1" dirty="0">
                <a:solidFill>
                  <a:srgbClr val="1F497D"/>
                </a:solidFill>
                <a:latin typeface="Times New Roman" panose="02020603050405020304" pitchFamily="18" charset="0"/>
                <a:cs typeface="Times New Roman" panose="02020603050405020304" pitchFamily="18" charset="0"/>
              </a:rPr>
              <a:t>RDA</a:t>
            </a:r>
            <a:r>
              <a:rPr lang="en-US" sz="2800" b="1" dirty="0">
                <a:solidFill>
                  <a:srgbClr val="FFC000"/>
                </a:solidFill>
                <a:latin typeface="Times New Roman" panose="02020603050405020304" pitchFamily="18" charset="0"/>
                <a:cs typeface="Times New Roman" panose="02020603050405020304" pitchFamily="18" charset="0"/>
              </a:rPr>
              <a:t> </a:t>
            </a:r>
            <a:r>
              <a:rPr lang="en-US" sz="4000" dirty="0">
                <a:solidFill>
                  <a:srgbClr val="1F497D"/>
                </a:solidFill>
                <a:latin typeface="Times New Roman" panose="02020603050405020304" pitchFamily="18" charset="0"/>
                <a:cs typeface="Times New Roman" panose="02020603050405020304" pitchFamily="18" charset="0"/>
              </a:rPr>
              <a:t>are fulfilled </a:t>
            </a:r>
          </a:p>
          <a:p>
            <a:pPr algn="ctr"/>
            <a:r>
              <a:rPr lang="en-US" sz="8800" dirty="0">
                <a:solidFill>
                  <a:srgbClr val="1F497D"/>
                </a:solidFill>
                <a:latin typeface="Times New Roman" panose="02020603050405020304" pitchFamily="18" charset="0"/>
                <a:cs typeface="Times New Roman" panose="02020603050405020304" pitchFamily="18" charset="0"/>
              </a:rPr>
              <a:t>by foods</a:t>
            </a:r>
          </a:p>
        </p:txBody>
      </p:sp>
      <p:sp>
        <p:nvSpPr>
          <p:cNvPr id="4" name="TextBox 3"/>
          <p:cNvSpPr txBox="1"/>
          <p:nvPr/>
        </p:nvSpPr>
        <p:spPr>
          <a:xfrm>
            <a:off x="786171" y="648865"/>
            <a:ext cx="5361858" cy="769441"/>
          </a:xfrm>
          <a:prstGeom prst="rect">
            <a:avLst/>
          </a:prstGeom>
          <a:noFill/>
        </p:spPr>
        <p:txBody>
          <a:bodyPr wrap="square" rtlCol="0">
            <a:spAutoFit/>
          </a:bodyPr>
          <a:lstStyle/>
          <a:p>
            <a:pPr algn="ctr"/>
            <a:r>
              <a:rPr lang="en-US" sz="4400" dirty="0">
                <a:solidFill>
                  <a:schemeClr val="accent6">
                    <a:lumMod val="75000"/>
                  </a:schemeClr>
                </a:solidFill>
                <a:latin typeface="Times New Roman" panose="02020603050405020304" pitchFamily="18" charset="0"/>
                <a:cs typeface="Times New Roman" panose="02020603050405020304" pitchFamily="18" charset="0"/>
              </a:rPr>
              <a:t>Vitamin-D </a:t>
            </a:r>
            <a:r>
              <a:rPr lang="en-US" sz="4400" dirty="0" smtClean="0">
                <a:solidFill>
                  <a:schemeClr val="accent6">
                    <a:lumMod val="75000"/>
                  </a:schemeClr>
                </a:solidFill>
                <a:latin typeface="Times New Roman" panose="02020603050405020304" pitchFamily="18" charset="0"/>
                <a:cs typeface="Times New Roman" panose="02020603050405020304" pitchFamily="18" charset="0"/>
              </a:rPr>
              <a:t>Rich </a:t>
            </a:r>
            <a:r>
              <a:rPr lang="en-US" sz="4400" dirty="0">
                <a:solidFill>
                  <a:schemeClr val="accent6">
                    <a:lumMod val="75000"/>
                  </a:schemeClr>
                </a:solidFill>
                <a:latin typeface="Times New Roman" panose="02020603050405020304" pitchFamily="18" charset="0"/>
                <a:cs typeface="Times New Roman" panose="02020603050405020304" pitchFamily="18" charset="0"/>
              </a:rPr>
              <a:t>foods</a:t>
            </a:r>
          </a:p>
        </p:txBody>
      </p:sp>
      <p:sp>
        <p:nvSpPr>
          <p:cNvPr id="2" name="TextBox 1"/>
          <p:cNvSpPr txBox="1"/>
          <p:nvPr/>
        </p:nvSpPr>
        <p:spPr>
          <a:xfrm>
            <a:off x="1143000" y="6581001"/>
            <a:ext cx="4800600" cy="307777"/>
          </a:xfrm>
          <a:prstGeom prst="rect">
            <a:avLst/>
          </a:prstGeom>
          <a:solidFill>
            <a:srgbClr val="FFFFC3"/>
          </a:solidFill>
        </p:spPr>
        <p:txBody>
          <a:bodyPr wrap="square" rtlCol="0">
            <a:spAutoFit/>
          </a:bodyPr>
          <a:lstStyle/>
          <a:p>
            <a:pPr algn="ctr"/>
            <a:r>
              <a:rPr lang="en-US" sz="1400" dirty="0">
                <a:solidFill>
                  <a:prstClr val="black"/>
                </a:solidFill>
                <a:latin typeface="Times New Roman" panose="02020603050405020304" pitchFamily="18" charset="0"/>
                <a:cs typeface="Times New Roman" panose="02020603050405020304" pitchFamily="18" charset="0"/>
              </a:rPr>
              <a:t>https://ods.od.nih.gov/factsheets/VitaminD-HealthProfessional/</a:t>
            </a:r>
          </a:p>
        </p:txBody>
      </p:sp>
    </p:spTree>
    <p:extLst>
      <p:ext uri="{BB962C8B-B14F-4D97-AF65-F5344CB8AC3E}">
        <p14:creationId xmlns:p14="http://schemas.microsoft.com/office/powerpoint/2010/main" val="10422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963011" y="6553200"/>
            <a:ext cx="8400189" cy="307777"/>
          </a:xfrm>
          <a:prstGeom prst="rect">
            <a:avLst/>
          </a:prstGeom>
          <a:solidFill>
            <a:srgbClr val="FFFFC3"/>
          </a:solidFill>
        </p:spPr>
        <p:txBody>
          <a:bodyPr wrap="square" rtlCol="0">
            <a:spAutoFit/>
          </a:bodyPr>
          <a:lstStyle/>
          <a:p>
            <a:r>
              <a:rPr lang="en-US" sz="1400" dirty="0">
                <a:solidFill>
                  <a:prstClr val="black"/>
                </a:solidFill>
              </a:rPr>
              <a:t>The Vitamin D requirement in health and disease. Heaney RPJ Steroid </a:t>
            </a:r>
            <a:r>
              <a:rPr lang="en-US" sz="1400" dirty="0" err="1">
                <a:solidFill>
                  <a:prstClr val="black"/>
                </a:solidFill>
              </a:rPr>
              <a:t>Biochem</a:t>
            </a:r>
            <a:r>
              <a:rPr lang="en-US" sz="1400" dirty="0">
                <a:solidFill>
                  <a:prstClr val="black"/>
                </a:solidFill>
              </a:rPr>
              <a:t> </a:t>
            </a:r>
            <a:r>
              <a:rPr lang="en-US" sz="1400" dirty="0" err="1">
                <a:solidFill>
                  <a:prstClr val="black"/>
                </a:solidFill>
              </a:rPr>
              <a:t>Mol</a:t>
            </a:r>
            <a:r>
              <a:rPr lang="en-US" sz="1400" dirty="0">
                <a:solidFill>
                  <a:prstClr val="black"/>
                </a:solidFill>
              </a:rPr>
              <a:t> Biol. 2005 Oct; 97(1-2):13-9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746816"/>
            <a:ext cx="3726228" cy="3726228"/>
          </a:xfrm>
          <a:prstGeom prst="rect">
            <a:avLst/>
          </a:prstGeom>
        </p:spPr>
      </p:pic>
      <p:sp>
        <p:nvSpPr>
          <p:cNvPr id="7" name="Rectangle 6"/>
          <p:cNvSpPr/>
          <p:nvPr/>
        </p:nvSpPr>
        <p:spPr>
          <a:xfrm>
            <a:off x="4800600" y="1133543"/>
            <a:ext cx="6248400" cy="4324261"/>
          </a:xfrm>
          <a:prstGeom prst="rect">
            <a:avLst/>
          </a:prstGeom>
        </p:spPr>
        <p:txBody>
          <a:bodyPr wrap="square">
            <a:spAutoFit/>
          </a:bodyPr>
          <a:lstStyle/>
          <a:p>
            <a:pPr algn="ctr"/>
            <a:endParaRPr lang="en-US" sz="1600" b="1" dirty="0">
              <a:solidFill>
                <a:srgbClr val="44546A"/>
              </a:solidFill>
              <a:latin typeface="Times New Roman" panose="02020603050405020304" pitchFamily="18" charset="0"/>
              <a:cs typeface="Times New Roman" panose="02020603050405020304" pitchFamily="18" charset="0"/>
            </a:endParaRPr>
          </a:p>
          <a:p>
            <a:pPr algn="ctr"/>
            <a:r>
              <a:rPr lang="en-US" sz="11500" dirty="0" smtClean="0">
                <a:solidFill>
                  <a:srgbClr val="FF0000"/>
                </a:solidFill>
                <a:latin typeface="Times New Roman" panose="02020603050405020304" pitchFamily="18" charset="0"/>
                <a:cs typeface="Times New Roman" panose="02020603050405020304" pitchFamily="18" charset="0"/>
              </a:rPr>
              <a:t>70-90</a:t>
            </a:r>
            <a:r>
              <a:rPr lang="en-US" sz="4000" dirty="0" smtClean="0">
                <a:solidFill>
                  <a:srgbClr val="FF0000"/>
                </a:solidFill>
                <a:latin typeface="Times New Roman" panose="02020603050405020304" pitchFamily="18" charset="0"/>
                <a:cs typeface="Times New Roman" panose="02020603050405020304" pitchFamily="18" charset="0"/>
              </a:rPr>
              <a:t>%</a:t>
            </a:r>
            <a:r>
              <a:rPr lang="en-US" sz="4000" dirty="0" smtClean="0">
                <a:solidFill>
                  <a:srgbClr val="44546A"/>
                </a:solidFill>
                <a:latin typeface="Times New Roman" panose="02020603050405020304" pitchFamily="18" charset="0"/>
                <a:cs typeface="Times New Roman" panose="02020603050405020304" pitchFamily="18" charset="0"/>
              </a:rPr>
              <a:t> </a:t>
            </a:r>
            <a:endParaRPr lang="en-US" sz="4000" dirty="0">
              <a:solidFill>
                <a:srgbClr val="44546A"/>
              </a:solidFill>
              <a:latin typeface="Times New Roman" panose="02020603050405020304" pitchFamily="18" charset="0"/>
              <a:cs typeface="Times New Roman" panose="02020603050405020304" pitchFamily="18" charset="0"/>
            </a:endParaRPr>
          </a:p>
          <a:p>
            <a:pPr algn="ctr"/>
            <a:r>
              <a:rPr lang="en-US" sz="3600" b="1" dirty="0" smtClean="0">
                <a:solidFill>
                  <a:srgbClr val="FFC000"/>
                </a:solidFill>
                <a:latin typeface="Times New Roman" panose="02020603050405020304" pitchFamily="18" charset="0"/>
                <a:cs typeface="Times New Roman" panose="02020603050405020304" pitchFamily="18" charset="0"/>
              </a:rPr>
              <a:t>Vitamin D</a:t>
            </a:r>
            <a:endParaRPr lang="en-US" sz="2800" b="1" dirty="0">
              <a:solidFill>
                <a:srgbClr val="FFC000"/>
              </a:solidFill>
              <a:latin typeface="Times New Roman" panose="02020603050405020304" pitchFamily="18" charset="0"/>
              <a:cs typeface="Times New Roman" panose="02020603050405020304" pitchFamily="18" charset="0"/>
            </a:endParaRPr>
          </a:p>
          <a:p>
            <a:pPr algn="ctr"/>
            <a:r>
              <a:rPr lang="en-US" sz="3600" b="1" dirty="0">
                <a:solidFill>
                  <a:srgbClr val="44546A"/>
                </a:solidFill>
                <a:latin typeface="Times New Roman" panose="02020603050405020304" pitchFamily="18" charset="0"/>
                <a:cs typeface="Times New Roman" panose="02020603050405020304" pitchFamily="18" charset="0"/>
              </a:rPr>
              <a:t>is made in the skin by the action of </a:t>
            </a:r>
            <a:r>
              <a:rPr lang="en-US" sz="3600" b="1" dirty="0" smtClean="0">
                <a:solidFill>
                  <a:srgbClr val="44546A"/>
                </a:solidFill>
                <a:latin typeface="Times New Roman" panose="02020603050405020304" pitchFamily="18" charset="0"/>
                <a:cs typeface="Times New Roman" panose="02020603050405020304" pitchFamily="18" charset="0"/>
              </a:rPr>
              <a:t>ultraviolet-B </a:t>
            </a:r>
            <a:r>
              <a:rPr lang="en-US" sz="3600" b="1" dirty="0">
                <a:solidFill>
                  <a:srgbClr val="44546A"/>
                </a:solidFill>
                <a:latin typeface="Times New Roman" panose="02020603050405020304" pitchFamily="18" charset="0"/>
                <a:cs typeface="Times New Roman" panose="02020603050405020304" pitchFamily="18" charset="0"/>
              </a:rPr>
              <a:t>light from the sun</a:t>
            </a:r>
          </a:p>
        </p:txBody>
      </p:sp>
      <p:sp>
        <p:nvSpPr>
          <p:cNvPr id="3" name="TextBox 2"/>
          <p:cNvSpPr txBox="1"/>
          <p:nvPr/>
        </p:nvSpPr>
        <p:spPr>
          <a:xfrm>
            <a:off x="990600" y="560447"/>
            <a:ext cx="4267200" cy="769441"/>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Sun Exposure</a:t>
            </a:r>
            <a:endParaRPr lang="en-US" sz="4400" dirty="0">
              <a:solidFill>
                <a:srgbClr val="FF0000"/>
              </a:solidFill>
            </a:endParaRPr>
          </a:p>
        </p:txBody>
      </p:sp>
    </p:spTree>
    <p:extLst>
      <p:ext uri="{BB962C8B-B14F-4D97-AF65-F5344CB8AC3E}">
        <p14:creationId xmlns:p14="http://schemas.microsoft.com/office/powerpoint/2010/main" val="5773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192000" cy="6934200"/>
          </a:xfrm>
          <a:prstGeom prst="rect">
            <a:avLst/>
          </a:prstGeom>
        </p:spPr>
      </p:pic>
      <p:sp>
        <p:nvSpPr>
          <p:cNvPr id="6" name="TextBox 5">
            <a:extLst>
              <a:ext uri="{FF2B5EF4-FFF2-40B4-BE49-F238E27FC236}">
                <a16:creationId xmlns:a16="http://schemas.microsoft.com/office/drawing/2014/main" id="{423ED469-88AF-4CE5-BD5B-1C14FDEB6415}"/>
              </a:ext>
            </a:extLst>
          </p:cNvPr>
          <p:cNvSpPr txBox="1"/>
          <p:nvPr/>
        </p:nvSpPr>
        <p:spPr>
          <a:xfrm>
            <a:off x="5943600" y="2209800"/>
            <a:ext cx="6556513" cy="2123658"/>
          </a:xfrm>
          <a:prstGeom prst="rect">
            <a:avLst/>
          </a:prstGeom>
          <a:noFill/>
        </p:spPr>
        <p:txBody>
          <a:bodyPr wrap="square" rtlCol="0">
            <a:spAutoFit/>
          </a:bodyPr>
          <a:lstStyle/>
          <a:p>
            <a:pPr algn="ctr"/>
            <a:r>
              <a:rPr lang="en-US" sz="4400" b="1" dirty="0" smtClean="0">
                <a:solidFill>
                  <a:srgbClr val="FFFFFF"/>
                </a:solidFill>
                <a:latin typeface="Times New Roman" panose="02020603050405020304" pitchFamily="18" charset="0"/>
                <a:cs typeface="Times New Roman" panose="02020603050405020304" pitchFamily="18" charset="0"/>
              </a:rPr>
              <a:t>Global Prevalence </a:t>
            </a:r>
            <a:endParaRPr lang="en-US" sz="4400" b="1" dirty="0" smtClean="0">
              <a:solidFill>
                <a:srgbClr val="FFFFFF"/>
              </a:solidFill>
              <a:latin typeface="Times New Roman" panose="02020603050405020304" pitchFamily="18" charset="0"/>
              <a:cs typeface="Times New Roman" panose="02020603050405020304" pitchFamily="18" charset="0"/>
            </a:endParaRPr>
          </a:p>
          <a:p>
            <a:pPr algn="ctr"/>
            <a:r>
              <a:rPr lang="en-US" sz="4400" b="1" dirty="0" smtClean="0">
                <a:solidFill>
                  <a:srgbClr val="FFFFFF"/>
                </a:solidFill>
                <a:latin typeface="Times New Roman" panose="02020603050405020304" pitchFamily="18" charset="0"/>
                <a:cs typeface="Times New Roman" panose="02020603050405020304" pitchFamily="18" charset="0"/>
              </a:rPr>
              <a:t>of </a:t>
            </a:r>
            <a:endParaRPr lang="en-US" sz="4400" b="1" dirty="0" smtClean="0">
              <a:solidFill>
                <a:srgbClr val="FFFFFF"/>
              </a:solidFill>
              <a:latin typeface="Times New Roman" panose="02020603050405020304" pitchFamily="18" charset="0"/>
              <a:cs typeface="Times New Roman" panose="02020603050405020304" pitchFamily="18" charset="0"/>
            </a:endParaRPr>
          </a:p>
          <a:p>
            <a:pPr algn="ctr"/>
            <a:r>
              <a:rPr lang="en-US" sz="4400" b="1" dirty="0" smtClean="0">
                <a:solidFill>
                  <a:srgbClr val="FFFFFF"/>
                </a:solidFill>
                <a:latin typeface="Times New Roman" panose="02020603050405020304" pitchFamily="18" charset="0"/>
                <a:cs typeface="Times New Roman" panose="02020603050405020304" pitchFamily="18" charset="0"/>
              </a:rPr>
              <a:t>Vitamin </a:t>
            </a:r>
            <a:r>
              <a:rPr lang="en-US" sz="4400" b="1" dirty="0">
                <a:solidFill>
                  <a:srgbClr val="FFFFFF"/>
                </a:solidFill>
                <a:latin typeface="Times New Roman" panose="02020603050405020304" pitchFamily="18" charset="0"/>
                <a:cs typeface="Times New Roman" panose="02020603050405020304" pitchFamily="18" charset="0"/>
              </a:rPr>
              <a:t>D </a:t>
            </a:r>
            <a:r>
              <a:rPr lang="en-US" sz="4400" b="1" dirty="0" smtClean="0">
                <a:solidFill>
                  <a:srgbClr val="FFFFFF"/>
                </a:solidFill>
                <a:latin typeface="Times New Roman" panose="02020603050405020304" pitchFamily="18" charset="0"/>
                <a:cs typeface="Times New Roman" panose="02020603050405020304" pitchFamily="18" charset="0"/>
              </a:rPr>
              <a:t>Deficiency</a:t>
            </a:r>
          </a:p>
        </p:txBody>
      </p:sp>
    </p:spTree>
    <p:extLst>
      <p:ext uri="{BB962C8B-B14F-4D97-AF65-F5344CB8AC3E}">
        <p14:creationId xmlns:p14="http://schemas.microsoft.com/office/powerpoint/2010/main" val="152088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AA9BD-5B28-4BB1-803B-54BB6E1B0DE1}"/>
              </a:ext>
            </a:extLst>
          </p:cNvPr>
          <p:cNvSpPr txBox="1"/>
          <p:nvPr/>
        </p:nvSpPr>
        <p:spPr>
          <a:xfrm>
            <a:off x="1094128" y="214058"/>
            <a:ext cx="10302216" cy="707886"/>
          </a:xfrm>
          <a:prstGeom prst="rect">
            <a:avLst/>
          </a:prstGeom>
          <a:noFill/>
        </p:spPr>
        <p:txBody>
          <a:bodyPr wrap="square" rtlCol="0">
            <a:spAutoFit/>
          </a:bodyPr>
          <a:lstStyle/>
          <a:p>
            <a:pPr algn="ctr"/>
            <a:r>
              <a:rPr lang="en-US" sz="4000" dirty="0" smtClean="0">
                <a:solidFill>
                  <a:prstClr val="black"/>
                </a:solidFill>
                <a:latin typeface="Tw Cen MT" panose="020B0602020104020603" pitchFamily="34" charset="0"/>
              </a:rPr>
              <a:t>WORLD WIDE VITAMIN D DEFICIENCY SCENERIO </a:t>
            </a:r>
            <a:endParaRPr lang="en-US" sz="4000" dirty="0">
              <a:solidFill>
                <a:prstClr val="black"/>
              </a:solidFill>
              <a:latin typeface="Tw Cen MT" panose="020B0602020104020603" pitchFamily="34" charset="0"/>
            </a:endParaRPr>
          </a:p>
        </p:txBody>
      </p:sp>
      <p:pic>
        <p:nvPicPr>
          <p:cNvPr id="3" name="Picture 2">
            <a:extLst>
              <a:ext uri="{FF2B5EF4-FFF2-40B4-BE49-F238E27FC236}">
                <a16:creationId xmlns:a16="http://schemas.microsoft.com/office/drawing/2014/main" id="{9F89C54C-8427-4B5C-AC9B-2F22D8DEB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75" y="1492808"/>
            <a:ext cx="10659834" cy="5171360"/>
          </a:xfrm>
          <a:prstGeom prst="rect">
            <a:avLst/>
          </a:prstGeom>
        </p:spPr>
      </p:pic>
      <p:grpSp>
        <p:nvGrpSpPr>
          <p:cNvPr id="122" name="Group 121">
            <a:extLst>
              <a:ext uri="{FF2B5EF4-FFF2-40B4-BE49-F238E27FC236}">
                <a16:creationId xmlns:a16="http://schemas.microsoft.com/office/drawing/2014/main" id="{18B8E6B1-9215-4519-9B3A-0E406EB5408E}"/>
              </a:ext>
            </a:extLst>
          </p:cNvPr>
          <p:cNvGrpSpPr/>
          <p:nvPr/>
        </p:nvGrpSpPr>
        <p:grpSpPr>
          <a:xfrm>
            <a:off x="2405743" y="3574580"/>
            <a:ext cx="454482" cy="454482"/>
            <a:chOff x="8415130" y="2849217"/>
            <a:chExt cx="450574" cy="450574"/>
          </a:xfrm>
        </p:grpSpPr>
        <p:sp>
          <p:nvSpPr>
            <p:cNvPr id="123" name="Teardrop 122">
              <a:extLst>
                <a:ext uri="{FF2B5EF4-FFF2-40B4-BE49-F238E27FC236}">
                  <a16:creationId xmlns:a16="http://schemas.microsoft.com/office/drawing/2014/main" id="{C103449C-7297-4473-B0D8-42D47FC5F07F}"/>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4" name="Oval 123">
              <a:extLst>
                <a:ext uri="{FF2B5EF4-FFF2-40B4-BE49-F238E27FC236}">
                  <a16:creationId xmlns:a16="http://schemas.microsoft.com/office/drawing/2014/main" id="{C0C3CE0C-B677-4D39-9582-297F0B6399C5}"/>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7" name="Group 136">
            <a:extLst>
              <a:ext uri="{FF2B5EF4-FFF2-40B4-BE49-F238E27FC236}">
                <a16:creationId xmlns:a16="http://schemas.microsoft.com/office/drawing/2014/main" id="{6410F76B-ACE8-482E-9F2E-8C9D0DC19558}"/>
              </a:ext>
            </a:extLst>
          </p:cNvPr>
          <p:cNvGrpSpPr/>
          <p:nvPr/>
        </p:nvGrpSpPr>
        <p:grpSpPr>
          <a:xfrm>
            <a:off x="3851545" y="5209137"/>
            <a:ext cx="454482" cy="454482"/>
            <a:chOff x="8415130" y="2849217"/>
            <a:chExt cx="450574" cy="450574"/>
          </a:xfrm>
        </p:grpSpPr>
        <p:sp>
          <p:nvSpPr>
            <p:cNvPr id="138" name="Teardrop 137">
              <a:extLst>
                <a:ext uri="{FF2B5EF4-FFF2-40B4-BE49-F238E27FC236}">
                  <a16:creationId xmlns:a16="http://schemas.microsoft.com/office/drawing/2014/main" id="{1019AC47-7E19-401E-AD31-23CB33349B9D}"/>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9" name="Oval 138">
              <a:extLst>
                <a:ext uri="{FF2B5EF4-FFF2-40B4-BE49-F238E27FC236}">
                  <a16:creationId xmlns:a16="http://schemas.microsoft.com/office/drawing/2014/main" id="{23AA77A5-A5C2-4FF2-89E2-C233C1034116}"/>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40" name="Group 139">
            <a:extLst>
              <a:ext uri="{FF2B5EF4-FFF2-40B4-BE49-F238E27FC236}">
                <a16:creationId xmlns:a16="http://schemas.microsoft.com/office/drawing/2014/main" id="{A1A9E2F7-BA82-40F4-9484-07FAFC90D699}"/>
              </a:ext>
            </a:extLst>
          </p:cNvPr>
          <p:cNvGrpSpPr/>
          <p:nvPr/>
        </p:nvGrpSpPr>
        <p:grpSpPr>
          <a:xfrm>
            <a:off x="9412796" y="5267319"/>
            <a:ext cx="454482" cy="454482"/>
            <a:chOff x="8415130" y="2849217"/>
            <a:chExt cx="450574" cy="450574"/>
          </a:xfrm>
        </p:grpSpPr>
        <p:sp>
          <p:nvSpPr>
            <p:cNvPr id="141" name="Teardrop 140">
              <a:extLst>
                <a:ext uri="{FF2B5EF4-FFF2-40B4-BE49-F238E27FC236}">
                  <a16:creationId xmlns:a16="http://schemas.microsoft.com/office/drawing/2014/main" id="{3BED9FCE-65E2-4115-80DD-A60FFE1034A0}"/>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2" name="Oval 141">
              <a:extLst>
                <a:ext uri="{FF2B5EF4-FFF2-40B4-BE49-F238E27FC236}">
                  <a16:creationId xmlns:a16="http://schemas.microsoft.com/office/drawing/2014/main" id="{07F44562-D59D-408E-B57D-7ACBE84F1BC0}"/>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43" name="Group 142">
            <a:extLst>
              <a:ext uri="{FF2B5EF4-FFF2-40B4-BE49-F238E27FC236}">
                <a16:creationId xmlns:a16="http://schemas.microsoft.com/office/drawing/2014/main" id="{19175456-F332-4C25-BE20-CF36D005179A}"/>
              </a:ext>
            </a:extLst>
          </p:cNvPr>
          <p:cNvGrpSpPr/>
          <p:nvPr/>
        </p:nvGrpSpPr>
        <p:grpSpPr>
          <a:xfrm>
            <a:off x="6675112" y="3118808"/>
            <a:ext cx="454482" cy="454482"/>
            <a:chOff x="8415130" y="2849217"/>
            <a:chExt cx="450574" cy="450574"/>
          </a:xfrm>
        </p:grpSpPr>
        <p:sp>
          <p:nvSpPr>
            <p:cNvPr id="144" name="Teardrop 143">
              <a:extLst>
                <a:ext uri="{FF2B5EF4-FFF2-40B4-BE49-F238E27FC236}">
                  <a16:creationId xmlns:a16="http://schemas.microsoft.com/office/drawing/2014/main" id="{FAFF94B8-C181-4B74-AB79-5E1FE7F043BC}"/>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5" name="Oval 144">
              <a:extLst>
                <a:ext uri="{FF2B5EF4-FFF2-40B4-BE49-F238E27FC236}">
                  <a16:creationId xmlns:a16="http://schemas.microsoft.com/office/drawing/2014/main" id="{284A0F20-79CC-42DF-9D0D-9277D1AFE160}"/>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46" name="Group 145">
            <a:extLst>
              <a:ext uri="{FF2B5EF4-FFF2-40B4-BE49-F238E27FC236}">
                <a16:creationId xmlns:a16="http://schemas.microsoft.com/office/drawing/2014/main" id="{195D7BEB-A22A-440A-A580-581BACD62571}"/>
              </a:ext>
            </a:extLst>
          </p:cNvPr>
          <p:cNvGrpSpPr/>
          <p:nvPr/>
        </p:nvGrpSpPr>
        <p:grpSpPr>
          <a:xfrm>
            <a:off x="2524219" y="2715796"/>
            <a:ext cx="454482" cy="454482"/>
            <a:chOff x="8415130" y="2849217"/>
            <a:chExt cx="450574" cy="450574"/>
          </a:xfrm>
        </p:grpSpPr>
        <p:sp>
          <p:nvSpPr>
            <p:cNvPr id="147" name="Teardrop 146">
              <a:extLst>
                <a:ext uri="{FF2B5EF4-FFF2-40B4-BE49-F238E27FC236}">
                  <a16:creationId xmlns:a16="http://schemas.microsoft.com/office/drawing/2014/main" id="{64FAAD81-07EF-4B63-859A-3BCEF892160D}"/>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8" name="Oval 147">
              <a:extLst>
                <a:ext uri="{FF2B5EF4-FFF2-40B4-BE49-F238E27FC236}">
                  <a16:creationId xmlns:a16="http://schemas.microsoft.com/office/drawing/2014/main" id="{B4D08C75-E6B8-49D5-832B-34125C4ACF53}"/>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49" name="Group 148">
            <a:extLst>
              <a:ext uri="{FF2B5EF4-FFF2-40B4-BE49-F238E27FC236}">
                <a16:creationId xmlns:a16="http://schemas.microsoft.com/office/drawing/2014/main" id="{C7012AAB-9E7E-4015-8F6F-9D9D89EF1050}"/>
              </a:ext>
            </a:extLst>
          </p:cNvPr>
          <p:cNvGrpSpPr/>
          <p:nvPr/>
        </p:nvGrpSpPr>
        <p:grpSpPr>
          <a:xfrm>
            <a:off x="8298909" y="3689743"/>
            <a:ext cx="454482" cy="454482"/>
            <a:chOff x="8415130" y="2849217"/>
            <a:chExt cx="450574" cy="450574"/>
          </a:xfrm>
        </p:grpSpPr>
        <p:sp>
          <p:nvSpPr>
            <p:cNvPr id="150" name="Teardrop 149">
              <a:extLst>
                <a:ext uri="{FF2B5EF4-FFF2-40B4-BE49-F238E27FC236}">
                  <a16:creationId xmlns:a16="http://schemas.microsoft.com/office/drawing/2014/main" id="{831B7E62-2009-4927-AD6F-6BCF94FB9A86}"/>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1" name="Oval 150">
              <a:extLst>
                <a:ext uri="{FF2B5EF4-FFF2-40B4-BE49-F238E27FC236}">
                  <a16:creationId xmlns:a16="http://schemas.microsoft.com/office/drawing/2014/main" id="{3CF568F7-C970-4A3C-AB02-AA36C66281F3}"/>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61" name="Group 160">
            <a:extLst>
              <a:ext uri="{FF2B5EF4-FFF2-40B4-BE49-F238E27FC236}">
                <a16:creationId xmlns:a16="http://schemas.microsoft.com/office/drawing/2014/main" id="{EEC2EEFF-40DC-46A9-BBD0-ABADF28AD42B}"/>
              </a:ext>
            </a:extLst>
          </p:cNvPr>
          <p:cNvGrpSpPr/>
          <p:nvPr/>
        </p:nvGrpSpPr>
        <p:grpSpPr>
          <a:xfrm>
            <a:off x="1618441" y="2600614"/>
            <a:ext cx="927194" cy="1171574"/>
            <a:chOff x="1697831" y="2138584"/>
            <a:chExt cx="927194" cy="1171574"/>
          </a:xfrm>
        </p:grpSpPr>
        <p:cxnSp>
          <p:nvCxnSpPr>
            <p:cNvPr id="153" name="Straight Connector 152">
              <a:extLst>
                <a:ext uri="{FF2B5EF4-FFF2-40B4-BE49-F238E27FC236}">
                  <a16:creationId xmlns:a16="http://schemas.microsoft.com/office/drawing/2014/main" id="{27D0E2B9-11BB-4EB8-BD39-7B6E222EB39E}"/>
                </a:ext>
              </a:extLst>
            </p:cNvPr>
            <p:cNvCxnSpPr>
              <a:cxnSpLocks/>
            </p:cNvCxnSpPr>
            <p:nvPr/>
          </p:nvCxnSpPr>
          <p:spPr>
            <a:xfrm flipH="1" flipV="1">
              <a:off x="1982767" y="2138584"/>
              <a:ext cx="642258" cy="1171574"/>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2F7ACD0-C135-423D-AB78-0AB13DE76A9D}"/>
                </a:ext>
              </a:extLst>
            </p:cNvPr>
            <p:cNvCxnSpPr/>
            <p:nvPr/>
          </p:nvCxnSpPr>
          <p:spPr>
            <a:xfrm flipH="1">
              <a:off x="1697831" y="2145507"/>
              <a:ext cx="295276"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4703431B-757A-43A4-9DDD-EA4E6DF6DF67}"/>
              </a:ext>
            </a:extLst>
          </p:cNvPr>
          <p:cNvGrpSpPr/>
          <p:nvPr/>
        </p:nvGrpSpPr>
        <p:grpSpPr>
          <a:xfrm>
            <a:off x="-510873" y="2265537"/>
            <a:ext cx="2153454" cy="554860"/>
            <a:chOff x="2254245" y="2876306"/>
            <a:chExt cx="2153454" cy="554860"/>
          </a:xfrm>
        </p:grpSpPr>
        <p:sp>
          <p:nvSpPr>
            <p:cNvPr id="159" name="TextBox 158">
              <a:extLst>
                <a:ext uri="{FF2B5EF4-FFF2-40B4-BE49-F238E27FC236}">
                  <a16:creationId xmlns:a16="http://schemas.microsoft.com/office/drawing/2014/main" id="{C44862A0-965E-42AB-8779-67AF9E6BEA84}"/>
                </a:ext>
              </a:extLst>
            </p:cNvPr>
            <p:cNvSpPr txBox="1"/>
            <p:nvPr/>
          </p:nvSpPr>
          <p:spPr>
            <a:xfrm>
              <a:off x="2254245" y="2876306"/>
              <a:ext cx="2126507" cy="338554"/>
            </a:xfrm>
            <a:prstGeom prst="rect">
              <a:avLst/>
            </a:prstGeom>
            <a:noFill/>
          </p:spPr>
          <p:txBody>
            <a:bodyPr wrap="square" rtlCol="0">
              <a:spAutoFit/>
            </a:bodyPr>
            <a:lstStyle/>
            <a:p>
              <a:pPr algn="r"/>
              <a:r>
                <a:rPr lang="en-US" sz="1600" b="1" dirty="0" smtClean="0">
                  <a:solidFill>
                    <a:srgbClr val="EF3078"/>
                  </a:solidFill>
                  <a:latin typeface="Tw Cen MT" panose="020B0602020104020603" pitchFamily="34" charset="0"/>
                </a:rPr>
                <a:t>USA</a:t>
              </a:r>
              <a:endParaRPr lang="en-US" sz="1600" b="1" dirty="0">
                <a:solidFill>
                  <a:srgbClr val="EF3078"/>
                </a:solidFill>
                <a:latin typeface="Tw Cen MT" panose="020B0602020104020603" pitchFamily="34" charset="0"/>
              </a:endParaRPr>
            </a:p>
          </p:txBody>
        </p:sp>
        <p:sp>
          <p:nvSpPr>
            <p:cNvPr id="160" name="TextBox 159">
              <a:extLst>
                <a:ext uri="{FF2B5EF4-FFF2-40B4-BE49-F238E27FC236}">
                  <a16:creationId xmlns:a16="http://schemas.microsoft.com/office/drawing/2014/main" id="{E0322766-5599-4307-815D-4F84D6CEA279}"/>
                </a:ext>
              </a:extLst>
            </p:cNvPr>
            <p:cNvSpPr txBox="1"/>
            <p:nvPr/>
          </p:nvSpPr>
          <p:spPr>
            <a:xfrm>
              <a:off x="2855359" y="3154167"/>
              <a:ext cx="1552340" cy="276999"/>
            </a:xfrm>
            <a:prstGeom prst="rect">
              <a:avLst/>
            </a:prstGeom>
            <a:noFill/>
          </p:spPr>
          <p:txBody>
            <a:bodyPr wrap="square" rtlCol="0">
              <a:spAutoFit/>
            </a:bodyPr>
            <a:lstStyle/>
            <a:p>
              <a:pPr algn="r"/>
              <a:r>
                <a:rPr lang="en-US" sz="1200" b="1" dirty="0" smtClean="0">
                  <a:solidFill>
                    <a:prstClr val="black"/>
                  </a:solidFill>
                  <a:latin typeface="Tw Cen MT" panose="020B0602020104020603" pitchFamily="34" charset="0"/>
                </a:rPr>
                <a:t>27-91 %</a:t>
              </a:r>
              <a:endParaRPr lang="en-US" sz="1200" b="1" dirty="0">
                <a:solidFill>
                  <a:prstClr val="black"/>
                </a:solidFill>
                <a:latin typeface="Tw Cen MT" panose="020B0602020104020603" pitchFamily="34" charset="0"/>
              </a:endParaRPr>
            </a:p>
          </p:txBody>
        </p:sp>
      </p:grpSp>
      <p:grpSp>
        <p:nvGrpSpPr>
          <p:cNvPr id="162" name="Group 161">
            <a:extLst>
              <a:ext uri="{FF2B5EF4-FFF2-40B4-BE49-F238E27FC236}">
                <a16:creationId xmlns:a16="http://schemas.microsoft.com/office/drawing/2014/main" id="{6B65598D-D10B-4FB6-83E4-387926B45B72}"/>
              </a:ext>
            </a:extLst>
          </p:cNvPr>
          <p:cNvGrpSpPr/>
          <p:nvPr/>
        </p:nvGrpSpPr>
        <p:grpSpPr>
          <a:xfrm>
            <a:off x="2235694" y="5054074"/>
            <a:ext cx="1603105" cy="386732"/>
            <a:chOff x="1167767" y="3055270"/>
            <a:chExt cx="1642538" cy="415218"/>
          </a:xfrm>
        </p:grpSpPr>
        <p:cxnSp>
          <p:nvCxnSpPr>
            <p:cNvPr id="163" name="Straight Connector 162">
              <a:extLst>
                <a:ext uri="{FF2B5EF4-FFF2-40B4-BE49-F238E27FC236}">
                  <a16:creationId xmlns:a16="http://schemas.microsoft.com/office/drawing/2014/main" id="{EC3C0D4D-BA4D-4E14-9D89-E33D3DE167EC}"/>
                </a:ext>
              </a:extLst>
            </p:cNvPr>
            <p:cNvCxnSpPr>
              <a:cxnSpLocks/>
            </p:cNvCxnSpPr>
            <p:nvPr/>
          </p:nvCxnSpPr>
          <p:spPr>
            <a:xfrm flipH="1" flipV="1">
              <a:off x="1781841" y="3056289"/>
              <a:ext cx="1028464" cy="414199"/>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067D6AF-5397-4437-AFC6-711136BC1549}"/>
                </a:ext>
              </a:extLst>
            </p:cNvPr>
            <p:cNvCxnSpPr>
              <a:cxnSpLocks/>
            </p:cNvCxnSpPr>
            <p:nvPr/>
          </p:nvCxnSpPr>
          <p:spPr>
            <a:xfrm flipH="1">
              <a:off x="1167767" y="3055270"/>
              <a:ext cx="620449"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8A32C4E8-D0F8-4926-8518-870A7F0E6AC7}"/>
              </a:ext>
            </a:extLst>
          </p:cNvPr>
          <p:cNvGrpSpPr/>
          <p:nvPr/>
        </p:nvGrpSpPr>
        <p:grpSpPr>
          <a:xfrm>
            <a:off x="135996" y="4757441"/>
            <a:ext cx="2126507" cy="560583"/>
            <a:chOff x="2281192" y="2900695"/>
            <a:chExt cx="2126507" cy="560583"/>
          </a:xfrm>
        </p:grpSpPr>
        <p:sp>
          <p:nvSpPr>
            <p:cNvPr id="172" name="TextBox 171">
              <a:extLst>
                <a:ext uri="{FF2B5EF4-FFF2-40B4-BE49-F238E27FC236}">
                  <a16:creationId xmlns:a16="http://schemas.microsoft.com/office/drawing/2014/main" id="{27901CA2-2956-4A5E-8706-A956D35559EF}"/>
                </a:ext>
              </a:extLst>
            </p:cNvPr>
            <p:cNvSpPr txBox="1"/>
            <p:nvPr/>
          </p:nvSpPr>
          <p:spPr>
            <a:xfrm>
              <a:off x="2281192" y="2900695"/>
              <a:ext cx="2126507" cy="338554"/>
            </a:xfrm>
            <a:prstGeom prst="rect">
              <a:avLst/>
            </a:prstGeom>
            <a:noFill/>
          </p:spPr>
          <p:txBody>
            <a:bodyPr wrap="square" rtlCol="0">
              <a:spAutoFit/>
            </a:bodyPr>
            <a:lstStyle/>
            <a:p>
              <a:pPr algn="r"/>
              <a:r>
                <a:rPr lang="en-US" sz="1600" b="1" dirty="0" smtClean="0">
                  <a:solidFill>
                    <a:srgbClr val="EF3078"/>
                  </a:solidFill>
                  <a:latin typeface="Tw Cen MT" panose="020B0602020104020603" pitchFamily="34" charset="0"/>
                </a:rPr>
                <a:t>SOUTH AMERICA</a:t>
              </a:r>
              <a:endParaRPr lang="en-US" sz="1600" b="1" dirty="0">
                <a:solidFill>
                  <a:srgbClr val="EF3078"/>
                </a:solidFill>
                <a:latin typeface="Tw Cen MT" panose="020B0602020104020603" pitchFamily="34" charset="0"/>
              </a:endParaRPr>
            </a:p>
          </p:txBody>
        </p:sp>
        <p:sp>
          <p:nvSpPr>
            <p:cNvPr id="173" name="TextBox 172">
              <a:extLst>
                <a:ext uri="{FF2B5EF4-FFF2-40B4-BE49-F238E27FC236}">
                  <a16:creationId xmlns:a16="http://schemas.microsoft.com/office/drawing/2014/main" id="{A2390591-F4A4-483B-B46D-BDDB261B0416}"/>
                </a:ext>
              </a:extLst>
            </p:cNvPr>
            <p:cNvSpPr txBox="1"/>
            <p:nvPr/>
          </p:nvSpPr>
          <p:spPr>
            <a:xfrm>
              <a:off x="2796833" y="3184279"/>
              <a:ext cx="1552340" cy="276999"/>
            </a:xfrm>
            <a:prstGeom prst="rect">
              <a:avLst/>
            </a:prstGeom>
            <a:noFill/>
          </p:spPr>
          <p:txBody>
            <a:bodyPr wrap="square" rtlCol="0">
              <a:spAutoFit/>
            </a:bodyPr>
            <a:lstStyle/>
            <a:p>
              <a:pPr algn="r"/>
              <a:r>
                <a:rPr lang="en-US" sz="1200" b="1" dirty="0" smtClean="0">
                  <a:solidFill>
                    <a:prstClr val="black"/>
                  </a:solidFill>
                  <a:latin typeface="Tw Cen MT" panose="020B0602020104020603" pitchFamily="34" charset="0"/>
                </a:rPr>
                <a:t>29-59 %</a:t>
              </a:r>
              <a:endParaRPr lang="en-US" sz="1200" b="1" dirty="0">
                <a:solidFill>
                  <a:prstClr val="black"/>
                </a:solidFill>
                <a:latin typeface="Tw Cen MT" panose="020B0602020104020603" pitchFamily="34" charset="0"/>
              </a:endParaRPr>
            </a:p>
          </p:txBody>
        </p:sp>
      </p:grpSp>
      <p:grpSp>
        <p:nvGrpSpPr>
          <p:cNvPr id="174" name="Group 173">
            <a:extLst>
              <a:ext uri="{FF2B5EF4-FFF2-40B4-BE49-F238E27FC236}">
                <a16:creationId xmlns:a16="http://schemas.microsoft.com/office/drawing/2014/main" id="{DFB4CFEC-6F8F-40D7-85A1-1A38D43E365E}"/>
              </a:ext>
            </a:extLst>
          </p:cNvPr>
          <p:cNvGrpSpPr/>
          <p:nvPr/>
        </p:nvGrpSpPr>
        <p:grpSpPr>
          <a:xfrm>
            <a:off x="1431795" y="1537855"/>
            <a:ext cx="1346149" cy="1277127"/>
            <a:chOff x="-8265" y="2451806"/>
            <a:chExt cx="1346149" cy="1277127"/>
          </a:xfrm>
        </p:grpSpPr>
        <p:cxnSp>
          <p:nvCxnSpPr>
            <p:cNvPr id="175" name="Straight Connector 174">
              <a:extLst>
                <a:ext uri="{FF2B5EF4-FFF2-40B4-BE49-F238E27FC236}">
                  <a16:creationId xmlns:a16="http://schemas.microsoft.com/office/drawing/2014/main" id="{D8E5AE95-F492-448C-A398-969100E66069}"/>
                </a:ext>
              </a:extLst>
            </p:cNvPr>
            <p:cNvCxnSpPr>
              <a:cxnSpLocks/>
            </p:cNvCxnSpPr>
            <p:nvPr/>
          </p:nvCxnSpPr>
          <p:spPr>
            <a:xfrm flipH="1" flipV="1">
              <a:off x="614967" y="2451806"/>
              <a:ext cx="722917" cy="1277127"/>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2F8BA4D-4DD5-4ED2-BE58-EA0CDA7555CD}"/>
                </a:ext>
              </a:extLst>
            </p:cNvPr>
            <p:cNvCxnSpPr>
              <a:cxnSpLocks/>
            </p:cNvCxnSpPr>
            <p:nvPr/>
          </p:nvCxnSpPr>
          <p:spPr>
            <a:xfrm flipH="1">
              <a:off x="-8265" y="2451806"/>
              <a:ext cx="628896"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A146916D-F185-4203-B8C8-3A847F0CCD9F}"/>
              </a:ext>
            </a:extLst>
          </p:cNvPr>
          <p:cNvGrpSpPr/>
          <p:nvPr/>
        </p:nvGrpSpPr>
        <p:grpSpPr>
          <a:xfrm>
            <a:off x="-591323" y="1211466"/>
            <a:ext cx="2126507" cy="571529"/>
            <a:chOff x="945516" y="3104371"/>
            <a:chExt cx="2126507" cy="571529"/>
          </a:xfrm>
        </p:grpSpPr>
        <p:sp>
          <p:nvSpPr>
            <p:cNvPr id="180" name="TextBox 179">
              <a:extLst>
                <a:ext uri="{FF2B5EF4-FFF2-40B4-BE49-F238E27FC236}">
                  <a16:creationId xmlns:a16="http://schemas.microsoft.com/office/drawing/2014/main" id="{F6364D02-516D-4C85-82C4-C7156169D57B}"/>
                </a:ext>
              </a:extLst>
            </p:cNvPr>
            <p:cNvSpPr txBox="1"/>
            <p:nvPr/>
          </p:nvSpPr>
          <p:spPr>
            <a:xfrm>
              <a:off x="945516" y="3104371"/>
              <a:ext cx="2126507" cy="338554"/>
            </a:xfrm>
            <a:prstGeom prst="rect">
              <a:avLst/>
            </a:prstGeom>
            <a:noFill/>
          </p:spPr>
          <p:txBody>
            <a:bodyPr wrap="square" rtlCol="0">
              <a:spAutoFit/>
            </a:bodyPr>
            <a:lstStyle/>
            <a:p>
              <a:pPr algn="r"/>
              <a:r>
                <a:rPr lang="en-US" sz="1600" b="1" dirty="0" smtClean="0">
                  <a:solidFill>
                    <a:srgbClr val="EF3078"/>
                  </a:solidFill>
                  <a:latin typeface="Tw Cen MT" panose="020B0602020104020603" pitchFamily="34" charset="0"/>
                </a:rPr>
                <a:t>CANADA</a:t>
              </a:r>
              <a:endParaRPr lang="en-US" sz="1600" b="1" dirty="0">
                <a:solidFill>
                  <a:srgbClr val="EF3078"/>
                </a:solidFill>
                <a:latin typeface="Tw Cen MT" panose="020B0602020104020603" pitchFamily="34" charset="0"/>
              </a:endParaRPr>
            </a:p>
          </p:txBody>
        </p:sp>
        <p:sp>
          <p:nvSpPr>
            <p:cNvPr id="181" name="TextBox 180">
              <a:extLst>
                <a:ext uri="{FF2B5EF4-FFF2-40B4-BE49-F238E27FC236}">
                  <a16:creationId xmlns:a16="http://schemas.microsoft.com/office/drawing/2014/main" id="{83BC98BA-7CEE-4E4A-9571-5EF527378854}"/>
                </a:ext>
              </a:extLst>
            </p:cNvPr>
            <p:cNvSpPr txBox="1"/>
            <p:nvPr/>
          </p:nvSpPr>
          <p:spPr>
            <a:xfrm>
              <a:off x="1435760" y="3398901"/>
              <a:ext cx="1552340" cy="276999"/>
            </a:xfrm>
            <a:prstGeom prst="rect">
              <a:avLst/>
            </a:prstGeom>
            <a:noFill/>
          </p:spPr>
          <p:txBody>
            <a:bodyPr wrap="square" rtlCol="0">
              <a:spAutoFit/>
            </a:bodyPr>
            <a:lstStyle/>
            <a:p>
              <a:pPr algn="r"/>
              <a:r>
                <a:rPr lang="en-US" sz="1200" b="1" dirty="0" smtClean="0">
                  <a:solidFill>
                    <a:prstClr val="black"/>
                  </a:solidFill>
                  <a:latin typeface="Tw Cen MT" panose="020B0602020104020603" pitchFamily="34" charset="0"/>
                </a:rPr>
                <a:t>35-65 %</a:t>
              </a:r>
              <a:endParaRPr lang="en-US" sz="1200" b="1" dirty="0">
                <a:solidFill>
                  <a:prstClr val="black"/>
                </a:solidFill>
                <a:latin typeface="Tw Cen MT" panose="020B0602020104020603" pitchFamily="34" charset="0"/>
              </a:endParaRPr>
            </a:p>
          </p:txBody>
        </p:sp>
      </p:grpSp>
      <p:grpSp>
        <p:nvGrpSpPr>
          <p:cNvPr id="182" name="Group 181">
            <a:extLst>
              <a:ext uri="{FF2B5EF4-FFF2-40B4-BE49-F238E27FC236}">
                <a16:creationId xmlns:a16="http://schemas.microsoft.com/office/drawing/2014/main" id="{444C309F-68F3-47C1-9A7E-7BF99A438B2D}"/>
              </a:ext>
            </a:extLst>
          </p:cNvPr>
          <p:cNvGrpSpPr/>
          <p:nvPr/>
        </p:nvGrpSpPr>
        <p:grpSpPr>
          <a:xfrm rot="15016605">
            <a:off x="6702430" y="5087869"/>
            <a:ext cx="691413" cy="622465"/>
            <a:chOff x="2261472" y="2640033"/>
            <a:chExt cx="691413" cy="622465"/>
          </a:xfrm>
        </p:grpSpPr>
        <p:cxnSp>
          <p:nvCxnSpPr>
            <p:cNvPr id="183" name="Straight Connector 182">
              <a:extLst>
                <a:ext uri="{FF2B5EF4-FFF2-40B4-BE49-F238E27FC236}">
                  <a16:creationId xmlns:a16="http://schemas.microsoft.com/office/drawing/2014/main" id="{62C6B56F-FD93-4F88-867D-EAE0605BAE0E}"/>
                </a:ext>
              </a:extLst>
            </p:cNvPr>
            <p:cNvCxnSpPr>
              <a:cxnSpLocks/>
              <a:stCxn id="141" idx="3"/>
            </p:cNvCxnSpPr>
            <p:nvPr/>
          </p:nvCxnSpPr>
          <p:spPr>
            <a:xfrm flipV="1">
              <a:off x="2261472" y="2640033"/>
              <a:ext cx="208672" cy="622465"/>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83E3E17-5504-4C78-8399-17D15B7F3FCB}"/>
                </a:ext>
              </a:extLst>
            </p:cNvPr>
            <p:cNvCxnSpPr>
              <a:cxnSpLocks/>
            </p:cNvCxnSpPr>
            <p:nvPr/>
          </p:nvCxnSpPr>
          <p:spPr>
            <a:xfrm flipH="1">
              <a:off x="2470145" y="2642680"/>
              <a:ext cx="482740"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20A11F83-C190-4E4E-877E-0E168393E12E}"/>
              </a:ext>
            </a:extLst>
          </p:cNvPr>
          <p:cNvGrpSpPr/>
          <p:nvPr/>
        </p:nvGrpSpPr>
        <p:grpSpPr>
          <a:xfrm>
            <a:off x="10466200" y="4503620"/>
            <a:ext cx="2126507" cy="530471"/>
            <a:chOff x="2405041" y="2900695"/>
            <a:chExt cx="2126507" cy="530471"/>
          </a:xfrm>
        </p:grpSpPr>
        <p:sp>
          <p:nvSpPr>
            <p:cNvPr id="190" name="TextBox 189">
              <a:extLst>
                <a:ext uri="{FF2B5EF4-FFF2-40B4-BE49-F238E27FC236}">
                  <a16:creationId xmlns:a16="http://schemas.microsoft.com/office/drawing/2014/main" id="{8FA451B1-6005-42B5-929B-C0D50E1A8427}"/>
                </a:ext>
              </a:extLst>
            </p:cNvPr>
            <p:cNvSpPr txBox="1"/>
            <p:nvPr/>
          </p:nvSpPr>
          <p:spPr>
            <a:xfrm>
              <a:off x="2405041" y="2900695"/>
              <a:ext cx="2126507" cy="338554"/>
            </a:xfrm>
            <a:prstGeom prst="rect">
              <a:avLst/>
            </a:prstGeom>
            <a:noFill/>
          </p:spPr>
          <p:txBody>
            <a:bodyPr wrap="square" rtlCol="0">
              <a:spAutoFit/>
            </a:bodyPr>
            <a:lstStyle/>
            <a:p>
              <a:r>
                <a:rPr lang="en-US" sz="1600" b="1" dirty="0" smtClean="0">
                  <a:solidFill>
                    <a:srgbClr val="EF3078"/>
                  </a:solidFill>
                  <a:latin typeface="Tw Cen MT" panose="020B0602020104020603" pitchFamily="34" charset="0"/>
                </a:rPr>
                <a:t>AUSTRALIA</a:t>
              </a:r>
              <a:endParaRPr lang="en-US" sz="1600" b="1" dirty="0">
                <a:solidFill>
                  <a:srgbClr val="EF3078"/>
                </a:solidFill>
                <a:latin typeface="Tw Cen MT" panose="020B0602020104020603" pitchFamily="34" charset="0"/>
              </a:endParaRPr>
            </a:p>
          </p:txBody>
        </p:sp>
        <p:sp>
          <p:nvSpPr>
            <p:cNvPr id="191" name="TextBox 190">
              <a:extLst>
                <a:ext uri="{FF2B5EF4-FFF2-40B4-BE49-F238E27FC236}">
                  <a16:creationId xmlns:a16="http://schemas.microsoft.com/office/drawing/2014/main" id="{6F4F0D51-3D06-4C2B-BA4B-F83BDC169F7A}"/>
                </a:ext>
              </a:extLst>
            </p:cNvPr>
            <p:cNvSpPr txBox="1"/>
            <p:nvPr/>
          </p:nvSpPr>
          <p:spPr>
            <a:xfrm>
              <a:off x="2405041" y="3154167"/>
              <a:ext cx="1552340" cy="276999"/>
            </a:xfrm>
            <a:prstGeom prst="rect">
              <a:avLst/>
            </a:prstGeom>
            <a:noFill/>
          </p:spPr>
          <p:txBody>
            <a:bodyPr wrap="square" rtlCol="0">
              <a:spAutoFit/>
            </a:bodyPr>
            <a:lstStyle/>
            <a:p>
              <a:r>
                <a:rPr lang="en-US" sz="1200" b="1" dirty="0" smtClean="0">
                  <a:solidFill>
                    <a:prstClr val="black"/>
                  </a:solidFill>
                  <a:latin typeface="Tw Cen MT" panose="020B0602020104020603" pitchFamily="34" charset="0"/>
                </a:rPr>
                <a:t>25-65 %</a:t>
              </a:r>
              <a:endParaRPr lang="en-US" sz="1200" b="1" dirty="0">
                <a:solidFill>
                  <a:prstClr val="black"/>
                </a:solidFill>
                <a:latin typeface="Tw Cen MT" panose="020B0602020104020603" pitchFamily="34" charset="0"/>
              </a:endParaRPr>
            </a:p>
          </p:txBody>
        </p:sp>
      </p:grpSp>
      <p:grpSp>
        <p:nvGrpSpPr>
          <p:cNvPr id="193" name="Group 192">
            <a:extLst>
              <a:ext uri="{FF2B5EF4-FFF2-40B4-BE49-F238E27FC236}">
                <a16:creationId xmlns:a16="http://schemas.microsoft.com/office/drawing/2014/main" id="{E98A956F-6005-4D7D-BD2B-F849E871CAA2}"/>
              </a:ext>
            </a:extLst>
          </p:cNvPr>
          <p:cNvGrpSpPr/>
          <p:nvPr/>
        </p:nvGrpSpPr>
        <p:grpSpPr>
          <a:xfrm>
            <a:off x="8622225" y="2225757"/>
            <a:ext cx="1446985" cy="1498161"/>
            <a:chOff x="2580403" y="2353136"/>
            <a:chExt cx="860704" cy="876313"/>
          </a:xfrm>
        </p:grpSpPr>
        <p:cxnSp>
          <p:nvCxnSpPr>
            <p:cNvPr id="194" name="Straight Connector 193">
              <a:extLst>
                <a:ext uri="{FF2B5EF4-FFF2-40B4-BE49-F238E27FC236}">
                  <a16:creationId xmlns:a16="http://schemas.microsoft.com/office/drawing/2014/main" id="{AB74F2C5-D780-487E-81C0-2180391A032E}"/>
                </a:ext>
              </a:extLst>
            </p:cNvPr>
            <p:cNvCxnSpPr>
              <a:cxnSpLocks/>
            </p:cNvCxnSpPr>
            <p:nvPr/>
          </p:nvCxnSpPr>
          <p:spPr>
            <a:xfrm flipV="1">
              <a:off x="2580403" y="2353136"/>
              <a:ext cx="318159" cy="876313"/>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A66E808F-1BDC-4587-B0DE-A9F28D129AF4}"/>
                </a:ext>
              </a:extLst>
            </p:cNvPr>
            <p:cNvCxnSpPr>
              <a:cxnSpLocks/>
            </p:cNvCxnSpPr>
            <p:nvPr/>
          </p:nvCxnSpPr>
          <p:spPr>
            <a:xfrm flipH="1">
              <a:off x="2896181" y="2358337"/>
              <a:ext cx="544926"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3CEC62BD-9BB1-462B-BFE3-D47CB89C6D10}"/>
              </a:ext>
            </a:extLst>
          </p:cNvPr>
          <p:cNvGrpSpPr/>
          <p:nvPr/>
        </p:nvGrpSpPr>
        <p:grpSpPr>
          <a:xfrm>
            <a:off x="10125162" y="1915698"/>
            <a:ext cx="2126507" cy="530471"/>
            <a:chOff x="2405041" y="2900695"/>
            <a:chExt cx="2126507" cy="530471"/>
          </a:xfrm>
        </p:grpSpPr>
        <p:sp>
          <p:nvSpPr>
            <p:cNvPr id="201" name="TextBox 200">
              <a:extLst>
                <a:ext uri="{FF2B5EF4-FFF2-40B4-BE49-F238E27FC236}">
                  <a16:creationId xmlns:a16="http://schemas.microsoft.com/office/drawing/2014/main" id="{5959AE77-BB29-43CA-B481-3F57A0C268FB}"/>
                </a:ext>
              </a:extLst>
            </p:cNvPr>
            <p:cNvSpPr txBox="1"/>
            <p:nvPr/>
          </p:nvSpPr>
          <p:spPr>
            <a:xfrm>
              <a:off x="2405041" y="2900695"/>
              <a:ext cx="2126507" cy="338554"/>
            </a:xfrm>
            <a:prstGeom prst="rect">
              <a:avLst/>
            </a:prstGeom>
            <a:noFill/>
          </p:spPr>
          <p:txBody>
            <a:bodyPr wrap="square" rtlCol="0">
              <a:spAutoFit/>
            </a:bodyPr>
            <a:lstStyle/>
            <a:p>
              <a:r>
                <a:rPr lang="en-US" sz="1600" b="1" dirty="0" smtClean="0">
                  <a:solidFill>
                    <a:srgbClr val="EF3078"/>
                  </a:solidFill>
                  <a:latin typeface="Tw Cen MT" panose="020B0602020104020603" pitchFamily="34" charset="0"/>
                </a:rPr>
                <a:t>ASIA</a:t>
              </a:r>
              <a:endParaRPr lang="en-US" sz="1600" b="1" dirty="0">
                <a:solidFill>
                  <a:srgbClr val="EF3078"/>
                </a:solidFill>
                <a:latin typeface="Tw Cen MT" panose="020B0602020104020603" pitchFamily="34" charset="0"/>
              </a:endParaRPr>
            </a:p>
          </p:txBody>
        </p:sp>
        <p:sp>
          <p:nvSpPr>
            <p:cNvPr id="202" name="TextBox 201">
              <a:extLst>
                <a:ext uri="{FF2B5EF4-FFF2-40B4-BE49-F238E27FC236}">
                  <a16:creationId xmlns:a16="http://schemas.microsoft.com/office/drawing/2014/main" id="{27314351-1120-4B91-AD4B-AEC85A92279C}"/>
                </a:ext>
              </a:extLst>
            </p:cNvPr>
            <p:cNvSpPr txBox="1"/>
            <p:nvPr/>
          </p:nvSpPr>
          <p:spPr>
            <a:xfrm>
              <a:off x="2405041" y="3154167"/>
              <a:ext cx="1552340" cy="276999"/>
            </a:xfrm>
            <a:prstGeom prst="rect">
              <a:avLst/>
            </a:prstGeom>
            <a:noFill/>
          </p:spPr>
          <p:txBody>
            <a:bodyPr wrap="square" rtlCol="0">
              <a:spAutoFit/>
            </a:bodyPr>
            <a:lstStyle/>
            <a:p>
              <a:r>
                <a:rPr lang="en-US" sz="1200" b="1" dirty="0" smtClean="0">
                  <a:solidFill>
                    <a:prstClr val="black"/>
                  </a:solidFill>
                  <a:latin typeface="Tw Cen MT" panose="020B0602020104020603" pitchFamily="34" charset="0"/>
                </a:rPr>
                <a:t>78-98 %</a:t>
              </a:r>
              <a:endParaRPr lang="en-US" sz="1200" b="1" dirty="0">
                <a:solidFill>
                  <a:prstClr val="black"/>
                </a:solidFill>
                <a:latin typeface="Tw Cen MT" panose="020B0602020104020603" pitchFamily="34" charset="0"/>
              </a:endParaRPr>
            </a:p>
          </p:txBody>
        </p:sp>
      </p:grpSp>
      <p:grpSp>
        <p:nvGrpSpPr>
          <p:cNvPr id="203" name="Group 202">
            <a:extLst>
              <a:ext uri="{FF2B5EF4-FFF2-40B4-BE49-F238E27FC236}">
                <a16:creationId xmlns:a16="http://schemas.microsoft.com/office/drawing/2014/main" id="{2F21DC7F-9B83-455E-9808-4984A7AD1AF1}"/>
              </a:ext>
            </a:extLst>
          </p:cNvPr>
          <p:cNvGrpSpPr/>
          <p:nvPr/>
        </p:nvGrpSpPr>
        <p:grpSpPr>
          <a:xfrm>
            <a:off x="6955584" y="1263018"/>
            <a:ext cx="1142949" cy="1985369"/>
            <a:chOff x="2580403" y="1244082"/>
            <a:chExt cx="1142949" cy="1985369"/>
          </a:xfrm>
        </p:grpSpPr>
        <p:cxnSp>
          <p:nvCxnSpPr>
            <p:cNvPr id="204" name="Straight Connector 203">
              <a:extLst>
                <a:ext uri="{FF2B5EF4-FFF2-40B4-BE49-F238E27FC236}">
                  <a16:creationId xmlns:a16="http://schemas.microsoft.com/office/drawing/2014/main" id="{989863A2-DC86-4C1B-ADDA-ADB6966D41AF}"/>
                </a:ext>
              </a:extLst>
            </p:cNvPr>
            <p:cNvCxnSpPr>
              <a:cxnSpLocks/>
            </p:cNvCxnSpPr>
            <p:nvPr/>
          </p:nvCxnSpPr>
          <p:spPr>
            <a:xfrm flipV="1">
              <a:off x="2580403" y="1244082"/>
              <a:ext cx="794241" cy="1985369"/>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932125E6-FB36-40CA-8388-4E813A290662}"/>
                </a:ext>
              </a:extLst>
            </p:cNvPr>
            <p:cNvCxnSpPr>
              <a:cxnSpLocks/>
            </p:cNvCxnSpPr>
            <p:nvPr/>
          </p:nvCxnSpPr>
          <p:spPr>
            <a:xfrm flipH="1">
              <a:off x="3374644" y="1244082"/>
              <a:ext cx="348708"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6922ABF2-1033-4987-8832-62AF320AC715}"/>
              </a:ext>
            </a:extLst>
          </p:cNvPr>
          <p:cNvGrpSpPr/>
          <p:nvPr/>
        </p:nvGrpSpPr>
        <p:grpSpPr>
          <a:xfrm>
            <a:off x="8213683" y="1023163"/>
            <a:ext cx="2126507" cy="530471"/>
            <a:chOff x="2405041" y="2900695"/>
            <a:chExt cx="2126507" cy="530471"/>
          </a:xfrm>
        </p:grpSpPr>
        <p:sp>
          <p:nvSpPr>
            <p:cNvPr id="209" name="TextBox 208">
              <a:extLst>
                <a:ext uri="{FF2B5EF4-FFF2-40B4-BE49-F238E27FC236}">
                  <a16:creationId xmlns:a16="http://schemas.microsoft.com/office/drawing/2014/main" id="{54F57E79-BE40-4C5F-BBAD-2509286F838A}"/>
                </a:ext>
              </a:extLst>
            </p:cNvPr>
            <p:cNvSpPr txBox="1"/>
            <p:nvPr/>
          </p:nvSpPr>
          <p:spPr>
            <a:xfrm>
              <a:off x="2405041" y="2900695"/>
              <a:ext cx="2126507" cy="338554"/>
            </a:xfrm>
            <a:prstGeom prst="rect">
              <a:avLst/>
            </a:prstGeom>
            <a:noFill/>
          </p:spPr>
          <p:txBody>
            <a:bodyPr wrap="square" rtlCol="0">
              <a:spAutoFit/>
            </a:bodyPr>
            <a:lstStyle/>
            <a:p>
              <a:r>
                <a:rPr lang="en-US" sz="1600" b="1" dirty="0" smtClean="0">
                  <a:solidFill>
                    <a:srgbClr val="EF3078"/>
                  </a:solidFill>
                  <a:latin typeface="Tw Cen MT" panose="020B0602020104020603" pitchFamily="34" charset="0"/>
                </a:rPr>
                <a:t>EUROPE</a:t>
              </a:r>
              <a:endParaRPr lang="en-US" sz="1600" b="1" dirty="0">
                <a:solidFill>
                  <a:srgbClr val="EF3078"/>
                </a:solidFill>
                <a:latin typeface="Tw Cen MT" panose="020B0602020104020603" pitchFamily="34" charset="0"/>
              </a:endParaRPr>
            </a:p>
          </p:txBody>
        </p:sp>
        <p:sp>
          <p:nvSpPr>
            <p:cNvPr id="210" name="TextBox 209">
              <a:extLst>
                <a:ext uri="{FF2B5EF4-FFF2-40B4-BE49-F238E27FC236}">
                  <a16:creationId xmlns:a16="http://schemas.microsoft.com/office/drawing/2014/main" id="{92352169-48BF-400E-9B0B-8FEDB035BE9B}"/>
                </a:ext>
              </a:extLst>
            </p:cNvPr>
            <p:cNvSpPr txBox="1"/>
            <p:nvPr/>
          </p:nvSpPr>
          <p:spPr>
            <a:xfrm>
              <a:off x="2405041" y="3154167"/>
              <a:ext cx="1552340" cy="276999"/>
            </a:xfrm>
            <a:prstGeom prst="rect">
              <a:avLst/>
            </a:prstGeom>
            <a:noFill/>
          </p:spPr>
          <p:txBody>
            <a:bodyPr wrap="square" rtlCol="0">
              <a:spAutoFit/>
            </a:bodyPr>
            <a:lstStyle/>
            <a:p>
              <a:r>
                <a:rPr lang="en-US" sz="1200" b="1" dirty="0" smtClean="0">
                  <a:solidFill>
                    <a:prstClr val="black"/>
                  </a:solidFill>
                  <a:latin typeface="Tw Cen MT" panose="020B0602020104020603" pitchFamily="34" charset="0"/>
                </a:rPr>
                <a:t>57-64 %</a:t>
              </a:r>
              <a:endParaRPr lang="en-US" sz="1200" b="1" dirty="0">
                <a:solidFill>
                  <a:prstClr val="black"/>
                </a:solidFill>
                <a:latin typeface="Tw Cen MT" panose="020B0602020104020603" pitchFamily="34" charset="0"/>
              </a:endParaRPr>
            </a:p>
          </p:txBody>
        </p:sp>
      </p:grpSp>
      <p:grpSp>
        <p:nvGrpSpPr>
          <p:cNvPr id="66" name="Group 65">
            <a:extLst>
              <a:ext uri="{FF2B5EF4-FFF2-40B4-BE49-F238E27FC236}">
                <a16:creationId xmlns:a16="http://schemas.microsoft.com/office/drawing/2014/main" id="{A1A9E2F7-BA82-40F4-9484-07FAFC90D699}"/>
              </a:ext>
            </a:extLst>
          </p:cNvPr>
          <p:cNvGrpSpPr/>
          <p:nvPr/>
        </p:nvGrpSpPr>
        <p:grpSpPr>
          <a:xfrm>
            <a:off x="6339363" y="4944002"/>
            <a:ext cx="454482" cy="454482"/>
            <a:chOff x="8415130" y="2849217"/>
            <a:chExt cx="450574" cy="450574"/>
          </a:xfrm>
        </p:grpSpPr>
        <p:sp>
          <p:nvSpPr>
            <p:cNvPr id="67" name="Teardrop 66">
              <a:extLst>
                <a:ext uri="{FF2B5EF4-FFF2-40B4-BE49-F238E27FC236}">
                  <a16:creationId xmlns:a16="http://schemas.microsoft.com/office/drawing/2014/main" id="{3BED9FCE-65E2-4115-80DD-A60FFE1034A0}"/>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Oval 67">
              <a:extLst>
                <a:ext uri="{FF2B5EF4-FFF2-40B4-BE49-F238E27FC236}">
                  <a16:creationId xmlns:a16="http://schemas.microsoft.com/office/drawing/2014/main" id="{07F44562-D59D-408E-B57D-7ACBE84F1BC0}"/>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9" name="Group 68">
            <a:extLst>
              <a:ext uri="{FF2B5EF4-FFF2-40B4-BE49-F238E27FC236}">
                <a16:creationId xmlns:a16="http://schemas.microsoft.com/office/drawing/2014/main" id="{444C309F-68F3-47C1-9A7E-7BF99A438B2D}"/>
              </a:ext>
            </a:extLst>
          </p:cNvPr>
          <p:cNvGrpSpPr/>
          <p:nvPr/>
        </p:nvGrpSpPr>
        <p:grpSpPr>
          <a:xfrm>
            <a:off x="9792437" y="4797254"/>
            <a:ext cx="691413" cy="622465"/>
            <a:chOff x="2261472" y="2640033"/>
            <a:chExt cx="691413" cy="622465"/>
          </a:xfrm>
        </p:grpSpPr>
        <p:cxnSp>
          <p:nvCxnSpPr>
            <p:cNvPr id="70" name="Straight Connector 69">
              <a:extLst>
                <a:ext uri="{FF2B5EF4-FFF2-40B4-BE49-F238E27FC236}">
                  <a16:creationId xmlns:a16="http://schemas.microsoft.com/office/drawing/2014/main" id="{62C6B56F-FD93-4F88-867D-EAE0605BAE0E}"/>
                </a:ext>
              </a:extLst>
            </p:cNvPr>
            <p:cNvCxnSpPr>
              <a:cxnSpLocks/>
            </p:cNvCxnSpPr>
            <p:nvPr/>
          </p:nvCxnSpPr>
          <p:spPr>
            <a:xfrm flipV="1">
              <a:off x="2261472" y="2640033"/>
              <a:ext cx="208672" cy="622465"/>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3E3E17-5504-4C78-8399-17D15B7F3FCB}"/>
                </a:ext>
              </a:extLst>
            </p:cNvPr>
            <p:cNvCxnSpPr>
              <a:cxnSpLocks/>
            </p:cNvCxnSpPr>
            <p:nvPr/>
          </p:nvCxnSpPr>
          <p:spPr>
            <a:xfrm flipH="1">
              <a:off x="2470145" y="2642680"/>
              <a:ext cx="482740"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20A11F83-C190-4E4E-877E-0E168393E12E}"/>
              </a:ext>
            </a:extLst>
          </p:cNvPr>
          <p:cNvGrpSpPr/>
          <p:nvPr/>
        </p:nvGrpSpPr>
        <p:grpSpPr>
          <a:xfrm>
            <a:off x="7453139" y="5325400"/>
            <a:ext cx="2126507" cy="530471"/>
            <a:chOff x="2405041" y="2900695"/>
            <a:chExt cx="2126507" cy="530471"/>
          </a:xfrm>
        </p:grpSpPr>
        <p:sp>
          <p:nvSpPr>
            <p:cNvPr id="73" name="TextBox 72">
              <a:extLst>
                <a:ext uri="{FF2B5EF4-FFF2-40B4-BE49-F238E27FC236}">
                  <a16:creationId xmlns:a16="http://schemas.microsoft.com/office/drawing/2014/main" id="{8FA451B1-6005-42B5-929B-C0D50E1A8427}"/>
                </a:ext>
              </a:extLst>
            </p:cNvPr>
            <p:cNvSpPr txBox="1"/>
            <p:nvPr/>
          </p:nvSpPr>
          <p:spPr>
            <a:xfrm>
              <a:off x="2405041" y="2900695"/>
              <a:ext cx="2126507" cy="338554"/>
            </a:xfrm>
            <a:prstGeom prst="rect">
              <a:avLst/>
            </a:prstGeom>
            <a:noFill/>
          </p:spPr>
          <p:txBody>
            <a:bodyPr wrap="square" rtlCol="0">
              <a:spAutoFit/>
            </a:bodyPr>
            <a:lstStyle/>
            <a:p>
              <a:r>
                <a:rPr lang="en-US" sz="1600" b="1" dirty="0" smtClean="0">
                  <a:solidFill>
                    <a:srgbClr val="EF3078"/>
                  </a:solidFill>
                  <a:latin typeface="Tw Cen MT" panose="020B0602020104020603" pitchFamily="34" charset="0"/>
                </a:rPr>
                <a:t>S.AFRICA</a:t>
              </a:r>
              <a:endParaRPr lang="en-US" sz="1600" b="1" dirty="0">
                <a:solidFill>
                  <a:srgbClr val="EF3078"/>
                </a:solidFill>
                <a:latin typeface="Tw Cen MT" panose="020B0602020104020603" pitchFamily="34" charset="0"/>
              </a:endParaRPr>
            </a:p>
          </p:txBody>
        </p:sp>
        <p:sp>
          <p:nvSpPr>
            <p:cNvPr id="74" name="TextBox 73">
              <a:extLst>
                <a:ext uri="{FF2B5EF4-FFF2-40B4-BE49-F238E27FC236}">
                  <a16:creationId xmlns:a16="http://schemas.microsoft.com/office/drawing/2014/main" id="{6F4F0D51-3D06-4C2B-BA4B-F83BDC169F7A}"/>
                </a:ext>
              </a:extLst>
            </p:cNvPr>
            <p:cNvSpPr txBox="1"/>
            <p:nvPr/>
          </p:nvSpPr>
          <p:spPr>
            <a:xfrm>
              <a:off x="2405041" y="3154167"/>
              <a:ext cx="1552340" cy="276999"/>
            </a:xfrm>
            <a:prstGeom prst="rect">
              <a:avLst/>
            </a:prstGeom>
            <a:noFill/>
          </p:spPr>
          <p:txBody>
            <a:bodyPr wrap="square" rtlCol="0">
              <a:spAutoFit/>
            </a:bodyPr>
            <a:lstStyle/>
            <a:p>
              <a:r>
                <a:rPr lang="en-US" sz="1200" b="1" dirty="0" smtClean="0">
                  <a:solidFill>
                    <a:prstClr val="black"/>
                  </a:solidFill>
                  <a:latin typeface="Tw Cen MT" panose="020B0602020104020603" pitchFamily="34" charset="0"/>
                </a:rPr>
                <a:t>7-20 %</a:t>
              </a:r>
              <a:endParaRPr lang="en-US" sz="1200" b="1" dirty="0">
                <a:solidFill>
                  <a:prstClr val="black"/>
                </a:solidFill>
                <a:latin typeface="Tw Cen MT" panose="020B0602020104020603" pitchFamily="34" charset="0"/>
              </a:endParaRPr>
            </a:p>
          </p:txBody>
        </p:sp>
      </p:grpSp>
      <p:grpSp>
        <p:nvGrpSpPr>
          <p:cNvPr id="75" name="Group 74">
            <a:extLst>
              <a:ext uri="{FF2B5EF4-FFF2-40B4-BE49-F238E27FC236}">
                <a16:creationId xmlns:a16="http://schemas.microsoft.com/office/drawing/2014/main" id="{A1A9E2F7-BA82-40F4-9484-07FAFC90D699}"/>
              </a:ext>
            </a:extLst>
          </p:cNvPr>
          <p:cNvGrpSpPr/>
          <p:nvPr/>
        </p:nvGrpSpPr>
        <p:grpSpPr>
          <a:xfrm>
            <a:off x="5528286" y="4021007"/>
            <a:ext cx="454482" cy="454482"/>
            <a:chOff x="8415130" y="2849217"/>
            <a:chExt cx="450574" cy="450574"/>
          </a:xfrm>
        </p:grpSpPr>
        <p:sp>
          <p:nvSpPr>
            <p:cNvPr id="76" name="Teardrop 75">
              <a:extLst>
                <a:ext uri="{FF2B5EF4-FFF2-40B4-BE49-F238E27FC236}">
                  <a16:creationId xmlns:a16="http://schemas.microsoft.com/office/drawing/2014/main" id="{3BED9FCE-65E2-4115-80DD-A60FFE1034A0}"/>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Oval 76">
              <a:extLst>
                <a:ext uri="{FF2B5EF4-FFF2-40B4-BE49-F238E27FC236}">
                  <a16:creationId xmlns:a16="http://schemas.microsoft.com/office/drawing/2014/main" id="{07F44562-D59D-408E-B57D-7ACBE84F1BC0}"/>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8" name="Group 77">
            <a:extLst>
              <a:ext uri="{FF2B5EF4-FFF2-40B4-BE49-F238E27FC236}">
                <a16:creationId xmlns:a16="http://schemas.microsoft.com/office/drawing/2014/main" id="{444C309F-68F3-47C1-9A7E-7BF99A438B2D}"/>
              </a:ext>
            </a:extLst>
          </p:cNvPr>
          <p:cNvGrpSpPr/>
          <p:nvPr/>
        </p:nvGrpSpPr>
        <p:grpSpPr>
          <a:xfrm>
            <a:off x="5176915" y="4214211"/>
            <a:ext cx="403161" cy="218340"/>
            <a:chOff x="2318015" y="2636615"/>
            <a:chExt cx="634870" cy="266475"/>
          </a:xfrm>
        </p:grpSpPr>
        <p:cxnSp>
          <p:nvCxnSpPr>
            <p:cNvPr id="79" name="Straight Connector 78">
              <a:extLst>
                <a:ext uri="{FF2B5EF4-FFF2-40B4-BE49-F238E27FC236}">
                  <a16:creationId xmlns:a16="http://schemas.microsoft.com/office/drawing/2014/main" id="{62C6B56F-FD93-4F88-867D-EAE0605BAE0E}"/>
                </a:ext>
              </a:extLst>
            </p:cNvPr>
            <p:cNvCxnSpPr>
              <a:cxnSpLocks/>
            </p:cNvCxnSpPr>
            <p:nvPr/>
          </p:nvCxnSpPr>
          <p:spPr>
            <a:xfrm rot="199235" flipV="1">
              <a:off x="2318015" y="2636615"/>
              <a:ext cx="142291" cy="266475"/>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83E3E17-5504-4C78-8399-17D15B7F3FCB}"/>
                </a:ext>
              </a:extLst>
            </p:cNvPr>
            <p:cNvCxnSpPr>
              <a:cxnSpLocks/>
            </p:cNvCxnSpPr>
            <p:nvPr/>
          </p:nvCxnSpPr>
          <p:spPr>
            <a:xfrm flipH="1">
              <a:off x="2470145" y="2642680"/>
              <a:ext cx="482740"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20A11F83-C190-4E4E-877E-0E168393E12E}"/>
              </a:ext>
            </a:extLst>
          </p:cNvPr>
          <p:cNvGrpSpPr/>
          <p:nvPr/>
        </p:nvGrpSpPr>
        <p:grpSpPr>
          <a:xfrm>
            <a:off x="4210268" y="4250148"/>
            <a:ext cx="2126507" cy="530471"/>
            <a:chOff x="2405041" y="2900695"/>
            <a:chExt cx="2126507" cy="530471"/>
          </a:xfrm>
        </p:grpSpPr>
        <p:sp>
          <p:nvSpPr>
            <p:cNvPr id="83" name="TextBox 82">
              <a:extLst>
                <a:ext uri="{FF2B5EF4-FFF2-40B4-BE49-F238E27FC236}">
                  <a16:creationId xmlns:a16="http://schemas.microsoft.com/office/drawing/2014/main" id="{8FA451B1-6005-42B5-929B-C0D50E1A8427}"/>
                </a:ext>
              </a:extLst>
            </p:cNvPr>
            <p:cNvSpPr txBox="1"/>
            <p:nvPr/>
          </p:nvSpPr>
          <p:spPr>
            <a:xfrm>
              <a:off x="2405041" y="2900695"/>
              <a:ext cx="2126507" cy="338554"/>
            </a:xfrm>
            <a:prstGeom prst="rect">
              <a:avLst/>
            </a:prstGeom>
            <a:noFill/>
          </p:spPr>
          <p:txBody>
            <a:bodyPr wrap="square" rtlCol="0">
              <a:spAutoFit/>
            </a:bodyPr>
            <a:lstStyle/>
            <a:p>
              <a:r>
                <a:rPr lang="en-US" sz="1600" b="1" dirty="0" smtClean="0">
                  <a:solidFill>
                    <a:srgbClr val="EF3078"/>
                  </a:solidFill>
                  <a:latin typeface="Tw Cen MT" panose="020B0602020104020603" pitchFamily="34" charset="0"/>
                </a:rPr>
                <a:t>N.AFRICA</a:t>
              </a:r>
              <a:endParaRPr lang="en-US" sz="1600" b="1" dirty="0">
                <a:solidFill>
                  <a:srgbClr val="EF3078"/>
                </a:solidFill>
                <a:latin typeface="Tw Cen MT" panose="020B0602020104020603" pitchFamily="34" charset="0"/>
              </a:endParaRPr>
            </a:p>
          </p:txBody>
        </p:sp>
        <p:sp>
          <p:nvSpPr>
            <p:cNvPr id="84" name="TextBox 83">
              <a:extLst>
                <a:ext uri="{FF2B5EF4-FFF2-40B4-BE49-F238E27FC236}">
                  <a16:creationId xmlns:a16="http://schemas.microsoft.com/office/drawing/2014/main" id="{6F4F0D51-3D06-4C2B-BA4B-F83BDC169F7A}"/>
                </a:ext>
              </a:extLst>
            </p:cNvPr>
            <p:cNvSpPr txBox="1"/>
            <p:nvPr/>
          </p:nvSpPr>
          <p:spPr>
            <a:xfrm>
              <a:off x="2405041" y="3154167"/>
              <a:ext cx="1552340" cy="276999"/>
            </a:xfrm>
            <a:prstGeom prst="rect">
              <a:avLst/>
            </a:prstGeom>
            <a:noFill/>
          </p:spPr>
          <p:txBody>
            <a:bodyPr wrap="square" rtlCol="0">
              <a:spAutoFit/>
            </a:bodyPr>
            <a:lstStyle/>
            <a:p>
              <a:pPr algn="ctr"/>
              <a:r>
                <a:rPr lang="en-US" sz="1200" b="1" dirty="0">
                  <a:solidFill>
                    <a:prstClr val="black"/>
                  </a:solidFill>
                  <a:latin typeface="Tw Cen MT" panose="020B0602020104020603" pitchFamily="34" charset="0"/>
                </a:rPr>
                <a:t>6</a:t>
              </a:r>
              <a:r>
                <a:rPr lang="en-US" sz="1200" b="1" dirty="0" smtClean="0">
                  <a:solidFill>
                    <a:prstClr val="black"/>
                  </a:solidFill>
                  <a:latin typeface="Tw Cen MT" panose="020B0602020104020603" pitchFamily="34" charset="0"/>
                </a:rPr>
                <a:t>0 %</a:t>
              </a:r>
              <a:endParaRPr lang="en-US" sz="1200" b="1" dirty="0">
                <a:solidFill>
                  <a:prstClr val="black"/>
                </a:solidFill>
                <a:latin typeface="Tw Cen MT" panose="020B0602020104020603" pitchFamily="34" charset="0"/>
              </a:endParaRPr>
            </a:p>
          </p:txBody>
        </p:sp>
      </p:grpSp>
      <p:grpSp>
        <p:nvGrpSpPr>
          <p:cNvPr id="85" name="Group 84">
            <a:extLst>
              <a:ext uri="{FF2B5EF4-FFF2-40B4-BE49-F238E27FC236}">
                <a16:creationId xmlns:a16="http://schemas.microsoft.com/office/drawing/2014/main" id="{20A11F83-C190-4E4E-877E-0E168393E12E}"/>
              </a:ext>
            </a:extLst>
          </p:cNvPr>
          <p:cNvGrpSpPr/>
          <p:nvPr/>
        </p:nvGrpSpPr>
        <p:grpSpPr>
          <a:xfrm>
            <a:off x="10554439" y="5697612"/>
            <a:ext cx="2600072" cy="501430"/>
            <a:chOff x="1926528" y="2880936"/>
            <a:chExt cx="2600072" cy="501430"/>
          </a:xfrm>
        </p:grpSpPr>
        <p:sp>
          <p:nvSpPr>
            <p:cNvPr id="86" name="TextBox 85">
              <a:extLst>
                <a:ext uri="{FF2B5EF4-FFF2-40B4-BE49-F238E27FC236}">
                  <a16:creationId xmlns:a16="http://schemas.microsoft.com/office/drawing/2014/main" id="{8FA451B1-6005-42B5-929B-C0D50E1A8427}"/>
                </a:ext>
              </a:extLst>
            </p:cNvPr>
            <p:cNvSpPr txBox="1"/>
            <p:nvPr/>
          </p:nvSpPr>
          <p:spPr>
            <a:xfrm>
              <a:off x="2400093" y="2880936"/>
              <a:ext cx="2126507" cy="307777"/>
            </a:xfrm>
            <a:prstGeom prst="rect">
              <a:avLst/>
            </a:prstGeom>
            <a:noFill/>
          </p:spPr>
          <p:txBody>
            <a:bodyPr wrap="square" rtlCol="0">
              <a:spAutoFit/>
            </a:bodyPr>
            <a:lstStyle/>
            <a:p>
              <a:r>
                <a:rPr lang="en-US" sz="1400" b="1" dirty="0" smtClean="0">
                  <a:solidFill>
                    <a:srgbClr val="EF3078"/>
                  </a:solidFill>
                  <a:latin typeface="Tw Cen MT" panose="020B0602020104020603" pitchFamily="34" charset="0"/>
                </a:rPr>
                <a:t>NEW ZELAND</a:t>
              </a:r>
              <a:endParaRPr lang="en-US" sz="1400" b="1" dirty="0">
                <a:solidFill>
                  <a:srgbClr val="EF3078"/>
                </a:solidFill>
                <a:latin typeface="Tw Cen MT" panose="020B0602020104020603" pitchFamily="34" charset="0"/>
              </a:endParaRPr>
            </a:p>
          </p:txBody>
        </p:sp>
        <p:sp>
          <p:nvSpPr>
            <p:cNvPr id="87" name="TextBox 86">
              <a:extLst>
                <a:ext uri="{FF2B5EF4-FFF2-40B4-BE49-F238E27FC236}">
                  <a16:creationId xmlns:a16="http://schemas.microsoft.com/office/drawing/2014/main" id="{6F4F0D51-3D06-4C2B-BA4B-F83BDC169F7A}"/>
                </a:ext>
              </a:extLst>
            </p:cNvPr>
            <p:cNvSpPr txBox="1"/>
            <p:nvPr/>
          </p:nvSpPr>
          <p:spPr>
            <a:xfrm>
              <a:off x="1926528" y="3105367"/>
              <a:ext cx="1552340" cy="276999"/>
            </a:xfrm>
            <a:prstGeom prst="rect">
              <a:avLst/>
            </a:prstGeom>
            <a:noFill/>
          </p:spPr>
          <p:txBody>
            <a:bodyPr wrap="square" rtlCol="0">
              <a:spAutoFit/>
            </a:bodyPr>
            <a:lstStyle/>
            <a:p>
              <a:pPr algn="ctr"/>
              <a:r>
                <a:rPr lang="en-US" sz="1200" b="1" dirty="0" smtClean="0">
                  <a:solidFill>
                    <a:prstClr val="black"/>
                  </a:solidFill>
                  <a:latin typeface="Tw Cen MT" panose="020B0602020104020603" pitchFamily="34" charset="0"/>
                </a:rPr>
                <a:t>56 %</a:t>
              </a:r>
              <a:endParaRPr lang="en-US" sz="1200" b="1" dirty="0">
                <a:solidFill>
                  <a:prstClr val="black"/>
                </a:solidFill>
                <a:latin typeface="Tw Cen MT" panose="020B0602020104020603" pitchFamily="34" charset="0"/>
              </a:endParaRPr>
            </a:p>
          </p:txBody>
        </p:sp>
      </p:grpSp>
      <p:grpSp>
        <p:nvGrpSpPr>
          <p:cNvPr id="88" name="Group 87">
            <a:extLst>
              <a:ext uri="{FF2B5EF4-FFF2-40B4-BE49-F238E27FC236}">
                <a16:creationId xmlns:a16="http://schemas.microsoft.com/office/drawing/2014/main" id="{A1A9E2F7-BA82-40F4-9484-07FAFC90D699}"/>
              </a:ext>
            </a:extLst>
          </p:cNvPr>
          <p:cNvGrpSpPr/>
          <p:nvPr/>
        </p:nvGrpSpPr>
        <p:grpSpPr>
          <a:xfrm>
            <a:off x="10674091" y="5375079"/>
            <a:ext cx="454482" cy="454482"/>
            <a:chOff x="8415130" y="2849217"/>
            <a:chExt cx="450574" cy="450574"/>
          </a:xfrm>
        </p:grpSpPr>
        <p:sp>
          <p:nvSpPr>
            <p:cNvPr id="89" name="Teardrop 88">
              <a:extLst>
                <a:ext uri="{FF2B5EF4-FFF2-40B4-BE49-F238E27FC236}">
                  <a16:creationId xmlns:a16="http://schemas.microsoft.com/office/drawing/2014/main" id="{3BED9FCE-65E2-4115-80DD-A60FFE1034A0}"/>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0" name="Oval 89">
              <a:extLst>
                <a:ext uri="{FF2B5EF4-FFF2-40B4-BE49-F238E27FC236}">
                  <a16:creationId xmlns:a16="http://schemas.microsoft.com/office/drawing/2014/main" id="{07F44562-D59D-408E-B57D-7ACBE84F1BC0}"/>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4" name="Group 93">
            <a:extLst>
              <a:ext uri="{FF2B5EF4-FFF2-40B4-BE49-F238E27FC236}">
                <a16:creationId xmlns:a16="http://schemas.microsoft.com/office/drawing/2014/main" id="{444C309F-68F3-47C1-9A7E-7BF99A438B2D}"/>
              </a:ext>
            </a:extLst>
          </p:cNvPr>
          <p:cNvGrpSpPr/>
          <p:nvPr/>
        </p:nvGrpSpPr>
        <p:grpSpPr>
          <a:xfrm rot="4563390">
            <a:off x="11094735" y="5475520"/>
            <a:ext cx="264642" cy="334287"/>
            <a:chOff x="2261472" y="2640033"/>
            <a:chExt cx="691413" cy="622465"/>
          </a:xfrm>
        </p:grpSpPr>
        <p:cxnSp>
          <p:nvCxnSpPr>
            <p:cNvPr id="95" name="Straight Connector 94">
              <a:extLst>
                <a:ext uri="{FF2B5EF4-FFF2-40B4-BE49-F238E27FC236}">
                  <a16:creationId xmlns:a16="http://schemas.microsoft.com/office/drawing/2014/main" id="{62C6B56F-FD93-4F88-867D-EAE0605BAE0E}"/>
                </a:ext>
              </a:extLst>
            </p:cNvPr>
            <p:cNvCxnSpPr>
              <a:cxnSpLocks/>
            </p:cNvCxnSpPr>
            <p:nvPr/>
          </p:nvCxnSpPr>
          <p:spPr>
            <a:xfrm flipV="1">
              <a:off x="2261472" y="2640033"/>
              <a:ext cx="208672" cy="622465"/>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3E3E17-5504-4C78-8399-17D15B7F3FCB}"/>
                </a:ext>
              </a:extLst>
            </p:cNvPr>
            <p:cNvCxnSpPr>
              <a:cxnSpLocks/>
            </p:cNvCxnSpPr>
            <p:nvPr/>
          </p:nvCxnSpPr>
          <p:spPr>
            <a:xfrm flipH="1">
              <a:off x="2470145" y="2642680"/>
              <a:ext cx="482740"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19175456-F332-4C25-BE20-CF36D005179A}"/>
              </a:ext>
            </a:extLst>
          </p:cNvPr>
          <p:cNvGrpSpPr/>
          <p:nvPr/>
        </p:nvGrpSpPr>
        <p:grpSpPr>
          <a:xfrm>
            <a:off x="7445897" y="3757295"/>
            <a:ext cx="454482" cy="454482"/>
            <a:chOff x="8415130" y="2849217"/>
            <a:chExt cx="450574" cy="450574"/>
          </a:xfrm>
        </p:grpSpPr>
        <p:sp>
          <p:nvSpPr>
            <p:cNvPr id="101" name="Teardrop 100">
              <a:extLst>
                <a:ext uri="{FF2B5EF4-FFF2-40B4-BE49-F238E27FC236}">
                  <a16:creationId xmlns:a16="http://schemas.microsoft.com/office/drawing/2014/main" id="{FAFF94B8-C181-4B74-AB79-5E1FE7F043BC}"/>
                </a:ext>
              </a:extLst>
            </p:cNvPr>
            <p:cNvSpPr/>
            <p:nvPr/>
          </p:nvSpPr>
          <p:spPr>
            <a:xfrm rot="8100000">
              <a:off x="8415130" y="2849217"/>
              <a:ext cx="450574" cy="450574"/>
            </a:xfrm>
            <a:prstGeom prst="teardrop">
              <a:avLst>
                <a:gd name="adj" fmla="val 124123"/>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2" name="Oval 101">
              <a:extLst>
                <a:ext uri="{FF2B5EF4-FFF2-40B4-BE49-F238E27FC236}">
                  <a16:creationId xmlns:a16="http://schemas.microsoft.com/office/drawing/2014/main" id="{284A0F20-79CC-42DF-9D0D-9277D1AFE160}"/>
                </a:ext>
              </a:extLst>
            </p:cNvPr>
            <p:cNvSpPr/>
            <p:nvPr/>
          </p:nvSpPr>
          <p:spPr>
            <a:xfrm>
              <a:off x="8545167" y="297925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3" name="Group 102">
            <a:extLst>
              <a:ext uri="{FF2B5EF4-FFF2-40B4-BE49-F238E27FC236}">
                <a16:creationId xmlns:a16="http://schemas.microsoft.com/office/drawing/2014/main" id="{2F21DC7F-9B83-455E-9808-4984A7AD1AF1}"/>
              </a:ext>
            </a:extLst>
          </p:cNvPr>
          <p:cNvGrpSpPr/>
          <p:nvPr/>
        </p:nvGrpSpPr>
        <p:grpSpPr>
          <a:xfrm>
            <a:off x="7727530" y="1794634"/>
            <a:ext cx="1142949" cy="1985369"/>
            <a:chOff x="2580403" y="1244082"/>
            <a:chExt cx="1142949" cy="1985369"/>
          </a:xfrm>
        </p:grpSpPr>
        <p:cxnSp>
          <p:nvCxnSpPr>
            <p:cNvPr id="104" name="Straight Connector 103">
              <a:extLst>
                <a:ext uri="{FF2B5EF4-FFF2-40B4-BE49-F238E27FC236}">
                  <a16:creationId xmlns:a16="http://schemas.microsoft.com/office/drawing/2014/main" id="{989863A2-DC86-4C1B-ADDA-ADB6966D41AF}"/>
                </a:ext>
              </a:extLst>
            </p:cNvPr>
            <p:cNvCxnSpPr>
              <a:cxnSpLocks/>
            </p:cNvCxnSpPr>
            <p:nvPr/>
          </p:nvCxnSpPr>
          <p:spPr>
            <a:xfrm flipV="1">
              <a:off x="2580403" y="1244082"/>
              <a:ext cx="794241" cy="1985369"/>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32125E6-FB36-40CA-8388-4E813A290662}"/>
                </a:ext>
              </a:extLst>
            </p:cNvPr>
            <p:cNvCxnSpPr>
              <a:cxnSpLocks/>
            </p:cNvCxnSpPr>
            <p:nvPr/>
          </p:nvCxnSpPr>
          <p:spPr>
            <a:xfrm flipH="1">
              <a:off x="3374644" y="1244082"/>
              <a:ext cx="348708" cy="0"/>
            </a:xfrm>
            <a:prstGeom prst="line">
              <a:avLst/>
            </a:prstGeom>
            <a:ln w="12700">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6922ABF2-1033-4987-8832-62AF320AC715}"/>
              </a:ext>
            </a:extLst>
          </p:cNvPr>
          <p:cNvGrpSpPr/>
          <p:nvPr/>
        </p:nvGrpSpPr>
        <p:grpSpPr>
          <a:xfrm>
            <a:off x="8901614" y="1547862"/>
            <a:ext cx="2126507" cy="530471"/>
            <a:chOff x="2405041" y="2900695"/>
            <a:chExt cx="2126507" cy="530471"/>
          </a:xfrm>
        </p:grpSpPr>
        <p:sp>
          <p:nvSpPr>
            <p:cNvPr id="107" name="TextBox 106">
              <a:extLst>
                <a:ext uri="{FF2B5EF4-FFF2-40B4-BE49-F238E27FC236}">
                  <a16:creationId xmlns:a16="http://schemas.microsoft.com/office/drawing/2014/main" id="{54F57E79-BE40-4C5F-BBAD-2509286F838A}"/>
                </a:ext>
              </a:extLst>
            </p:cNvPr>
            <p:cNvSpPr txBox="1"/>
            <p:nvPr/>
          </p:nvSpPr>
          <p:spPr>
            <a:xfrm>
              <a:off x="2405041" y="2900695"/>
              <a:ext cx="2126507" cy="338554"/>
            </a:xfrm>
            <a:prstGeom prst="rect">
              <a:avLst/>
            </a:prstGeom>
            <a:noFill/>
          </p:spPr>
          <p:txBody>
            <a:bodyPr wrap="square" rtlCol="0">
              <a:spAutoFit/>
            </a:bodyPr>
            <a:lstStyle/>
            <a:p>
              <a:r>
                <a:rPr lang="en-US" sz="1600" b="1" dirty="0" smtClean="0">
                  <a:solidFill>
                    <a:srgbClr val="EF3078"/>
                  </a:solidFill>
                  <a:latin typeface="Tw Cen MT" panose="020B0602020104020603" pitchFamily="34" charset="0"/>
                </a:rPr>
                <a:t>MIDDLE EAST</a:t>
              </a:r>
              <a:endParaRPr lang="en-US" sz="1600" b="1" dirty="0">
                <a:solidFill>
                  <a:srgbClr val="EF3078"/>
                </a:solidFill>
                <a:latin typeface="Tw Cen MT" panose="020B0602020104020603" pitchFamily="34" charset="0"/>
              </a:endParaRPr>
            </a:p>
          </p:txBody>
        </p:sp>
        <p:sp>
          <p:nvSpPr>
            <p:cNvPr id="108" name="TextBox 107">
              <a:extLst>
                <a:ext uri="{FF2B5EF4-FFF2-40B4-BE49-F238E27FC236}">
                  <a16:creationId xmlns:a16="http://schemas.microsoft.com/office/drawing/2014/main" id="{92352169-48BF-400E-9B0B-8FEDB035BE9B}"/>
                </a:ext>
              </a:extLst>
            </p:cNvPr>
            <p:cNvSpPr txBox="1"/>
            <p:nvPr/>
          </p:nvSpPr>
          <p:spPr>
            <a:xfrm>
              <a:off x="2405041" y="3154167"/>
              <a:ext cx="1552340" cy="276999"/>
            </a:xfrm>
            <a:prstGeom prst="rect">
              <a:avLst/>
            </a:prstGeom>
            <a:noFill/>
          </p:spPr>
          <p:txBody>
            <a:bodyPr wrap="square" rtlCol="0">
              <a:spAutoFit/>
            </a:bodyPr>
            <a:lstStyle/>
            <a:p>
              <a:r>
                <a:rPr lang="en-US" sz="1200" b="1" dirty="0" smtClean="0">
                  <a:solidFill>
                    <a:prstClr val="black"/>
                  </a:solidFill>
                  <a:latin typeface="Tw Cen MT" panose="020B0602020104020603" pitchFamily="34" charset="0"/>
                </a:rPr>
                <a:t>90 %</a:t>
              </a:r>
              <a:endParaRPr lang="en-US" sz="1200" b="1" dirty="0">
                <a:solidFill>
                  <a:prstClr val="black"/>
                </a:solidFill>
                <a:latin typeface="Tw Cen MT" panose="020B0602020104020603" pitchFamily="34" charset="0"/>
              </a:endParaRPr>
            </a:p>
          </p:txBody>
        </p:sp>
      </p:grpSp>
      <p:sp>
        <p:nvSpPr>
          <p:cNvPr id="13" name="TextBox 12"/>
          <p:cNvSpPr txBox="1"/>
          <p:nvPr/>
        </p:nvSpPr>
        <p:spPr>
          <a:xfrm>
            <a:off x="854000" y="6314807"/>
            <a:ext cx="2402053" cy="338554"/>
          </a:xfrm>
          <a:prstGeom prst="rect">
            <a:avLst/>
          </a:prstGeom>
          <a:noFill/>
        </p:spPr>
        <p:txBody>
          <a:bodyPr wrap="square" rtlCol="0">
            <a:spAutoFit/>
          </a:bodyPr>
          <a:lstStyle/>
          <a:p>
            <a:r>
              <a:rPr lang="en-US" sz="1600" dirty="0" smtClean="0">
                <a:solidFill>
                  <a:srgbClr val="EF3078"/>
                </a:solidFill>
              </a:rPr>
              <a:t>In General Population</a:t>
            </a:r>
            <a:endParaRPr lang="en-US" sz="1600" dirty="0">
              <a:solidFill>
                <a:srgbClr val="EF3078"/>
              </a:solidFill>
            </a:endParaRPr>
          </a:p>
        </p:txBody>
      </p:sp>
      <p:sp>
        <p:nvSpPr>
          <p:cNvPr id="14" name="Oval 13"/>
          <p:cNvSpPr/>
          <p:nvPr/>
        </p:nvSpPr>
        <p:spPr>
          <a:xfrm>
            <a:off x="624748" y="6382612"/>
            <a:ext cx="241663" cy="217298"/>
          </a:xfrm>
          <a:prstGeom prst="ellipse">
            <a:avLst/>
          </a:prstGeom>
          <a:solidFill>
            <a:srgbClr val="EF307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TextBox 108"/>
          <p:cNvSpPr txBox="1"/>
          <p:nvPr/>
        </p:nvSpPr>
        <p:spPr>
          <a:xfrm>
            <a:off x="4986438" y="6575222"/>
            <a:ext cx="2707708" cy="276999"/>
          </a:xfrm>
          <a:prstGeom prst="rect">
            <a:avLst/>
          </a:prstGeom>
          <a:solidFill>
            <a:srgbClr val="FFFFC3"/>
          </a:solidFill>
        </p:spPr>
        <p:txBody>
          <a:bodyPr wrap="square" rtlCol="0">
            <a:spAutoFit/>
          </a:bodyPr>
          <a:lstStyle/>
          <a:p>
            <a:pPr algn="ctr" defTabSz="855817"/>
            <a:r>
              <a:rPr lang="en-US" sz="1200" dirty="0">
                <a:solidFill>
                  <a:prstClr val="black"/>
                </a:solidFill>
              </a:rPr>
              <a:t>Mayo </a:t>
            </a:r>
            <a:r>
              <a:rPr lang="en-US" sz="1200" dirty="0" err="1">
                <a:solidFill>
                  <a:prstClr val="black"/>
                </a:solidFill>
              </a:rPr>
              <a:t>Clin</a:t>
            </a:r>
            <a:r>
              <a:rPr lang="en-US" sz="1200" dirty="0">
                <a:solidFill>
                  <a:prstClr val="black"/>
                </a:solidFill>
              </a:rPr>
              <a:t> </a:t>
            </a:r>
            <a:r>
              <a:rPr lang="en-US" sz="1200" dirty="0" smtClean="0">
                <a:solidFill>
                  <a:prstClr val="black"/>
                </a:solidFill>
              </a:rPr>
              <a:t>Proc. July </a:t>
            </a:r>
            <a:r>
              <a:rPr lang="en-US" sz="1200" dirty="0">
                <a:solidFill>
                  <a:prstClr val="black"/>
                </a:solidFill>
              </a:rPr>
              <a:t>2013;88(7):720-755</a:t>
            </a:r>
          </a:p>
        </p:txBody>
      </p:sp>
    </p:spTree>
    <p:extLst>
      <p:ext uri="{BB962C8B-B14F-4D97-AF65-F5344CB8AC3E}">
        <p14:creationId xmlns:p14="http://schemas.microsoft.com/office/powerpoint/2010/main" val="1652004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8153400" y="609600"/>
            <a:ext cx="3352800" cy="5509200"/>
          </a:xfrm>
          <a:prstGeom prst="rect">
            <a:avLst/>
          </a:prstGeom>
          <a:noFill/>
          <a:ln w="9525">
            <a:noFill/>
            <a:miter lim="800000"/>
            <a:headEnd/>
            <a:tailEnd/>
          </a:ln>
        </p:spPr>
        <p:txBody>
          <a:bodyPr wrap="square">
            <a:spAutoFit/>
          </a:bodyPr>
          <a:lstStyle/>
          <a:p>
            <a:pPr algn="r" latinLnBrk="1"/>
            <a:r>
              <a:rPr lang="en-US" altLang="ko-KR" sz="4400" b="1" dirty="0">
                <a:solidFill>
                  <a:prstClr val="black">
                    <a:lumMod val="85000"/>
                    <a:lumOff val="15000"/>
                  </a:prstClr>
                </a:solidFill>
                <a:latin typeface="Arial" pitchFamily="34" charset="0"/>
                <a:cs typeface="Arial" pitchFamily="34" charset="0"/>
              </a:rPr>
              <a:t>Vitamin D deficiency </a:t>
            </a:r>
            <a:r>
              <a:rPr lang="en-US" altLang="ko-KR" sz="4400" b="1" dirty="0" smtClean="0">
                <a:solidFill>
                  <a:prstClr val="black">
                    <a:lumMod val="85000"/>
                    <a:lumOff val="15000"/>
                  </a:prstClr>
                </a:solidFill>
                <a:latin typeface="Arial" pitchFamily="34" charset="0"/>
                <a:cs typeface="Arial" pitchFamily="34" charset="0"/>
              </a:rPr>
              <a:t>affects </a:t>
            </a:r>
            <a:r>
              <a:rPr lang="en-US" altLang="ko-KR" sz="4400" b="1" dirty="0">
                <a:solidFill>
                  <a:prstClr val="black">
                    <a:lumMod val="85000"/>
                    <a:lumOff val="15000"/>
                  </a:prstClr>
                </a:solidFill>
                <a:latin typeface="Arial" pitchFamily="34" charset="0"/>
                <a:cs typeface="Arial" pitchFamily="34" charset="0"/>
              </a:rPr>
              <a:t>almost </a:t>
            </a:r>
            <a:r>
              <a:rPr lang="en-US" altLang="ko-KR" sz="8800" b="1" dirty="0">
                <a:solidFill>
                  <a:srgbClr val="FF0000"/>
                </a:solidFill>
                <a:latin typeface="Arial" pitchFamily="34" charset="0"/>
                <a:cs typeface="Arial" pitchFamily="34" charset="0"/>
              </a:rPr>
              <a:t>50%</a:t>
            </a:r>
            <a:r>
              <a:rPr lang="en-US" altLang="ko-KR" sz="4400" b="1" dirty="0">
                <a:solidFill>
                  <a:prstClr val="black">
                    <a:lumMod val="85000"/>
                    <a:lumOff val="15000"/>
                  </a:prstClr>
                </a:solidFill>
                <a:latin typeface="Arial" pitchFamily="34" charset="0"/>
                <a:cs typeface="Arial" pitchFamily="34" charset="0"/>
              </a:rPr>
              <a:t> </a:t>
            </a:r>
          </a:p>
          <a:p>
            <a:pPr algn="r" latinLnBrk="1"/>
            <a:r>
              <a:rPr lang="en-US" altLang="ko-KR" sz="4400" b="1" dirty="0">
                <a:solidFill>
                  <a:prstClr val="black">
                    <a:lumMod val="85000"/>
                    <a:lumOff val="15000"/>
                  </a:prstClr>
                </a:solidFill>
                <a:latin typeface="Arial" pitchFamily="34" charset="0"/>
                <a:cs typeface="Arial" pitchFamily="34" charset="0"/>
              </a:rPr>
              <a:t>of the </a:t>
            </a:r>
            <a:r>
              <a:rPr lang="en-US" altLang="ko-KR" sz="4400" b="1" dirty="0" smtClean="0">
                <a:solidFill>
                  <a:prstClr val="black">
                    <a:lumMod val="85000"/>
                    <a:lumOff val="15000"/>
                  </a:prstClr>
                </a:solidFill>
                <a:latin typeface="Arial" pitchFamily="34" charset="0"/>
                <a:cs typeface="Arial" pitchFamily="34" charset="0"/>
              </a:rPr>
              <a:t>population </a:t>
            </a:r>
            <a:endParaRPr lang="en-US" altLang="ko-KR" sz="4400" b="1" dirty="0">
              <a:solidFill>
                <a:prstClr val="black">
                  <a:lumMod val="85000"/>
                  <a:lumOff val="15000"/>
                </a:prstClr>
              </a:solidFill>
              <a:latin typeface="Arial" pitchFamily="34" charset="0"/>
              <a:cs typeface="Arial" pitchFamily="34" charset="0"/>
            </a:endParaRPr>
          </a:p>
        </p:txBody>
      </p:sp>
      <p:sp>
        <p:nvSpPr>
          <p:cNvPr id="3" name="TextBox 2"/>
          <p:cNvSpPr txBox="1"/>
          <p:nvPr/>
        </p:nvSpPr>
        <p:spPr>
          <a:xfrm>
            <a:off x="1828800" y="6604456"/>
            <a:ext cx="4648200" cy="276999"/>
          </a:xfrm>
          <a:prstGeom prst="rect">
            <a:avLst/>
          </a:prstGeom>
          <a:solidFill>
            <a:srgbClr val="FFFFC3"/>
          </a:solidFill>
        </p:spPr>
        <p:txBody>
          <a:bodyPr wrap="square" rtlCol="0">
            <a:spAutoFit/>
          </a:bodyPr>
          <a:lstStyle/>
          <a:p>
            <a:pPr algn="ctr" defTabSz="855817"/>
            <a:r>
              <a:rPr lang="en-US" sz="1200" dirty="0">
                <a:solidFill>
                  <a:prstClr val="black"/>
                </a:solidFill>
              </a:rPr>
              <a:t>J </a:t>
            </a:r>
            <a:r>
              <a:rPr lang="en-US" sz="1200" dirty="0" err="1">
                <a:solidFill>
                  <a:prstClr val="black"/>
                </a:solidFill>
              </a:rPr>
              <a:t>Pharmacol</a:t>
            </a:r>
            <a:r>
              <a:rPr lang="en-US" sz="1200" dirty="0">
                <a:solidFill>
                  <a:prstClr val="black"/>
                </a:solidFill>
              </a:rPr>
              <a:t> </a:t>
            </a:r>
            <a:r>
              <a:rPr lang="en-US" sz="1200" dirty="0" err="1">
                <a:solidFill>
                  <a:prstClr val="black"/>
                </a:solidFill>
              </a:rPr>
              <a:t>Pharmacother</a:t>
            </a:r>
            <a:r>
              <a:rPr lang="en-US" sz="1200" dirty="0">
                <a:solidFill>
                  <a:prstClr val="black"/>
                </a:solidFill>
              </a:rPr>
              <a:t>. 2012 Apr-Jun; 3(2): 118–126.</a:t>
            </a:r>
          </a:p>
        </p:txBody>
      </p:sp>
    </p:spTree>
    <p:extLst>
      <p:ext uri="{BB962C8B-B14F-4D97-AF65-F5344CB8AC3E}">
        <p14:creationId xmlns:p14="http://schemas.microsoft.com/office/powerpoint/2010/main" val="27977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a:spLocks noChangeArrowheads="1"/>
          </p:cNvSpPr>
          <p:nvPr/>
        </p:nvSpPr>
        <p:spPr bwMode="auto">
          <a:xfrm>
            <a:off x="47328" y="4869160"/>
            <a:ext cx="12192000" cy="1405449"/>
          </a:xfrm>
          <a:prstGeom prst="rect">
            <a:avLst/>
          </a:prstGeom>
          <a:noFill/>
          <a:ln w="9525">
            <a:noFill/>
            <a:miter lim="800000"/>
            <a:headEnd/>
            <a:tailEnd/>
          </a:ln>
        </p:spPr>
        <p:txBody>
          <a:bodyPr wrap="square">
            <a:spAutoFit/>
          </a:bodyPr>
          <a:lstStyle/>
          <a:p>
            <a:pPr algn="ctr" latinLnBrk="1"/>
            <a:r>
              <a:rPr lang="en-US" altLang="ko-KR" sz="3200" b="1" dirty="0">
                <a:solidFill>
                  <a:prstClr val="white"/>
                </a:solidFill>
                <a:latin typeface="Arial" pitchFamily="34" charset="0"/>
                <a:cs typeface="Arial" pitchFamily="34" charset="0"/>
              </a:rPr>
              <a:t>Estimated </a:t>
            </a:r>
            <a:r>
              <a:rPr lang="en-US" altLang="ko-KR" sz="5333" b="1" dirty="0">
                <a:solidFill>
                  <a:srgbClr val="FFFF00"/>
                </a:solidFill>
                <a:latin typeface="Arial" pitchFamily="34" charset="0"/>
                <a:cs typeface="Arial" pitchFamily="34" charset="0"/>
              </a:rPr>
              <a:t>1 billion </a:t>
            </a:r>
            <a:r>
              <a:rPr lang="en-US" altLang="ko-KR" sz="3200" b="1" dirty="0">
                <a:solidFill>
                  <a:prstClr val="white"/>
                </a:solidFill>
                <a:latin typeface="Arial" pitchFamily="34" charset="0"/>
                <a:cs typeface="Arial" pitchFamily="34" charset="0"/>
              </a:rPr>
              <a:t>people worldwide, across all ethnicities and age groups are vitamin D deficient. </a:t>
            </a:r>
          </a:p>
        </p:txBody>
      </p:sp>
      <p:sp>
        <p:nvSpPr>
          <p:cNvPr id="3" name="TextBox 2"/>
          <p:cNvSpPr txBox="1"/>
          <p:nvPr/>
        </p:nvSpPr>
        <p:spPr>
          <a:xfrm>
            <a:off x="3810000" y="6553200"/>
            <a:ext cx="4486817" cy="276999"/>
          </a:xfrm>
          <a:prstGeom prst="rect">
            <a:avLst/>
          </a:prstGeom>
          <a:noFill/>
        </p:spPr>
        <p:txBody>
          <a:bodyPr wrap="square" rtlCol="0">
            <a:spAutoFit/>
          </a:bodyPr>
          <a:lstStyle/>
          <a:p>
            <a:pPr algn="ctr" defTabSz="855817"/>
            <a:r>
              <a:rPr lang="en-US" sz="1200" dirty="0">
                <a:solidFill>
                  <a:prstClr val="black"/>
                </a:solidFill>
              </a:rPr>
              <a:t>J </a:t>
            </a:r>
            <a:r>
              <a:rPr lang="en-US" sz="1200" dirty="0" err="1">
                <a:solidFill>
                  <a:prstClr val="black"/>
                </a:solidFill>
              </a:rPr>
              <a:t>Pharmacol</a:t>
            </a:r>
            <a:r>
              <a:rPr lang="en-US" sz="1200" dirty="0">
                <a:solidFill>
                  <a:prstClr val="black"/>
                </a:solidFill>
              </a:rPr>
              <a:t> </a:t>
            </a:r>
            <a:r>
              <a:rPr lang="en-US" sz="1200" dirty="0" err="1">
                <a:solidFill>
                  <a:prstClr val="black"/>
                </a:solidFill>
              </a:rPr>
              <a:t>Pharmacother</a:t>
            </a:r>
            <a:r>
              <a:rPr lang="en-US" sz="1200" dirty="0">
                <a:solidFill>
                  <a:prstClr val="black"/>
                </a:solidFill>
              </a:rPr>
              <a:t>. 2012 Apr-Jun; 3(2): 118–126.</a:t>
            </a:r>
          </a:p>
        </p:txBody>
      </p:sp>
    </p:spTree>
    <p:extLst>
      <p:ext uri="{BB962C8B-B14F-4D97-AF65-F5344CB8AC3E}">
        <p14:creationId xmlns:p14="http://schemas.microsoft.com/office/powerpoint/2010/main" val="245651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9403" y="1508787"/>
            <a:ext cx="4608512" cy="1070728"/>
            <a:chOff x="5764394" y="3394105"/>
            <a:chExt cx="2861700" cy="617384"/>
          </a:xfrm>
          <a:solidFill>
            <a:schemeClr val="accent4"/>
          </a:solidFill>
        </p:grpSpPr>
        <p:sp>
          <p:nvSpPr>
            <p:cNvPr id="5" name="Round Same Side Corner Rectangle 20"/>
            <p:cNvSpPr/>
            <p:nvPr/>
          </p:nvSpPr>
          <p:spPr>
            <a:xfrm rot="10800000">
              <a:off x="5764394"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6" name="Round Same Side Corner Rectangle 20"/>
            <p:cNvSpPr/>
            <p:nvPr/>
          </p:nvSpPr>
          <p:spPr>
            <a:xfrm rot="10800000">
              <a:off x="6050203"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7" name="Round Same Side Corner Rectangle 20"/>
            <p:cNvSpPr/>
            <p:nvPr/>
          </p:nvSpPr>
          <p:spPr>
            <a:xfrm rot="10800000">
              <a:off x="6336012"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8" name="Round Same Side Corner Rectangle 20"/>
            <p:cNvSpPr/>
            <p:nvPr/>
          </p:nvSpPr>
          <p:spPr>
            <a:xfrm rot="10800000">
              <a:off x="6621821"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9" name="Round Same Side Corner Rectangle 20"/>
            <p:cNvSpPr/>
            <p:nvPr/>
          </p:nvSpPr>
          <p:spPr>
            <a:xfrm rot="10800000">
              <a:off x="6907630"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10" name="Round Same Side Corner Rectangle 20"/>
            <p:cNvSpPr/>
            <p:nvPr/>
          </p:nvSpPr>
          <p:spPr>
            <a:xfrm rot="10800000">
              <a:off x="7193439"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11" name="Round Same Side Corner Rectangle 20"/>
            <p:cNvSpPr/>
            <p:nvPr/>
          </p:nvSpPr>
          <p:spPr>
            <a:xfrm rot="10800000">
              <a:off x="7479248"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12" name="Round Same Side Corner Rectangle 20"/>
            <p:cNvSpPr/>
            <p:nvPr/>
          </p:nvSpPr>
          <p:spPr>
            <a:xfrm rot="10800000">
              <a:off x="7765057"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13" name="Round Same Side Corner Rectangle 20"/>
            <p:cNvSpPr/>
            <p:nvPr/>
          </p:nvSpPr>
          <p:spPr>
            <a:xfrm rot="10800000">
              <a:off x="8050866"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14" name="Round Same Side Corner Rectangle 20"/>
            <p:cNvSpPr/>
            <p:nvPr/>
          </p:nvSpPr>
          <p:spPr>
            <a:xfrm rot="10800000">
              <a:off x="8336677"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grpSp>
      <p:grpSp>
        <p:nvGrpSpPr>
          <p:cNvPr id="15" name="Group 14"/>
          <p:cNvGrpSpPr/>
          <p:nvPr/>
        </p:nvGrpSpPr>
        <p:grpSpPr>
          <a:xfrm>
            <a:off x="719403" y="2592037"/>
            <a:ext cx="4608512" cy="1070728"/>
            <a:chOff x="5764394" y="3394105"/>
            <a:chExt cx="2861700" cy="617384"/>
          </a:xfrm>
          <a:solidFill>
            <a:schemeClr val="accent1"/>
          </a:solidFill>
        </p:grpSpPr>
        <p:sp>
          <p:nvSpPr>
            <p:cNvPr id="16" name="Round Same Side Corner Rectangle 20"/>
            <p:cNvSpPr/>
            <p:nvPr/>
          </p:nvSpPr>
          <p:spPr>
            <a:xfrm rot="10800000">
              <a:off x="5764394"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17" name="Round Same Side Corner Rectangle 20"/>
            <p:cNvSpPr/>
            <p:nvPr/>
          </p:nvSpPr>
          <p:spPr>
            <a:xfrm rot="10800000">
              <a:off x="6050203"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18" name="Round Same Side Corner Rectangle 20"/>
            <p:cNvSpPr/>
            <p:nvPr/>
          </p:nvSpPr>
          <p:spPr>
            <a:xfrm rot="10800000">
              <a:off x="6336012"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19" name="Round Same Side Corner Rectangle 20"/>
            <p:cNvSpPr/>
            <p:nvPr/>
          </p:nvSpPr>
          <p:spPr>
            <a:xfrm rot="10800000">
              <a:off x="6621821"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20" name="Round Same Side Corner Rectangle 20"/>
            <p:cNvSpPr/>
            <p:nvPr/>
          </p:nvSpPr>
          <p:spPr>
            <a:xfrm rot="10800000">
              <a:off x="6907630"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21" name="Round Same Side Corner Rectangle 20"/>
            <p:cNvSpPr/>
            <p:nvPr/>
          </p:nvSpPr>
          <p:spPr>
            <a:xfrm rot="10800000">
              <a:off x="7193439"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22" name="Round Same Side Corner Rectangle 20"/>
            <p:cNvSpPr/>
            <p:nvPr/>
          </p:nvSpPr>
          <p:spPr>
            <a:xfrm rot="10800000">
              <a:off x="7479248"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23" name="Round Same Side Corner Rectangle 20"/>
            <p:cNvSpPr/>
            <p:nvPr/>
          </p:nvSpPr>
          <p:spPr>
            <a:xfrm rot="10800000">
              <a:off x="7765057"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24" name="Round Same Side Corner Rectangle 20"/>
            <p:cNvSpPr/>
            <p:nvPr/>
          </p:nvSpPr>
          <p:spPr>
            <a:xfrm rot="10800000">
              <a:off x="8050866"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25" name="Round Same Side Corner Rectangle 20"/>
            <p:cNvSpPr/>
            <p:nvPr/>
          </p:nvSpPr>
          <p:spPr>
            <a:xfrm rot="10800000">
              <a:off x="8336677"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grpSp>
      <p:grpSp>
        <p:nvGrpSpPr>
          <p:cNvPr id="26" name="Group 25"/>
          <p:cNvGrpSpPr/>
          <p:nvPr/>
        </p:nvGrpSpPr>
        <p:grpSpPr>
          <a:xfrm>
            <a:off x="719403" y="4758539"/>
            <a:ext cx="4608512" cy="1070728"/>
            <a:chOff x="5764394" y="3394105"/>
            <a:chExt cx="2861700" cy="617384"/>
          </a:xfrm>
          <a:solidFill>
            <a:schemeClr val="accent3"/>
          </a:solidFill>
        </p:grpSpPr>
        <p:sp>
          <p:nvSpPr>
            <p:cNvPr id="27" name="Round Same Side Corner Rectangle 20"/>
            <p:cNvSpPr/>
            <p:nvPr/>
          </p:nvSpPr>
          <p:spPr>
            <a:xfrm rot="10800000">
              <a:off x="5764394"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28" name="Round Same Side Corner Rectangle 20"/>
            <p:cNvSpPr/>
            <p:nvPr/>
          </p:nvSpPr>
          <p:spPr>
            <a:xfrm rot="10800000">
              <a:off x="6050203"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29" name="Round Same Side Corner Rectangle 20"/>
            <p:cNvSpPr/>
            <p:nvPr/>
          </p:nvSpPr>
          <p:spPr>
            <a:xfrm rot="10800000">
              <a:off x="6336012"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30" name="Round Same Side Corner Rectangle 20"/>
            <p:cNvSpPr/>
            <p:nvPr/>
          </p:nvSpPr>
          <p:spPr>
            <a:xfrm rot="10800000">
              <a:off x="6621821"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31" name="Round Same Side Corner Rectangle 20"/>
            <p:cNvSpPr/>
            <p:nvPr/>
          </p:nvSpPr>
          <p:spPr>
            <a:xfrm rot="10800000">
              <a:off x="6907630"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32" name="Round Same Side Corner Rectangle 20"/>
            <p:cNvSpPr/>
            <p:nvPr/>
          </p:nvSpPr>
          <p:spPr>
            <a:xfrm rot="10800000">
              <a:off x="7193439"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33" name="Round Same Side Corner Rectangle 20"/>
            <p:cNvSpPr/>
            <p:nvPr/>
          </p:nvSpPr>
          <p:spPr>
            <a:xfrm rot="10800000">
              <a:off x="7479248"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34" name="Round Same Side Corner Rectangle 20"/>
            <p:cNvSpPr/>
            <p:nvPr/>
          </p:nvSpPr>
          <p:spPr>
            <a:xfrm rot="10800000">
              <a:off x="7765057"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35" name="Round Same Side Corner Rectangle 20"/>
            <p:cNvSpPr/>
            <p:nvPr/>
          </p:nvSpPr>
          <p:spPr>
            <a:xfrm rot="10800000">
              <a:off x="8050866"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36" name="Round Same Side Corner Rectangle 20"/>
            <p:cNvSpPr/>
            <p:nvPr/>
          </p:nvSpPr>
          <p:spPr>
            <a:xfrm rot="10800000">
              <a:off x="8336677"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grpSp>
      <p:grpSp>
        <p:nvGrpSpPr>
          <p:cNvPr id="55" name="Group 54"/>
          <p:cNvGrpSpPr/>
          <p:nvPr/>
        </p:nvGrpSpPr>
        <p:grpSpPr>
          <a:xfrm>
            <a:off x="719403" y="3675288"/>
            <a:ext cx="4608512" cy="1070728"/>
            <a:chOff x="5764394" y="3394105"/>
            <a:chExt cx="2861700" cy="617384"/>
          </a:xfrm>
          <a:solidFill>
            <a:schemeClr val="accent2"/>
          </a:solidFill>
        </p:grpSpPr>
        <p:sp>
          <p:nvSpPr>
            <p:cNvPr id="56" name="Round Same Side Corner Rectangle 20"/>
            <p:cNvSpPr/>
            <p:nvPr/>
          </p:nvSpPr>
          <p:spPr>
            <a:xfrm rot="10800000">
              <a:off x="5764394"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57" name="Round Same Side Corner Rectangle 20"/>
            <p:cNvSpPr/>
            <p:nvPr/>
          </p:nvSpPr>
          <p:spPr>
            <a:xfrm rot="10800000">
              <a:off x="6050203"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58" name="Round Same Side Corner Rectangle 20"/>
            <p:cNvSpPr/>
            <p:nvPr/>
          </p:nvSpPr>
          <p:spPr>
            <a:xfrm rot="10800000">
              <a:off x="6336012"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59" name="Round Same Side Corner Rectangle 20"/>
            <p:cNvSpPr/>
            <p:nvPr/>
          </p:nvSpPr>
          <p:spPr>
            <a:xfrm rot="10800000">
              <a:off x="6621821"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60" name="Round Same Side Corner Rectangle 20"/>
            <p:cNvSpPr/>
            <p:nvPr/>
          </p:nvSpPr>
          <p:spPr>
            <a:xfrm rot="10800000">
              <a:off x="6907630"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61" name="Round Same Side Corner Rectangle 20"/>
            <p:cNvSpPr/>
            <p:nvPr/>
          </p:nvSpPr>
          <p:spPr>
            <a:xfrm rot="10800000">
              <a:off x="7193439"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62" name="Round Same Side Corner Rectangle 20"/>
            <p:cNvSpPr/>
            <p:nvPr/>
          </p:nvSpPr>
          <p:spPr>
            <a:xfrm rot="10800000">
              <a:off x="7479248"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63" name="Round Same Side Corner Rectangle 20"/>
            <p:cNvSpPr/>
            <p:nvPr/>
          </p:nvSpPr>
          <p:spPr>
            <a:xfrm rot="10800000">
              <a:off x="7765057"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64" name="Round Same Side Corner Rectangle 20"/>
            <p:cNvSpPr/>
            <p:nvPr/>
          </p:nvSpPr>
          <p:spPr>
            <a:xfrm rot="10800000">
              <a:off x="8050866"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sp>
          <p:nvSpPr>
            <p:cNvPr id="65" name="Round Same Side Corner Rectangle 20"/>
            <p:cNvSpPr/>
            <p:nvPr/>
          </p:nvSpPr>
          <p:spPr>
            <a:xfrm rot="10800000">
              <a:off x="8336677" y="3394105"/>
              <a:ext cx="289417" cy="617384"/>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lumMod val="75000"/>
                    <a:lumOff val="25000"/>
                  </a:prstClr>
                </a:solidFill>
              </a:endParaRPr>
            </a:p>
          </p:txBody>
        </p:sp>
      </p:grpSp>
      <p:sp>
        <p:nvSpPr>
          <p:cNvPr id="42" name="TextBox 41"/>
          <p:cNvSpPr txBox="1"/>
          <p:nvPr/>
        </p:nvSpPr>
        <p:spPr>
          <a:xfrm>
            <a:off x="5862869" y="1618250"/>
            <a:ext cx="5952661" cy="4114075"/>
          </a:xfrm>
          <a:prstGeom prst="rect">
            <a:avLst/>
          </a:prstGeom>
          <a:noFill/>
        </p:spPr>
        <p:txBody>
          <a:bodyPr wrap="square" rtlCol="0">
            <a:spAutoFit/>
          </a:bodyPr>
          <a:lstStyle/>
          <a:p>
            <a:pPr algn="just" latinLnBrk="1"/>
            <a:r>
              <a:rPr lang="en-US" sz="3200" dirty="0">
                <a:solidFill>
                  <a:prstClr val="black"/>
                </a:solidFill>
              </a:rPr>
              <a:t>High prevalence of </a:t>
            </a:r>
            <a:endParaRPr lang="en-US" sz="3200" dirty="0" smtClean="0">
              <a:solidFill>
                <a:prstClr val="black"/>
              </a:solidFill>
            </a:endParaRPr>
          </a:p>
          <a:p>
            <a:pPr algn="just" latinLnBrk="1"/>
            <a:r>
              <a:rPr lang="en-US" sz="4267" b="1" dirty="0" smtClean="0">
                <a:solidFill>
                  <a:srgbClr val="FF0000"/>
                </a:solidFill>
              </a:rPr>
              <a:t>VDD</a:t>
            </a:r>
            <a:endParaRPr lang="en-US" sz="3200" dirty="0" smtClean="0">
              <a:solidFill>
                <a:prstClr val="black"/>
              </a:solidFill>
            </a:endParaRPr>
          </a:p>
          <a:p>
            <a:pPr algn="just" latinLnBrk="1"/>
            <a:r>
              <a:rPr lang="en-US" sz="3200" dirty="0" smtClean="0">
                <a:solidFill>
                  <a:prstClr val="black"/>
                </a:solidFill>
              </a:rPr>
              <a:t>is </a:t>
            </a:r>
            <a:r>
              <a:rPr lang="en-US" sz="3200" dirty="0">
                <a:solidFill>
                  <a:prstClr val="black"/>
                </a:solidFill>
              </a:rPr>
              <a:t>a </a:t>
            </a:r>
            <a:r>
              <a:rPr lang="en-US" sz="3200" dirty="0" smtClean="0">
                <a:solidFill>
                  <a:prstClr val="black"/>
                </a:solidFill>
              </a:rPr>
              <a:t>particularly </a:t>
            </a:r>
            <a:r>
              <a:rPr lang="en-US" sz="3200" dirty="0">
                <a:solidFill>
                  <a:prstClr val="black"/>
                </a:solidFill>
              </a:rPr>
              <a:t>important </a:t>
            </a:r>
            <a:r>
              <a:rPr lang="en-US" sz="3200" dirty="0" smtClean="0">
                <a:solidFill>
                  <a:prstClr val="black"/>
                </a:solidFill>
              </a:rPr>
              <a:t>public</a:t>
            </a:r>
          </a:p>
          <a:p>
            <a:pPr algn="just" latinLnBrk="1"/>
            <a:r>
              <a:rPr lang="en-US" sz="3200" dirty="0" smtClean="0">
                <a:solidFill>
                  <a:prstClr val="black"/>
                </a:solidFill>
              </a:rPr>
              <a:t>health </a:t>
            </a:r>
            <a:r>
              <a:rPr lang="en-US" sz="3200" dirty="0">
                <a:solidFill>
                  <a:prstClr val="black"/>
                </a:solidFill>
              </a:rPr>
              <a:t>issue because of </a:t>
            </a:r>
            <a:r>
              <a:rPr lang="en-US" sz="3200" dirty="0" smtClean="0">
                <a:solidFill>
                  <a:prstClr val="black"/>
                </a:solidFill>
              </a:rPr>
              <a:t>in </a:t>
            </a:r>
          </a:p>
          <a:p>
            <a:pPr algn="just" latinLnBrk="1"/>
            <a:r>
              <a:rPr lang="en-US" sz="3200" dirty="0" smtClean="0">
                <a:solidFill>
                  <a:prstClr val="black"/>
                </a:solidFill>
              </a:rPr>
              <a:t>independent </a:t>
            </a:r>
            <a:r>
              <a:rPr lang="en-US" sz="3200" dirty="0">
                <a:solidFill>
                  <a:prstClr val="black"/>
                </a:solidFill>
              </a:rPr>
              <a:t>risk factor for </a:t>
            </a:r>
            <a:r>
              <a:rPr lang="en-US" sz="3200" dirty="0" smtClean="0">
                <a:solidFill>
                  <a:prstClr val="black"/>
                </a:solidFill>
              </a:rPr>
              <a:t>total</a:t>
            </a:r>
          </a:p>
          <a:p>
            <a:pPr algn="just" latinLnBrk="1"/>
            <a:r>
              <a:rPr lang="en-US" sz="3200" dirty="0" smtClean="0">
                <a:solidFill>
                  <a:prstClr val="black"/>
                </a:solidFill>
              </a:rPr>
              <a:t>morbidity and </a:t>
            </a:r>
            <a:r>
              <a:rPr lang="en-US" sz="3200" dirty="0">
                <a:solidFill>
                  <a:prstClr val="black"/>
                </a:solidFill>
              </a:rPr>
              <a:t>mortality in </a:t>
            </a:r>
            <a:r>
              <a:rPr lang="en-US" sz="3200" dirty="0" smtClean="0">
                <a:solidFill>
                  <a:prstClr val="black"/>
                </a:solidFill>
              </a:rPr>
              <a:t>the</a:t>
            </a:r>
          </a:p>
          <a:p>
            <a:pPr algn="just" latinLnBrk="1"/>
            <a:r>
              <a:rPr lang="en-US" sz="4000" b="1" dirty="0">
                <a:solidFill>
                  <a:srgbClr val="FF0000"/>
                </a:solidFill>
              </a:rPr>
              <a:t>G</a:t>
            </a:r>
            <a:r>
              <a:rPr lang="en-US" sz="4000" b="1" dirty="0" smtClean="0">
                <a:solidFill>
                  <a:srgbClr val="FF0000"/>
                </a:solidFill>
              </a:rPr>
              <a:t>eneral population</a:t>
            </a:r>
            <a:endParaRPr lang="en-US" sz="3200" dirty="0">
              <a:solidFill>
                <a:prstClr val="black"/>
              </a:solidFill>
            </a:endParaRPr>
          </a:p>
          <a:p>
            <a:pPr algn="just" latinLnBrk="1"/>
            <a:endParaRPr lang="en-US" sz="1867" dirty="0">
              <a:solidFill>
                <a:prstClr val="black"/>
              </a:solidFill>
            </a:endParaRPr>
          </a:p>
        </p:txBody>
      </p:sp>
      <p:sp>
        <p:nvSpPr>
          <p:cNvPr id="47" name="TextBox 46"/>
          <p:cNvSpPr txBox="1"/>
          <p:nvPr/>
        </p:nvSpPr>
        <p:spPr>
          <a:xfrm>
            <a:off x="770983" y="6581001"/>
            <a:ext cx="4410617" cy="276999"/>
          </a:xfrm>
          <a:prstGeom prst="rect">
            <a:avLst/>
          </a:prstGeom>
          <a:solidFill>
            <a:srgbClr val="FFFFC3"/>
          </a:solidFill>
        </p:spPr>
        <p:txBody>
          <a:bodyPr wrap="square" rtlCol="0">
            <a:spAutoFit/>
          </a:bodyPr>
          <a:lstStyle/>
          <a:p>
            <a:pPr algn="ctr" defTabSz="855817"/>
            <a:r>
              <a:rPr lang="en-US" sz="1200" dirty="0">
                <a:solidFill>
                  <a:prstClr val="black"/>
                </a:solidFill>
              </a:rPr>
              <a:t>J </a:t>
            </a:r>
            <a:r>
              <a:rPr lang="en-US" sz="1200" dirty="0" err="1">
                <a:solidFill>
                  <a:prstClr val="black"/>
                </a:solidFill>
              </a:rPr>
              <a:t>Pharmacol</a:t>
            </a:r>
            <a:r>
              <a:rPr lang="en-US" sz="1200" dirty="0">
                <a:solidFill>
                  <a:prstClr val="black"/>
                </a:solidFill>
              </a:rPr>
              <a:t> </a:t>
            </a:r>
            <a:r>
              <a:rPr lang="en-US" sz="1200" dirty="0" err="1">
                <a:solidFill>
                  <a:prstClr val="black"/>
                </a:solidFill>
              </a:rPr>
              <a:t>Pharmacother</a:t>
            </a:r>
            <a:r>
              <a:rPr lang="en-US" sz="1200" dirty="0">
                <a:solidFill>
                  <a:prstClr val="black"/>
                </a:solidFill>
              </a:rPr>
              <a:t>. 2012 Apr-Jun; 3(2): 118–126.</a:t>
            </a:r>
          </a:p>
        </p:txBody>
      </p:sp>
    </p:spTree>
    <p:extLst>
      <p:ext uri="{BB962C8B-B14F-4D97-AF65-F5344CB8AC3E}">
        <p14:creationId xmlns:p14="http://schemas.microsoft.com/office/powerpoint/2010/main" val="401493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 name="Picture 2" descr="Image result for Different Age group vector png"/>
          <p:cNvPicPr>
            <a:picLocks noChangeAspect="1" noChangeArrowheads="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367464" y="2209425"/>
            <a:ext cx="5557336" cy="45153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228600"/>
            <a:ext cx="10668000" cy="1446550"/>
          </a:xfrm>
          <a:prstGeom prst="rect">
            <a:avLst/>
          </a:prstGeom>
          <a:noFill/>
        </p:spPr>
        <p:txBody>
          <a:bodyPr wrap="square" rtlCol="0">
            <a:spAutoFit/>
          </a:bodyPr>
          <a:lstStyle/>
          <a:p>
            <a:pPr algn="ctr"/>
            <a:r>
              <a:rPr lang="en-US" sz="4400" dirty="0" smtClean="0">
                <a:solidFill>
                  <a:srgbClr val="C00000"/>
                </a:solidFill>
                <a:latin typeface="Times New Roman" panose="02020603050405020304" pitchFamily="18" charset="0"/>
                <a:cs typeface="Times New Roman" panose="02020603050405020304" pitchFamily="18" charset="0"/>
              </a:rPr>
              <a:t>Vitamin D Deficiency </a:t>
            </a:r>
            <a:r>
              <a:rPr lang="en-US" sz="4400" dirty="0">
                <a:solidFill>
                  <a:srgbClr val="C00000"/>
                </a:solidFill>
                <a:latin typeface="Times New Roman" panose="02020603050405020304" pitchFamily="18" charset="0"/>
                <a:cs typeface="Times New Roman" panose="02020603050405020304" pitchFamily="18" charset="0"/>
              </a:rPr>
              <a:t>Prevalence of </a:t>
            </a:r>
            <a:r>
              <a:rPr lang="en-US" sz="4400" dirty="0" smtClean="0">
                <a:solidFill>
                  <a:srgbClr val="C00000"/>
                </a:solidFill>
                <a:latin typeface="Times New Roman" panose="02020603050405020304" pitchFamily="18" charset="0"/>
                <a:cs typeface="Times New Roman" panose="02020603050405020304" pitchFamily="18" charset="0"/>
              </a:rPr>
              <a:t>among different Age Group/ Race/ Sex / Ethnicity</a:t>
            </a:r>
            <a:endParaRPr lang="en-US" sz="4400" dirty="0">
              <a:solidFill>
                <a:srgbClr val="C0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0" y="0"/>
            <a:ext cx="1524000" cy="6858000"/>
          </a:xfrm>
          <a:prstGeom prst="rect">
            <a:avLst/>
          </a:prstGeom>
        </p:spPr>
      </p:pic>
    </p:spTree>
    <p:extLst>
      <p:ext uri="{BB962C8B-B14F-4D97-AF65-F5344CB8AC3E}">
        <p14:creationId xmlns:p14="http://schemas.microsoft.com/office/powerpoint/2010/main" val="596099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9C6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3ED469-88AF-4CE5-BD5B-1C14FDEB6415}"/>
              </a:ext>
            </a:extLst>
          </p:cNvPr>
          <p:cNvSpPr txBox="1"/>
          <p:nvPr/>
        </p:nvSpPr>
        <p:spPr>
          <a:xfrm>
            <a:off x="2830996" y="450368"/>
            <a:ext cx="6556513" cy="707886"/>
          </a:xfrm>
          <a:prstGeom prst="rect">
            <a:avLst/>
          </a:prstGeom>
          <a:noFill/>
        </p:spPr>
        <p:txBody>
          <a:bodyPr wrap="square" rtlCol="0">
            <a:spAutoFit/>
          </a:bodyPr>
          <a:lstStyle/>
          <a:p>
            <a:pPr algn="ctr"/>
            <a:r>
              <a:rPr lang="en-US" sz="4000" b="1" dirty="0">
                <a:solidFill>
                  <a:srgbClr val="FFFFFF"/>
                </a:solidFill>
                <a:latin typeface="Agency FB" panose="020B0503020202020204" pitchFamily="34" charset="0"/>
              </a:rPr>
              <a:t>Prevalence of Vitamin D Deficiency</a:t>
            </a:r>
          </a:p>
        </p:txBody>
      </p:sp>
      <p:cxnSp>
        <p:nvCxnSpPr>
          <p:cNvPr id="8" name="Straight Connector 7">
            <a:extLst>
              <a:ext uri="{FF2B5EF4-FFF2-40B4-BE49-F238E27FC236}">
                <a16:creationId xmlns:a16="http://schemas.microsoft.com/office/drawing/2014/main" id="{980F8D25-918D-4F55-96A0-7E92276F2000}"/>
              </a:ext>
            </a:extLst>
          </p:cNvPr>
          <p:cNvCxnSpPr>
            <a:cxnSpLocks/>
            <a:stCxn id="32" idx="4"/>
          </p:cNvCxnSpPr>
          <p:nvPr/>
        </p:nvCxnSpPr>
        <p:spPr>
          <a:xfrm>
            <a:off x="6109253" y="3838634"/>
            <a:ext cx="0" cy="301936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84F05E5-66E5-451A-922E-237FDE35085A}"/>
              </a:ext>
            </a:extLst>
          </p:cNvPr>
          <p:cNvSpPr txBox="1"/>
          <p:nvPr/>
        </p:nvSpPr>
        <p:spPr>
          <a:xfrm>
            <a:off x="6993138" y="2093517"/>
            <a:ext cx="1629285" cy="1569660"/>
          </a:xfrm>
          <a:prstGeom prst="rect">
            <a:avLst/>
          </a:prstGeom>
          <a:noFill/>
        </p:spPr>
        <p:txBody>
          <a:bodyPr wrap="square" rtlCol="0">
            <a:spAutoFit/>
          </a:bodyPr>
          <a:lstStyle/>
          <a:p>
            <a:pPr algn="ctr"/>
            <a:r>
              <a:rPr lang="en-US" sz="9600" b="1" dirty="0">
                <a:solidFill>
                  <a:srgbClr val="B9DC66"/>
                </a:solidFill>
                <a:latin typeface="Agency FB" panose="020B0503020202020204" pitchFamily="34" charset="0"/>
              </a:rPr>
              <a:t>01</a:t>
            </a:r>
          </a:p>
        </p:txBody>
      </p:sp>
      <p:sp>
        <p:nvSpPr>
          <p:cNvPr id="16" name="TextBox 15">
            <a:extLst>
              <a:ext uri="{FF2B5EF4-FFF2-40B4-BE49-F238E27FC236}">
                <a16:creationId xmlns:a16="http://schemas.microsoft.com/office/drawing/2014/main" id="{E2C2CA95-8F78-4DA7-96E0-55BC9C6209EF}"/>
              </a:ext>
            </a:extLst>
          </p:cNvPr>
          <p:cNvSpPr txBox="1"/>
          <p:nvPr/>
        </p:nvSpPr>
        <p:spPr>
          <a:xfrm>
            <a:off x="4157721" y="4356657"/>
            <a:ext cx="1629285" cy="1569660"/>
          </a:xfrm>
          <a:prstGeom prst="rect">
            <a:avLst/>
          </a:prstGeom>
          <a:noFill/>
        </p:spPr>
        <p:txBody>
          <a:bodyPr wrap="square" rtlCol="0">
            <a:spAutoFit/>
          </a:bodyPr>
          <a:lstStyle/>
          <a:p>
            <a:pPr algn="ctr"/>
            <a:r>
              <a:rPr lang="en-US" sz="9600" b="1" dirty="0">
                <a:solidFill>
                  <a:srgbClr val="B9DC66"/>
                </a:solidFill>
                <a:latin typeface="Agency FB" panose="020B0503020202020204" pitchFamily="34" charset="0"/>
              </a:rPr>
              <a:t>02</a:t>
            </a:r>
          </a:p>
        </p:txBody>
      </p:sp>
      <p:grpSp>
        <p:nvGrpSpPr>
          <p:cNvPr id="26" name="Group 25">
            <a:extLst>
              <a:ext uri="{FF2B5EF4-FFF2-40B4-BE49-F238E27FC236}">
                <a16:creationId xmlns:a16="http://schemas.microsoft.com/office/drawing/2014/main" id="{0F966CDF-69C5-477D-A8FB-F31371B3A240}"/>
              </a:ext>
            </a:extLst>
          </p:cNvPr>
          <p:cNvGrpSpPr/>
          <p:nvPr/>
        </p:nvGrpSpPr>
        <p:grpSpPr>
          <a:xfrm>
            <a:off x="1382486" y="2155595"/>
            <a:ext cx="4106933" cy="2154436"/>
            <a:chOff x="1808256" y="1909272"/>
            <a:chExt cx="3018516" cy="2154436"/>
          </a:xfrm>
        </p:grpSpPr>
        <p:sp>
          <p:nvSpPr>
            <p:cNvPr id="24" name="TextBox 23">
              <a:extLst>
                <a:ext uri="{FF2B5EF4-FFF2-40B4-BE49-F238E27FC236}">
                  <a16:creationId xmlns:a16="http://schemas.microsoft.com/office/drawing/2014/main" id="{DBD428FF-BA9C-4CEB-97BF-A5BFFD1D3087}"/>
                </a:ext>
              </a:extLst>
            </p:cNvPr>
            <p:cNvSpPr txBox="1"/>
            <p:nvPr/>
          </p:nvSpPr>
          <p:spPr>
            <a:xfrm>
              <a:off x="2782129" y="1909272"/>
              <a:ext cx="2044643" cy="523220"/>
            </a:xfrm>
            <a:prstGeom prst="rect">
              <a:avLst/>
            </a:prstGeom>
            <a:noFill/>
          </p:spPr>
          <p:txBody>
            <a:bodyPr wrap="square" rtlCol="0">
              <a:spAutoFit/>
            </a:bodyPr>
            <a:lstStyle/>
            <a:p>
              <a:pPr algn="ctr"/>
              <a:r>
                <a:rPr lang="en-US" sz="2800" b="1" dirty="0" smtClean="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rPr>
                <a:t>ELDERLY</a:t>
              </a:r>
              <a:endParaRPr lang="en-US" sz="2800" b="1" dirty="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1393DC10-458C-456B-9079-D3D9EC5B3FA8}"/>
                </a:ext>
              </a:extLst>
            </p:cNvPr>
            <p:cNvSpPr txBox="1"/>
            <p:nvPr/>
          </p:nvSpPr>
          <p:spPr>
            <a:xfrm>
              <a:off x="1808256" y="2432492"/>
              <a:ext cx="2547705" cy="1631216"/>
            </a:xfrm>
            <a:prstGeom prst="rect">
              <a:avLst/>
            </a:prstGeom>
            <a:noFill/>
          </p:spPr>
          <p:txBody>
            <a:bodyPr wrap="square" rtlCol="0">
              <a:spAutoFit/>
            </a:bodyPr>
            <a:lstStyle/>
            <a:p>
              <a:pPr algn="r"/>
              <a:r>
                <a:rPr lang="en-US" sz="2000" b="1" dirty="0">
                  <a:solidFill>
                    <a:srgbClr val="FFFFFF"/>
                  </a:solidFill>
                  <a:latin typeface="Century Gothic" panose="020B0502020202020204" pitchFamily="34" charset="0"/>
                  <a:ea typeface="Tahoma" panose="020B0604030504040204" pitchFamily="34" charset="0"/>
                  <a:cs typeface="Tahoma" panose="020B0604030504040204" pitchFamily="34" charset="0"/>
                </a:rPr>
                <a:t>40 to 100% of U.S. and European elderly men and women  are vitamin D deficient</a:t>
              </a:r>
            </a:p>
          </p:txBody>
        </p:sp>
      </p:grpSp>
      <p:grpSp>
        <p:nvGrpSpPr>
          <p:cNvPr id="27" name="Group 26">
            <a:extLst>
              <a:ext uri="{FF2B5EF4-FFF2-40B4-BE49-F238E27FC236}">
                <a16:creationId xmlns:a16="http://schemas.microsoft.com/office/drawing/2014/main" id="{2C3253D4-3A8F-4EFB-ACE9-1412C9652772}"/>
              </a:ext>
            </a:extLst>
          </p:cNvPr>
          <p:cNvGrpSpPr/>
          <p:nvPr/>
        </p:nvGrpSpPr>
        <p:grpSpPr>
          <a:xfrm>
            <a:off x="7540869" y="3871157"/>
            <a:ext cx="3618576" cy="1845139"/>
            <a:chOff x="1644641" y="1826696"/>
            <a:chExt cx="2601410" cy="1845139"/>
          </a:xfrm>
        </p:grpSpPr>
        <p:sp>
          <p:nvSpPr>
            <p:cNvPr id="28" name="TextBox 27">
              <a:extLst>
                <a:ext uri="{FF2B5EF4-FFF2-40B4-BE49-F238E27FC236}">
                  <a16:creationId xmlns:a16="http://schemas.microsoft.com/office/drawing/2014/main" id="{64E0B3B8-DB6A-42A7-A855-D3EF1097FD4A}"/>
                </a:ext>
              </a:extLst>
            </p:cNvPr>
            <p:cNvSpPr txBox="1"/>
            <p:nvPr/>
          </p:nvSpPr>
          <p:spPr>
            <a:xfrm>
              <a:off x="1644641" y="1826696"/>
              <a:ext cx="2454624" cy="523220"/>
            </a:xfrm>
            <a:prstGeom prst="rect">
              <a:avLst/>
            </a:prstGeom>
            <a:noFill/>
          </p:spPr>
          <p:txBody>
            <a:bodyPr wrap="square" rtlCol="0">
              <a:spAutoFit/>
            </a:bodyPr>
            <a:lstStyle/>
            <a:p>
              <a:pPr algn="ctr"/>
              <a:r>
                <a:rPr lang="en-US" sz="2800" b="1" dirty="0" smtClean="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rPr>
                <a:t>POSTMENOPAUSAL</a:t>
              </a:r>
              <a:endParaRPr lang="en-US" sz="2800" b="1" dirty="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A98A2828-2CA5-4ABB-86A4-EC36A24BC9F5}"/>
                </a:ext>
              </a:extLst>
            </p:cNvPr>
            <p:cNvSpPr txBox="1"/>
            <p:nvPr/>
          </p:nvSpPr>
          <p:spPr>
            <a:xfrm>
              <a:off x="1698346" y="2348396"/>
              <a:ext cx="2547705" cy="1323439"/>
            </a:xfrm>
            <a:prstGeom prst="rect">
              <a:avLst/>
            </a:prstGeom>
            <a:noFill/>
          </p:spPr>
          <p:txBody>
            <a:bodyPr wrap="square" rtlCol="0">
              <a:spAutoFit/>
            </a:bodyPr>
            <a:lstStyle/>
            <a:p>
              <a:r>
                <a:rPr lang="en-US" sz="2000" b="1" dirty="0">
                  <a:solidFill>
                    <a:srgbClr val="FFFFFF"/>
                  </a:solidFill>
                  <a:latin typeface="Century Gothic" panose="020B0502020202020204" pitchFamily="34" charset="0"/>
                  <a:ea typeface="Tahoma" panose="020B0604030504040204" pitchFamily="34" charset="0"/>
                  <a:cs typeface="Tahoma" panose="020B0604030504040204" pitchFamily="34" charset="0"/>
                </a:rPr>
                <a:t>More than 50% of postmenopausal women taking </a:t>
              </a:r>
              <a:r>
                <a:rPr lang="en-US" sz="2000" b="1" dirty="0" err="1">
                  <a:solidFill>
                    <a:srgbClr val="FFFFFF"/>
                  </a:solidFill>
                  <a:latin typeface="Century Gothic" panose="020B0502020202020204" pitchFamily="34" charset="0"/>
                  <a:ea typeface="Tahoma" panose="020B0604030504040204" pitchFamily="34" charset="0"/>
                  <a:cs typeface="Tahoma" panose="020B0604030504040204" pitchFamily="34" charset="0"/>
                </a:rPr>
                <a:t>rx</a:t>
              </a:r>
              <a:r>
                <a:rPr lang="en-US" sz="2000" b="1" dirty="0">
                  <a:solidFill>
                    <a:srgbClr val="FFFFFF"/>
                  </a:solidFill>
                  <a:latin typeface="Century Gothic" panose="020B0502020202020204" pitchFamily="34" charset="0"/>
                  <a:ea typeface="Tahoma" panose="020B0604030504040204" pitchFamily="34" charset="0"/>
                  <a:cs typeface="Tahoma" panose="020B0604030504040204" pitchFamily="34" charset="0"/>
                </a:rPr>
                <a:t> for osteoporosis are vitamin D deficient</a:t>
              </a:r>
            </a:p>
          </p:txBody>
        </p:sp>
      </p:grpSp>
      <p:sp>
        <p:nvSpPr>
          <p:cNvPr id="31" name="Oval 30">
            <a:extLst>
              <a:ext uri="{FF2B5EF4-FFF2-40B4-BE49-F238E27FC236}">
                <a16:creationId xmlns:a16="http://schemas.microsoft.com/office/drawing/2014/main" id="{7CDAF89F-2924-4946-8EC0-7379D366E6F8}"/>
              </a:ext>
            </a:extLst>
          </p:cNvPr>
          <p:cNvSpPr/>
          <p:nvPr/>
        </p:nvSpPr>
        <p:spPr>
          <a:xfrm>
            <a:off x="6735327" y="4678684"/>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9" name="Group 38">
            <a:extLst>
              <a:ext uri="{FF2B5EF4-FFF2-40B4-BE49-F238E27FC236}">
                <a16:creationId xmlns:a16="http://schemas.microsoft.com/office/drawing/2014/main" id="{46775051-3FD2-4DE4-AC5E-12046C8F07C3}"/>
              </a:ext>
            </a:extLst>
          </p:cNvPr>
          <p:cNvGrpSpPr/>
          <p:nvPr/>
        </p:nvGrpSpPr>
        <p:grpSpPr>
          <a:xfrm>
            <a:off x="4422221" y="5632200"/>
            <a:ext cx="5935594" cy="336550"/>
            <a:chOff x="4422221" y="3127375"/>
            <a:chExt cx="5935594" cy="336550"/>
          </a:xfrm>
        </p:grpSpPr>
        <p:cxnSp>
          <p:nvCxnSpPr>
            <p:cNvPr id="40" name="Straight Connector 39">
              <a:extLst>
                <a:ext uri="{FF2B5EF4-FFF2-40B4-BE49-F238E27FC236}">
                  <a16:creationId xmlns:a16="http://schemas.microsoft.com/office/drawing/2014/main" id="{3F041CC7-1F56-4C6D-A25A-C99C8EFF5D0B}"/>
                </a:ext>
              </a:extLst>
            </p:cNvPr>
            <p:cNvCxnSpPr>
              <a:cxnSpLocks/>
            </p:cNvCxnSpPr>
            <p:nvPr/>
          </p:nvCxnSpPr>
          <p:spPr>
            <a:xfrm flipH="1">
              <a:off x="4422221" y="3295567"/>
              <a:ext cx="5935594"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B59BE55-F4B4-4499-96C2-6EA566E0C188}"/>
                </a:ext>
              </a:extLst>
            </p:cNvPr>
            <p:cNvSpPr/>
            <p:nvPr/>
          </p:nvSpPr>
          <p:spPr>
            <a:xfrm>
              <a:off x="5967483" y="3153880"/>
              <a:ext cx="283540" cy="283540"/>
            </a:xfrm>
            <a:prstGeom prst="ellipse">
              <a:avLst/>
            </a:prstGeom>
            <a:solidFill>
              <a:srgbClr val="89C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Circle: Hollow 41">
              <a:extLst>
                <a:ext uri="{FF2B5EF4-FFF2-40B4-BE49-F238E27FC236}">
                  <a16:creationId xmlns:a16="http://schemas.microsoft.com/office/drawing/2014/main" id="{30E7CB3C-05C8-4C5C-8963-25EEBA43DE31}"/>
                </a:ext>
              </a:extLst>
            </p:cNvPr>
            <p:cNvSpPr/>
            <p:nvPr/>
          </p:nvSpPr>
          <p:spPr>
            <a:xfrm>
              <a:off x="5940978" y="3127375"/>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3" name="Oval 42">
              <a:extLst>
                <a:ext uri="{FF2B5EF4-FFF2-40B4-BE49-F238E27FC236}">
                  <a16:creationId xmlns:a16="http://schemas.microsoft.com/office/drawing/2014/main" id="{6057FD50-0E04-4F15-9A94-3EFFC274C394}"/>
                </a:ext>
              </a:extLst>
            </p:cNvPr>
            <p:cNvSpPr/>
            <p:nvPr/>
          </p:nvSpPr>
          <p:spPr>
            <a:xfrm>
              <a:off x="6033053" y="3219450"/>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0" name="Group 29">
            <a:extLst>
              <a:ext uri="{FF2B5EF4-FFF2-40B4-BE49-F238E27FC236}">
                <a16:creationId xmlns:a16="http://schemas.microsoft.com/office/drawing/2014/main" id="{B1A8385B-AF30-4C21-9A65-1FA0032AB909}"/>
              </a:ext>
            </a:extLst>
          </p:cNvPr>
          <p:cNvGrpSpPr/>
          <p:nvPr/>
        </p:nvGrpSpPr>
        <p:grpSpPr>
          <a:xfrm>
            <a:off x="5179613" y="1979354"/>
            <a:ext cx="1859280" cy="1859280"/>
            <a:chOff x="5022574" y="2992647"/>
            <a:chExt cx="2146852" cy="2146852"/>
          </a:xfrm>
        </p:grpSpPr>
        <p:sp>
          <p:nvSpPr>
            <p:cNvPr id="32" name="Circle: Hollow 31">
              <a:extLst>
                <a:ext uri="{FF2B5EF4-FFF2-40B4-BE49-F238E27FC236}">
                  <a16:creationId xmlns:a16="http://schemas.microsoft.com/office/drawing/2014/main" id="{811DEDE6-D1FA-4671-9525-0725657FC967}"/>
                </a:ext>
              </a:extLst>
            </p:cNvPr>
            <p:cNvSpPr/>
            <p:nvPr/>
          </p:nvSpPr>
          <p:spPr>
            <a:xfrm>
              <a:off x="5022574" y="2992647"/>
              <a:ext cx="2146852" cy="2146852"/>
            </a:xfrm>
            <a:prstGeom prst="donut">
              <a:avLst>
                <a:gd name="adj" fmla="val 2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Oval 33">
              <a:extLst>
                <a:ext uri="{FF2B5EF4-FFF2-40B4-BE49-F238E27FC236}">
                  <a16:creationId xmlns:a16="http://schemas.microsoft.com/office/drawing/2014/main" id="{D8F611D4-4DB1-43B5-AE6D-359399872DBD}"/>
                </a:ext>
              </a:extLst>
            </p:cNvPr>
            <p:cNvSpPr/>
            <p:nvPr/>
          </p:nvSpPr>
          <p:spPr>
            <a:xfrm>
              <a:off x="5194300" y="3164373"/>
              <a:ext cx="1803400" cy="18034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026" name="Picture 2" descr="Image result for eart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3781" y="2358836"/>
            <a:ext cx="1090942" cy="10692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307" r="18608"/>
          <a:stretch/>
        </p:blipFill>
        <p:spPr>
          <a:xfrm>
            <a:off x="6899291" y="4773790"/>
            <a:ext cx="510271" cy="647190"/>
          </a:xfrm>
          <a:prstGeom prst="rect">
            <a:avLst/>
          </a:prstGeom>
        </p:spPr>
      </p:pic>
      <p:sp>
        <p:nvSpPr>
          <p:cNvPr id="2" name="TextBox 1"/>
          <p:cNvSpPr txBox="1"/>
          <p:nvPr/>
        </p:nvSpPr>
        <p:spPr>
          <a:xfrm>
            <a:off x="76200" y="6596390"/>
            <a:ext cx="3581400" cy="307777"/>
          </a:xfrm>
          <a:prstGeom prst="rect">
            <a:avLst/>
          </a:prstGeom>
          <a:noFill/>
        </p:spPr>
        <p:txBody>
          <a:bodyPr wrap="square" rtlCol="0">
            <a:spAutoFit/>
          </a:bodyPr>
          <a:lstStyle/>
          <a:p>
            <a:r>
              <a:rPr lang="en-US" sz="1400" dirty="0"/>
              <a:t> (</a:t>
            </a:r>
            <a:r>
              <a:rPr lang="en-US" sz="1400" dirty="0" err="1"/>
              <a:t>Holick</a:t>
            </a:r>
            <a:r>
              <a:rPr lang="en-US" sz="1400" dirty="0"/>
              <a:t> et al. J </a:t>
            </a:r>
            <a:r>
              <a:rPr lang="en-US" sz="1400" dirty="0" err="1"/>
              <a:t>Clin</a:t>
            </a:r>
            <a:r>
              <a:rPr lang="en-US" sz="1400" dirty="0"/>
              <a:t> </a:t>
            </a:r>
            <a:r>
              <a:rPr lang="en-US" sz="1400" dirty="0" err="1"/>
              <a:t>Endocrinol</a:t>
            </a:r>
            <a:r>
              <a:rPr lang="en-US" sz="1400" dirty="0"/>
              <a:t> </a:t>
            </a:r>
            <a:r>
              <a:rPr lang="en-US" sz="1400" dirty="0" err="1"/>
              <a:t>Metab</a:t>
            </a:r>
            <a:r>
              <a:rPr lang="en-US" sz="1400" dirty="0"/>
              <a:t> 2005</a:t>
            </a:r>
            <a:r>
              <a:rPr lang="en-US" sz="1400" dirty="0" smtClean="0"/>
              <a:t>)</a:t>
            </a:r>
          </a:p>
        </p:txBody>
      </p:sp>
      <p:sp>
        <p:nvSpPr>
          <p:cNvPr id="5" name="TextBox 4"/>
          <p:cNvSpPr txBox="1"/>
          <p:nvPr/>
        </p:nvSpPr>
        <p:spPr>
          <a:xfrm>
            <a:off x="8622423" y="6596390"/>
            <a:ext cx="3645777" cy="307777"/>
          </a:xfrm>
          <a:prstGeom prst="rect">
            <a:avLst/>
          </a:prstGeom>
          <a:noFill/>
        </p:spPr>
        <p:txBody>
          <a:bodyPr wrap="square" rtlCol="0">
            <a:spAutoFit/>
          </a:bodyPr>
          <a:lstStyle/>
          <a:p>
            <a:r>
              <a:rPr lang="en-US" sz="1400" dirty="0"/>
              <a:t> (</a:t>
            </a:r>
            <a:r>
              <a:rPr lang="en-US" sz="1400" dirty="0" err="1"/>
              <a:t>VandeGriend</a:t>
            </a:r>
            <a:r>
              <a:rPr lang="en-US" sz="1400" dirty="0"/>
              <a:t> et al. J Am Pharm </a:t>
            </a:r>
            <a:r>
              <a:rPr lang="en-US" sz="1400" dirty="0" err="1"/>
              <a:t>Assoc</a:t>
            </a:r>
            <a:r>
              <a:rPr lang="en-US" sz="1400" dirty="0"/>
              <a:t> </a:t>
            </a:r>
            <a:r>
              <a:rPr lang="en-US" sz="1400" dirty="0" smtClean="0"/>
              <a:t>2008)</a:t>
            </a:r>
            <a:endParaRPr lang="en-US" sz="1400" dirty="0"/>
          </a:p>
        </p:txBody>
      </p:sp>
    </p:spTree>
    <p:extLst>
      <p:ext uri="{BB962C8B-B14F-4D97-AF65-F5344CB8AC3E}">
        <p14:creationId xmlns:p14="http://schemas.microsoft.com/office/powerpoint/2010/main" val="3525463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352800" y="1100547"/>
            <a:ext cx="7620000" cy="4423953"/>
          </a:xfrm>
          <a:prstGeom prst="rect">
            <a:avLst/>
          </a:prstGeom>
          <a:noFill/>
        </p:spPr>
        <p:txBody>
          <a:bodyPr wrap="square" rtlCol="0">
            <a:spAutoFit/>
          </a:bodyPr>
          <a:lstStyle/>
          <a:p>
            <a:pPr algn="just"/>
            <a:r>
              <a:rPr lang="en-US" sz="3400" dirty="0">
                <a:latin typeface="Times New Roman" panose="02020603050405020304" pitchFamily="18" charset="0"/>
                <a:cs typeface="Times New Roman" panose="02020603050405020304" pitchFamily="18" charset="0"/>
              </a:rPr>
              <a:t>40 year old lady complaining of </a:t>
            </a:r>
            <a:r>
              <a:rPr lang="en-US" sz="3400" b="1" dirty="0">
                <a:latin typeface="Times New Roman" panose="02020603050405020304" pitchFamily="18" charset="0"/>
                <a:cs typeface="Times New Roman" panose="02020603050405020304" pitchFamily="18" charset="0"/>
              </a:rPr>
              <a:t>aches and pain in </a:t>
            </a:r>
            <a:r>
              <a:rPr lang="en-US" sz="3400" b="1" dirty="0" smtClean="0">
                <a:latin typeface="Times New Roman" panose="02020603050405020304" pitchFamily="18" charset="0"/>
                <a:cs typeface="Times New Roman" panose="02020603050405020304" pitchFamily="18" charset="0"/>
              </a:rPr>
              <a:t>limbs</a:t>
            </a:r>
            <a:r>
              <a:rPr lang="en-US" sz="3400" dirty="0" smtClean="0">
                <a:latin typeface="Times New Roman" panose="02020603050405020304" pitchFamily="18" charset="0"/>
                <a:cs typeface="Times New Roman" panose="02020603050405020304" pitchFamily="18" charset="0"/>
              </a:rPr>
              <a:t> &amp; </a:t>
            </a:r>
            <a:r>
              <a:rPr lang="en-US" sz="3400" b="1" dirty="0">
                <a:latin typeface="Times New Roman" panose="02020603050405020304" pitchFamily="18" charset="0"/>
                <a:cs typeface="Times New Roman" panose="02020603050405020304" pitchFamily="18" charset="0"/>
              </a:rPr>
              <a:t>difficulty in raising from squat position </a:t>
            </a:r>
            <a:r>
              <a:rPr lang="en-US" sz="3400" dirty="0">
                <a:latin typeface="Times New Roman" panose="02020603050405020304" pitchFamily="18" charset="0"/>
                <a:cs typeface="Times New Roman" panose="02020603050405020304" pitchFamily="18" charset="0"/>
              </a:rPr>
              <a:t>in wash room. She used to wear veil for 15 years. Her body weight is 49 kg. Mildly anemic. No other positive findings detected. Her husband staying abroad. She has one child of 2 years old</a:t>
            </a:r>
            <a:r>
              <a:rPr lang="en-US" sz="3400" dirty="0" smtClean="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685800" y="2209800"/>
            <a:ext cx="2286000" cy="1752600"/>
            <a:chOff x="838200" y="2667000"/>
            <a:chExt cx="1981200" cy="1600200"/>
          </a:xfrm>
          <a:solidFill>
            <a:schemeClr val="accent3">
              <a:lumMod val="50000"/>
            </a:schemeClr>
          </a:solidFill>
        </p:grpSpPr>
        <p:sp>
          <p:nvSpPr>
            <p:cNvPr id="5" name="Oval 4"/>
            <p:cNvSpPr/>
            <p:nvPr/>
          </p:nvSpPr>
          <p:spPr>
            <a:xfrm>
              <a:off x="838200" y="2667000"/>
              <a:ext cx="1981200" cy="16002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p:cNvSpPr/>
            <p:nvPr/>
          </p:nvSpPr>
          <p:spPr>
            <a:xfrm>
              <a:off x="1337554" y="2919123"/>
              <a:ext cx="982491" cy="1095953"/>
            </a:xfrm>
            <a:prstGeom prst="rect">
              <a:avLst/>
            </a:prstGeom>
            <a:grpFill/>
            <a:ln>
              <a:solidFill>
                <a:schemeClr val="accent3">
                  <a:lumMod val="50000"/>
                </a:schemeClr>
              </a:solidFill>
            </a:ln>
          </p:spPr>
          <p:txBody>
            <a:bodyPr wrap="none">
              <a:spAutoFit/>
            </a:bodyPr>
            <a:lstStyle/>
            <a:p>
              <a:pPr algn="ctr"/>
              <a:r>
                <a:rPr lang="en-US" sz="3600" b="1" dirty="0" smtClean="0">
                  <a:solidFill>
                    <a:srgbClr val="FFFF00"/>
                  </a:solidFill>
                  <a:latin typeface="Times New Roman" panose="02020603050405020304" pitchFamily="18" charset="0"/>
                  <a:cs typeface="Times New Roman" panose="02020603050405020304" pitchFamily="18" charset="0"/>
                </a:rPr>
                <a:t>Case</a:t>
              </a:r>
            </a:p>
            <a:p>
              <a:pPr algn="ctr"/>
              <a:r>
                <a:rPr lang="en-US" sz="3600" b="1" dirty="0" smtClean="0">
                  <a:solidFill>
                    <a:srgbClr val="FFFF00"/>
                  </a:solidFill>
                  <a:latin typeface="Times New Roman" panose="02020603050405020304" pitchFamily="18" charset="0"/>
                  <a:cs typeface="Times New Roman" panose="02020603050405020304" pitchFamily="18" charset="0"/>
                </a:rPr>
                <a:t>01</a:t>
              </a:r>
              <a:endParaRPr lang="en-US" sz="3600" dirty="0">
                <a:solidFill>
                  <a:srgbClr val="FFFF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25714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393"/>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0CF28EE-A360-46B6-9D76-D2CA1E8777C8}"/>
              </a:ext>
            </a:extLst>
          </p:cNvPr>
          <p:cNvCxnSpPr>
            <a:cxnSpLocks/>
          </p:cNvCxnSpPr>
          <p:nvPr/>
        </p:nvCxnSpPr>
        <p:spPr>
          <a:xfrm>
            <a:off x="6109253"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57136F-E886-4646-B8A2-BD6F5A7BCC5E}"/>
              </a:ext>
            </a:extLst>
          </p:cNvPr>
          <p:cNvSpPr txBox="1"/>
          <p:nvPr/>
        </p:nvSpPr>
        <p:spPr>
          <a:xfrm>
            <a:off x="4157721" y="2406926"/>
            <a:ext cx="1629285" cy="1569660"/>
          </a:xfrm>
          <a:prstGeom prst="rect">
            <a:avLst/>
          </a:prstGeom>
          <a:noFill/>
        </p:spPr>
        <p:txBody>
          <a:bodyPr wrap="square" rtlCol="0">
            <a:spAutoFit/>
          </a:bodyPr>
          <a:lstStyle/>
          <a:p>
            <a:pPr algn="ctr"/>
            <a:r>
              <a:rPr lang="en-US" sz="9600" b="1" dirty="0">
                <a:solidFill>
                  <a:srgbClr val="66D1BD"/>
                </a:solidFill>
                <a:latin typeface="Agency FB" panose="020B0503020202020204" pitchFamily="34" charset="0"/>
              </a:rPr>
              <a:t>04</a:t>
            </a:r>
          </a:p>
        </p:txBody>
      </p:sp>
      <p:grpSp>
        <p:nvGrpSpPr>
          <p:cNvPr id="20" name="Group 19">
            <a:extLst>
              <a:ext uri="{FF2B5EF4-FFF2-40B4-BE49-F238E27FC236}">
                <a16:creationId xmlns:a16="http://schemas.microsoft.com/office/drawing/2014/main" id="{84A35789-5FA3-441B-A4B4-348C4B4D41A8}"/>
              </a:ext>
            </a:extLst>
          </p:cNvPr>
          <p:cNvGrpSpPr/>
          <p:nvPr/>
        </p:nvGrpSpPr>
        <p:grpSpPr>
          <a:xfrm>
            <a:off x="7310286" y="2130953"/>
            <a:ext cx="4508309" cy="1674007"/>
            <a:chOff x="1322608" y="1720034"/>
            <a:chExt cx="4508309" cy="1674007"/>
          </a:xfrm>
        </p:grpSpPr>
        <p:sp>
          <p:nvSpPr>
            <p:cNvPr id="21" name="TextBox 20">
              <a:extLst>
                <a:ext uri="{FF2B5EF4-FFF2-40B4-BE49-F238E27FC236}">
                  <a16:creationId xmlns:a16="http://schemas.microsoft.com/office/drawing/2014/main" id="{D9585C00-05E0-4883-9190-5990845EE348}"/>
                </a:ext>
              </a:extLst>
            </p:cNvPr>
            <p:cNvSpPr txBox="1"/>
            <p:nvPr/>
          </p:nvSpPr>
          <p:spPr>
            <a:xfrm>
              <a:off x="1322608" y="1720034"/>
              <a:ext cx="2361859" cy="461665"/>
            </a:xfrm>
            <a:prstGeom prst="rect">
              <a:avLst/>
            </a:prstGeom>
            <a:noFill/>
          </p:spPr>
          <p:txBody>
            <a:bodyPr wrap="square" rtlCol="0">
              <a:spAutoFit/>
            </a:bodyPr>
            <a:lstStyle/>
            <a:p>
              <a:pPr algn="ctr"/>
              <a:r>
                <a:rPr lang="en-US" sz="2400" b="1" dirty="0" smtClean="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rPr>
                <a:t>INFANTS</a:t>
              </a:r>
              <a:endParaRPr lang="en-US" sz="2400" b="1" dirty="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08C719BB-AFC1-4224-A01B-EF060D82684E}"/>
                </a:ext>
              </a:extLst>
            </p:cNvPr>
            <p:cNvSpPr txBox="1"/>
            <p:nvPr/>
          </p:nvSpPr>
          <p:spPr>
            <a:xfrm>
              <a:off x="1808256" y="2193712"/>
              <a:ext cx="4022661" cy="1200329"/>
            </a:xfrm>
            <a:prstGeom prst="rect">
              <a:avLst/>
            </a:prstGeom>
            <a:noFill/>
          </p:spPr>
          <p:txBody>
            <a:bodyPr wrap="square" rtlCol="0">
              <a:spAutoFit/>
            </a:bodyPr>
            <a:lstStyle/>
            <a:p>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Northern China where 42% of infants were found to suffer from </a:t>
              </a:r>
              <a:r>
                <a:rPr lang="en-US"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diseases more </a:t>
              </a: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during the winter/spring period.</a:t>
              </a:r>
            </a:p>
          </p:txBody>
        </p:sp>
      </p:grpSp>
      <p:grpSp>
        <p:nvGrpSpPr>
          <p:cNvPr id="24" name="Group 23">
            <a:extLst>
              <a:ext uri="{FF2B5EF4-FFF2-40B4-BE49-F238E27FC236}">
                <a16:creationId xmlns:a16="http://schemas.microsoft.com/office/drawing/2014/main" id="{F2F30479-59C3-4007-9D72-45C1977815ED}"/>
              </a:ext>
            </a:extLst>
          </p:cNvPr>
          <p:cNvGrpSpPr/>
          <p:nvPr/>
        </p:nvGrpSpPr>
        <p:grpSpPr>
          <a:xfrm>
            <a:off x="4422221" y="3682469"/>
            <a:ext cx="5935594" cy="336550"/>
            <a:chOff x="4422221" y="3127375"/>
            <a:chExt cx="5935594" cy="336550"/>
          </a:xfrm>
        </p:grpSpPr>
        <p:cxnSp>
          <p:nvCxnSpPr>
            <p:cNvPr id="25" name="Straight Connector 24">
              <a:extLst>
                <a:ext uri="{FF2B5EF4-FFF2-40B4-BE49-F238E27FC236}">
                  <a16:creationId xmlns:a16="http://schemas.microsoft.com/office/drawing/2014/main" id="{A8A0193E-C41C-46B0-9C39-BB9B95D912EA}"/>
                </a:ext>
              </a:extLst>
            </p:cNvPr>
            <p:cNvCxnSpPr>
              <a:cxnSpLocks/>
            </p:cNvCxnSpPr>
            <p:nvPr/>
          </p:nvCxnSpPr>
          <p:spPr>
            <a:xfrm flipH="1">
              <a:off x="4422221" y="3295567"/>
              <a:ext cx="5935594"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1BD03F9-C5A7-4EA7-A8F9-E5EA204140FE}"/>
                </a:ext>
              </a:extLst>
            </p:cNvPr>
            <p:cNvSpPr/>
            <p:nvPr/>
          </p:nvSpPr>
          <p:spPr>
            <a:xfrm>
              <a:off x="5967483" y="3153880"/>
              <a:ext cx="283540" cy="283540"/>
            </a:xfrm>
            <a:prstGeom prst="ellipse">
              <a:avLst/>
            </a:prstGeom>
            <a:solidFill>
              <a:srgbClr val="00B3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Circle: Hollow 26">
              <a:extLst>
                <a:ext uri="{FF2B5EF4-FFF2-40B4-BE49-F238E27FC236}">
                  <a16:creationId xmlns:a16="http://schemas.microsoft.com/office/drawing/2014/main" id="{A976E9F3-FF31-4223-A98B-FE04C2010639}"/>
                </a:ext>
              </a:extLst>
            </p:cNvPr>
            <p:cNvSpPr/>
            <p:nvPr/>
          </p:nvSpPr>
          <p:spPr>
            <a:xfrm>
              <a:off x="5940978" y="3127375"/>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8" name="Oval 27">
              <a:extLst>
                <a:ext uri="{FF2B5EF4-FFF2-40B4-BE49-F238E27FC236}">
                  <a16:creationId xmlns:a16="http://schemas.microsoft.com/office/drawing/2014/main" id="{331A9D28-1400-44DE-90B0-B91A38328D3B}"/>
                </a:ext>
              </a:extLst>
            </p:cNvPr>
            <p:cNvSpPr/>
            <p:nvPr/>
          </p:nvSpPr>
          <p:spPr>
            <a:xfrm>
              <a:off x="6033053" y="3219450"/>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9">
            <a:extLst>
              <a:ext uri="{FF2B5EF4-FFF2-40B4-BE49-F238E27FC236}">
                <a16:creationId xmlns:a16="http://schemas.microsoft.com/office/drawing/2014/main" id="{B446595E-D72E-4DD1-947B-6689D008485A}"/>
              </a:ext>
            </a:extLst>
          </p:cNvPr>
          <p:cNvGrpSpPr/>
          <p:nvPr/>
        </p:nvGrpSpPr>
        <p:grpSpPr>
          <a:xfrm>
            <a:off x="1858584" y="1828800"/>
            <a:ext cx="5824916" cy="336550"/>
            <a:chOff x="1796261" y="3454400"/>
            <a:chExt cx="5914711" cy="336550"/>
          </a:xfrm>
        </p:grpSpPr>
        <p:cxnSp>
          <p:nvCxnSpPr>
            <p:cNvPr id="11" name="Straight Connector 10">
              <a:extLst>
                <a:ext uri="{FF2B5EF4-FFF2-40B4-BE49-F238E27FC236}">
                  <a16:creationId xmlns:a16="http://schemas.microsoft.com/office/drawing/2014/main" id="{AB778996-AD30-4FBF-A783-1332ACBC832D}"/>
                </a:ext>
              </a:extLst>
            </p:cNvPr>
            <p:cNvCxnSpPr>
              <a:cxnSpLocks/>
            </p:cNvCxnSpPr>
            <p:nvPr/>
          </p:nvCxnSpPr>
          <p:spPr>
            <a:xfrm flipH="1">
              <a:off x="1796261" y="3606800"/>
              <a:ext cx="5914711"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C3F866E-413D-401C-AD9F-F8C2AEA5119B}"/>
                </a:ext>
              </a:extLst>
            </p:cNvPr>
            <p:cNvSpPr/>
            <p:nvPr/>
          </p:nvSpPr>
          <p:spPr>
            <a:xfrm>
              <a:off x="5970209" y="3475660"/>
              <a:ext cx="283540" cy="283540"/>
            </a:xfrm>
            <a:prstGeom prst="ellipse">
              <a:avLst/>
            </a:prstGeom>
            <a:solidFill>
              <a:srgbClr val="00B393"/>
            </a:solidFill>
            <a:ln>
              <a:solidFill>
                <a:srgbClr val="00B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Circle: Hollow 12">
              <a:extLst>
                <a:ext uri="{FF2B5EF4-FFF2-40B4-BE49-F238E27FC236}">
                  <a16:creationId xmlns:a16="http://schemas.microsoft.com/office/drawing/2014/main" id="{A443766E-CCA8-406C-ACC0-5D2E9F077FE8}"/>
                </a:ext>
              </a:extLst>
            </p:cNvPr>
            <p:cNvSpPr/>
            <p:nvPr/>
          </p:nvSpPr>
          <p:spPr>
            <a:xfrm>
              <a:off x="5940978" y="3454400"/>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4" name="Oval 13">
              <a:extLst>
                <a:ext uri="{FF2B5EF4-FFF2-40B4-BE49-F238E27FC236}">
                  <a16:creationId xmlns:a16="http://schemas.microsoft.com/office/drawing/2014/main" id="{E0DB6A4C-91D6-407D-91BF-A87FED17C39F}"/>
                </a:ext>
              </a:extLst>
            </p:cNvPr>
            <p:cNvSpPr/>
            <p:nvPr/>
          </p:nvSpPr>
          <p:spPr>
            <a:xfrm>
              <a:off x="6033053" y="3546479"/>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TextBox 14">
            <a:extLst>
              <a:ext uri="{FF2B5EF4-FFF2-40B4-BE49-F238E27FC236}">
                <a16:creationId xmlns:a16="http://schemas.microsoft.com/office/drawing/2014/main" id="{001181C0-CF60-423E-837F-F4EB8CEDDE04}"/>
              </a:ext>
            </a:extLst>
          </p:cNvPr>
          <p:cNvSpPr txBox="1"/>
          <p:nvPr/>
        </p:nvSpPr>
        <p:spPr>
          <a:xfrm>
            <a:off x="6351223" y="529019"/>
            <a:ext cx="1629285" cy="1569660"/>
          </a:xfrm>
          <a:prstGeom prst="rect">
            <a:avLst/>
          </a:prstGeom>
          <a:noFill/>
        </p:spPr>
        <p:txBody>
          <a:bodyPr wrap="square" rtlCol="0">
            <a:spAutoFit/>
          </a:bodyPr>
          <a:lstStyle/>
          <a:p>
            <a:pPr algn="ctr"/>
            <a:r>
              <a:rPr lang="en-US" sz="9600" b="1" dirty="0">
                <a:solidFill>
                  <a:srgbClr val="66D1BD"/>
                </a:solidFill>
                <a:latin typeface="Agency FB" panose="020B0503020202020204" pitchFamily="34" charset="0"/>
              </a:rPr>
              <a:t>03</a:t>
            </a:r>
          </a:p>
        </p:txBody>
      </p:sp>
      <p:sp>
        <p:nvSpPr>
          <p:cNvPr id="18" name="TextBox 17">
            <a:extLst>
              <a:ext uri="{FF2B5EF4-FFF2-40B4-BE49-F238E27FC236}">
                <a16:creationId xmlns:a16="http://schemas.microsoft.com/office/drawing/2014/main" id="{B7DCDC61-A70B-43BA-A3BC-6F2EB8110427}"/>
              </a:ext>
            </a:extLst>
          </p:cNvPr>
          <p:cNvSpPr txBox="1"/>
          <p:nvPr/>
        </p:nvSpPr>
        <p:spPr>
          <a:xfrm>
            <a:off x="2656985" y="310457"/>
            <a:ext cx="2044643" cy="461665"/>
          </a:xfrm>
          <a:prstGeom prst="rect">
            <a:avLst/>
          </a:prstGeom>
          <a:noFill/>
        </p:spPr>
        <p:txBody>
          <a:bodyPr wrap="square" rtlCol="0">
            <a:spAutoFit/>
          </a:bodyPr>
          <a:lstStyle/>
          <a:p>
            <a:pPr algn="ctr"/>
            <a:r>
              <a:rPr lang="en-US" sz="2400" b="1" dirty="0" smtClean="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rPr>
              <a:t>GERIATRIC</a:t>
            </a:r>
            <a:endParaRPr lang="en-US" sz="2400" b="1" dirty="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2F2FEE86-EE06-4EA8-867E-A9C80AEBA748}"/>
              </a:ext>
            </a:extLst>
          </p:cNvPr>
          <p:cNvSpPr txBox="1"/>
          <p:nvPr/>
        </p:nvSpPr>
        <p:spPr>
          <a:xfrm>
            <a:off x="42929" y="780871"/>
            <a:ext cx="4483562" cy="1200329"/>
          </a:xfrm>
          <a:prstGeom prst="rect">
            <a:avLst/>
          </a:prstGeom>
          <a:noFill/>
        </p:spPr>
        <p:txBody>
          <a:bodyPr wrap="square" rtlCol="0">
            <a:spAutoFit/>
          </a:bodyPr>
          <a:lstStyle/>
          <a:p>
            <a:pPr algn="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45/80 (56.2%) of geriatric patients in a UCDSOM study of </a:t>
            </a:r>
            <a:r>
              <a:rPr lang="en-US" b="1" dirty="0" err="1" smtClean="0">
                <a:solidFill>
                  <a:srgbClr val="FFFFFF"/>
                </a:solidFill>
                <a:latin typeface="Century Gothic" panose="020B0502020202020204" pitchFamily="34" charset="0"/>
                <a:ea typeface="Tahoma" panose="020B0604030504040204" pitchFamily="34" charset="0"/>
                <a:cs typeface="Tahoma" panose="020B0604030504040204" pitchFamily="34" charset="0"/>
              </a:rPr>
              <a:t>vit</a:t>
            </a:r>
            <a:r>
              <a:rPr lang="en-US"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-D </a:t>
            </a: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education intervention study were vitamin D deficient. </a:t>
            </a:r>
          </a:p>
        </p:txBody>
      </p:sp>
      <p:sp>
        <p:nvSpPr>
          <p:cNvPr id="23" name="Oval 22">
            <a:extLst>
              <a:ext uri="{FF2B5EF4-FFF2-40B4-BE49-F238E27FC236}">
                <a16:creationId xmlns:a16="http://schemas.microsoft.com/office/drawing/2014/main" id="{41D4A034-A8E6-484F-9042-245CDC567591}"/>
              </a:ext>
            </a:extLst>
          </p:cNvPr>
          <p:cNvSpPr/>
          <p:nvPr/>
        </p:nvSpPr>
        <p:spPr>
          <a:xfrm>
            <a:off x="6735327" y="2728953"/>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2" name="Group 41">
            <a:extLst>
              <a:ext uri="{FF2B5EF4-FFF2-40B4-BE49-F238E27FC236}">
                <a16:creationId xmlns:a16="http://schemas.microsoft.com/office/drawing/2014/main" id="{9BE78EC2-2387-4D3A-9CAD-2A27506E5AE4}"/>
              </a:ext>
            </a:extLst>
          </p:cNvPr>
          <p:cNvGrpSpPr/>
          <p:nvPr/>
        </p:nvGrpSpPr>
        <p:grpSpPr>
          <a:xfrm>
            <a:off x="-45109" y="4344140"/>
            <a:ext cx="8012918" cy="1878473"/>
            <a:chOff x="1496892" y="-40148"/>
            <a:chExt cx="6470916" cy="1878473"/>
          </a:xfrm>
        </p:grpSpPr>
        <p:grpSp>
          <p:nvGrpSpPr>
            <p:cNvPr id="43" name="Group 42">
              <a:extLst>
                <a:ext uri="{FF2B5EF4-FFF2-40B4-BE49-F238E27FC236}">
                  <a16:creationId xmlns:a16="http://schemas.microsoft.com/office/drawing/2014/main" id="{D8BA2771-C9E3-44F3-BD77-D657DE156F8C}"/>
                </a:ext>
              </a:extLst>
            </p:cNvPr>
            <p:cNvGrpSpPr/>
            <p:nvPr/>
          </p:nvGrpSpPr>
          <p:grpSpPr>
            <a:xfrm>
              <a:off x="1858583" y="1501775"/>
              <a:ext cx="5824917" cy="336550"/>
              <a:chOff x="1796260" y="3127375"/>
              <a:chExt cx="5914713" cy="336550"/>
            </a:xfrm>
          </p:grpSpPr>
          <p:cxnSp>
            <p:nvCxnSpPr>
              <p:cNvPr id="51" name="Straight Connector 50">
                <a:extLst>
                  <a:ext uri="{FF2B5EF4-FFF2-40B4-BE49-F238E27FC236}">
                    <a16:creationId xmlns:a16="http://schemas.microsoft.com/office/drawing/2014/main" id="{A985DC68-6AF1-4498-911F-A92816E066A5}"/>
                  </a:ext>
                </a:extLst>
              </p:cNvPr>
              <p:cNvCxnSpPr>
                <a:cxnSpLocks/>
              </p:cNvCxnSpPr>
              <p:nvPr/>
            </p:nvCxnSpPr>
            <p:spPr>
              <a:xfrm flipH="1">
                <a:off x="1796260" y="3295567"/>
                <a:ext cx="5914713"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4D9C89A5-98C5-42D9-9023-A70CB8909CF4}"/>
                  </a:ext>
                </a:extLst>
              </p:cNvPr>
              <p:cNvSpPr/>
              <p:nvPr/>
            </p:nvSpPr>
            <p:spPr>
              <a:xfrm>
                <a:off x="5967483" y="3153880"/>
                <a:ext cx="283540" cy="283540"/>
              </a:xfrm>
              <a:prstGeom prst="ellipse">
                <a:avLst/>
              </a:prstGeom>
              <a:solidFill>
                <a:srgbClr val="00B393"/>
              </a:solidFill>
              <a:ln>
                <a:solidFill>
                  <a:srgbClr val="00B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Circle: Hollow 52">
                <a:extLst>
                  <a:ext uri="{FF2B5EF4-FFF2-40B4-BE49-F238E27FC236}">
                    <a16:creationId xmlns:a16="http://schemas.microsoft.com/office/drawing/2014/main" id="{8A117738-5A9B-49A2-91BF-766758E4D870}"/>
                  </a:ext>
                </a:extLst>
              </p:cNvPr>
              <p:cNvSpPr/>
              <p:nvPr/>
            </p:nvSpPr>
            <p:spPr>
              <a:xfrm>
                <a:off x="5940978" y="3127375"/>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4" name="Oval 53">
                <a:extLst>
                  <a:ext uri="{FF2B5EF4-FFF2-40B4-BE49-F238E27FC236}">
                    <a16:creationId xmlns:a16="http://schemas.microsoft.com/office/drawing/2014/main" id="{8028B8DE-057A-4F37-B4A0-CFB5171B2CFC}"/>
                  </a:ext>
                </a:extLst>
              </p:cNvPr>
              <p:cNvSpPr/>
              <p:nvPr/>
            </p:nvSpPr>
            <p:spPr>
              <a:xfrm>
                <a:off x="6033053" y="3219450"/>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TextBox 43">
              <a:extLst>
                <a:ext uri="{FF2B5EF4-FFF2-40B4-BE49-F238E27FC236}">
                  <a16:creationId xmlns:a16="http://schemas.microsoft.com/office/drawing/2014/main" id="{8600B5E1-8239-47C1-9DC8-A00A94693569}"/>
                </a:ext>
              </a:extLst>
            </p:cNvPr>
            <p:cNvSpPr txBox="1"/>
            <p:nvPr/>
          </p:nvSpPr>
          <p:spPr>
            <a:xfrm>
              <a:off x="6338523" y="233740"/>
              <a:ext cx="1629285" cy="1569660"/>
            </a:xfrm>
            <a:prstGeom prst="rect">
              <a:avLst/>
            </a:prstGeom>
            <a:noFill/>
          </p:spPr>
          <p:txBody>
            <a:bodyPr wrap="square" rtlCol="0">
              <a:spAutoFit/>
            </a:bodyPr>
            <a:lstStyle/>
            <a:p>
              <a:pPr algn="ctr"/>
              <a:r>
                <a:rPr lang="en-US" sz="9600" b="1" dirty="0">
                  <a:solidFill>
                    <a:srgbClr val="66D1BD"/>
                  </a:solidFill>
                  <a:latin typeface="Agency FB" panose="020B0503020202020204" pitchFamily="34" charset="0"/>
                </a:rPr>
                <a:t>05</a:t>
              </a:r>
            </a:p>
          </p:txBody>
        </p:sp>
        <p:grpSp>
          <p:nvGrpSpPr>
            <p:cNvPr id="45" name="Group 44">
              <a:extLst>
                <a:ext uri="{FF2B5EF4-FFF2-40B4-BE49-F238E27FC236}">
                  <a16:creationId xmlns:a16="http://schemas.microsoft.com/office/drawing/2014/main" id="{012328ED-B6F2-47D0-A6E1-73EC8F62F659}"/>
                </a:ext>
              </a:extLst>
            </p:cNvPr>
            <p:cNvGrpSpPr/>
            <p:nvPr/>
          </p:nvGrpSpPr>
          <p:grpSpPr>
            <a:xfrm>
              <a:off x="1496892" y="-40148"/>
              <a:ext cx="3086746" cy="1421260"/>
              <a:chOff x="1446566" y="1585452"/>
              <a:chExt cx="3086746" cy="1421260"/>
            </a:xfrm>
          </p:grpSpPr>
          <p:sp>
            <p:nvSpPr>
              <p:cNvPr id="49" name="TextBox 48">
                <a:extLst>
                  <a:ext uri="{FF2B5EF4-FFF2-40B4-BE49-F238E27FC236}">
                    <a16:creationId xmlns:a16="http://schemas.microsoft.com/office/drawing/2014/main" id="{9A61BB4C-96A2-4D00-9112-5BFC98F25CEE}"/>
                  </a:ext>
                </a:extLst>
              </p:cNvPr>
              <p:cNvSpPr txBox="1"/>
              <p:nvPr/>
            </p:nvSpPr>
            <p:spPr>
              <a:xfrm>
                <a:off x="1587077" y="1585452"/>
                <a:ext cx="2708022" cy="461665"/>
              </a:xfrm>
              <a:prstGeom prst="rect">
                <a:avLst/>
              </a:prstGeom>
              <a:noFill/>
            </p:spPr>
            <p:txBody>
              <a:bodyPr wrap="square" rtlCol="0">
                <a:spAutoFit/>
              </a:bodyPr>
              <a:lstStyle/>
              <a:p>
                <a:r>
                  <a:rPr lang="en-US" sz="2400" b="1" dirty="0" smtClean="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rPr>
                  <a:t>ADOLESCENT &amp; OLD</a:t>
                </a:r>
                <a:endParaRPr lang="en-US" sz="2400" b="1" dirty="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50" name="TextBox 49">
                <a:extLst>
                  <a:ext uri="{FF2B5EF4-FFF2-40B4-BE49-F238E27FC236}">
                    <a16:creationId xmlns:a16="http://schemas.microsoft.com/office/drawing/2014/main" id="{4245A0EC-B570-41FC-AE3C-F48194D3FB6E}"/>
                  </a:ext>
                </a:extLst>
              </p:cNvPr>
              <p:cNvSpPr txBox="1"/>
              <p:nvPr/>
            </p:nvSpPr>
            <p:spPr>
              <a:xfrm>
                <a:off x="1446566" y="2083382"/>
                <a:ext cx="3086746" cy="923330"/>
              </a:xfrm>
              <a:prstGeom prst="rect">
                <a:avLst/>
              </a:prstGeom>
              <a:noFill/>
            </p:spPr>
            <p:txBody>
              <a:bodyPr wrap="square" rtlCol="0">
                <a:spAutoFit/>
              </a:bodyPr>
              <a:lstStyle/>
              <a:p>
                <a:pPr algn="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89% of Chinese adolescent girls </a:t>
                </a:r>
              </a:p>
              <a:p>
                <a:pPr algn="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 </a:t>
                </a:r>
                <a:r>
                  <a:rPr lang="en-US"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 &amp; 48</a:t>
                </a: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 of old men had </a:t>
                </a:r>
                <a:r>
                  <a:rPr lang="en-US"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severe Vitamin D </a:t>
                </a: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deficiency</a:t>
                </a:r>
              </a:p>
            </p:txBody>
          </p:sp>
        </p:grpSp>
        <p:sp>
          <p:nvSpPr>
            <p:cNvPr id="47" name="Oval 46">
              <a:extLst>
                <a:ext uri="{FF2B5EF4-FFF2-40B4-BE49-F238E27FC236}">
                  <a16:creationId xmlns:a16="http://schemas.microsoft.com/office/drawing/2014/main" id="{F6D499F0-3920-4527-8086-8260E495F9C6}"/>
                </a:ext>
              </a:extLst>
            </p:cNvPr>
            <p:cNvSpPr/>
            <p:nvPr/>
          </p:nvSpPr>
          <p:spPr>
            <a:xfrm>
              <a:off x="4654073" y="572966"/>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 name="Group 3"/>
          <p:cNvGrpSpPr/>
          <p:nvPr/>
        </p:nvGrpSpPr>
        <p:grpSpPr>
          <a:xfrm>
            <a:off x="4654073" y="790862"/>
            <a:ext cx="838200" cy="848904"/>
            <a:chOff x="4654073" y="562262"/>
            <a:chExt cx="838200" cy="848904"/>
          </a:xfrm>
        </p:grpSpPr>
        <p:sp>
          <p:nvSpPr>
            <p:cNvPr id="31" name="Oval 30">
              <a:extLst>
                <a:ext uri="{FF2B5EF4-FFF2-40B4-BE49-F238E27FC236}">
                  <a16:creationId xmlns:a16="http://schemas.microsoft.com/office/drawing/2014/main" id="{AF213348-5BAD-42BB-9340-354673EBF8F2}"/>
                </a:ext>
              </a:extLst>
            </p:cNvPr>
            <p:cNvSpPr/>
            <p:nvPr/>
          </p:nvSpPr>
          <p:spPr>
            <a:xfrm>
              <a:off x="4654073" y="572966"/>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Image result for Geriatri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405" y="562262"/>
              <a:ext cx="830164" cy="83016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Image result for chin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0174" y="2878705"/>
            <a:ext cx="583029" cy="5617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down arr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086731" y="5098600"/>
            <a:ext cx="614897" cy="614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6581001"/>
            <a:ext cx="5105400" cy="307777"/>
          </a:xfrm>
          <a:prstGeom prst="rect">
            <a:avLst/>
          </a:prstGeom>
          <a:noFill/>
        </p:spPr>
        <p:txBody>
          <a:bodyPr wrap="square" rtlCol="0">
            <a:spAutoFit/>
          </a:bodyPr>
          <a:lstStyle/>
          <a:p>
            <a:r>
              <a:rPr lang="en-US" sz="1400" dirty="0"/>
              <a:t> </a:t>
            </a:r>
            <a:r>
              <a:rPr lang="en-US" sz="1400" dirty="0" err="1"/>
              <a:t>Holick</a:t>
            </a:r>
            <a:r>
              <a:rPr lang="en-US" sz="1400" dirty="0"/>
              <a:t> MF. Vitamin D Deficiency. N </a:t>
            </a:r>
            <a:r>
              <a:rPr lang="en-US" sz="1400" dirty="0" err="1"/>
              <a:t>Engl</a:t>
            </a:r>
            <a:r>
              <a:rPr lang="en-US" sz="1400" dirty="0"/>
              <a:t> J Med 2007; 357: 266--281.</a:t>
            </a:r>
          </a:p>
        </p:txBody>
      </p:sp>
      <p:sp>
        <p:nvSpPr>
          <p:cNvPr id="3" name="TextBox 2"/>
          <p:cNvSpPr txBox="1"/>
          <p:nvPr/>
        </p:nvSpPr>
        <p:spPr>
          <a:xfrm>
            <a:off x="6611962" y="6586317"/>
            <a:ext cx="5847859" cy="307777"/>
          </a:xfrm>
          <a:prstGeom prst="rect">
            <a:avLst/>
          </a:prstGeom>
          <a:noFill/>
        </p:spPr>
        <p:txBody>
          <a:bodyPr wrap="square" rtlCol="0">
            <a:spAutoFit/>
          </a:bodyPr>
          <a:lstStyle/>
          <a:p>
            <a:r>
              <a:rPr lang="en-US" sz="1400" dirty="0" smtClean="0"/>
              <a:t>Vitamin </a:t>
            </a:r>
            <a:r>
              <a:rPr lang="en-US" sz="1400" dirty="0"/>
              <a:t>D </a:t>
            </a:r>
            <a:r>
              <a:rPr lang="en-US" sz="1400" dirty="0" smtClean="0"/>
              <a:t>status </a:t>
            </a:r>
            <a:r>
              <a:rPr lang="en-US" sz="1400" dirty="0"/>
              <a:t>and its </a:t>
            </a:r>
            <a:r>
              <a:rPr lang="en-US" sz="1400" dirty="0" smtClean="0"/>
              <a:t>relationship. </a:t>
            </a:r>
            <a:r>
              <a:rPr lang="en-US" sz="1400" dirty="0" err="1"/>
              <a:t>Osteoporsis</a:t>
            </a:r>
            <a:r>
              <a:rPr lang="en-US" sz="1400" dirty="0"/>
              <a:t> </a:t>
            </a:r>
            <a:r>
              <a:rPr lang="en-US" sz="1400" dirty="0" err="1"/>
              <a:t>Int</a:t>
            </a:r>
            <a:r>
              <a:rPr lang="en-US" sz="1400" dirty="0"/>
              <a:t> 2004; 15(1): 56-- 61.</a:t>
            </a:r>
          </a:p>
        </p:txBody>
      </p:sp>
    </p:spTree>
    <p:extLst>
      <p:ext uri="{BB962C8B-B14F-4D97-AF65-F5344CB8AC3E}">
        <p14:creationId xmlns:p14="http://schemas.microsoft.com/office/powerpoint/2010/main" val="31883882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4D531F3A-D402-4BBB-A6CD-B52A9AD473CD}"/>
              </a:ext>
            </a:extLst>
          </p:cNvPr>
          <p:cNvCxnSpPr>
            <a:cxnSpLocks/>
          </p:cNvCxnSpPr>
          <p:nvPr/>
        </p:nvCxnSpPr>
        <p:spPr>
          <a:xfrm>
            <a:off x="6109253"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6AA1547D-8504-4014-B810-C0B09162BEA5}"/>
              </a:ext>
            </a:extLst>
          </p:cNvPr>
          <p:cNvGrpSpPr/>
          <p:nvPr/>
        </p:nvGrpSpPr>
        <p:grpSpPr>
          <a:xfrm>
            <a:off x="4157721" y="228600"/>
            <a:ext cx="7776450" cy="1828800"/>
            <a:chOff x="4157721" y="14439"/>
            <a:chExt cx="7776450" cy="1828800"/>
          </a:xfrm>
        </p:grpSpPr>
        <p:sp>
          <p:nvSpPr>
            <p:cNvPr id="45" name="TextBox 44">
              <a:extLst>
                <a:ext uri="{FF2B5EF4-FFF2-40B4-BE49-F238E27FC236}">
                  <a16:creationId xmlns:a16="http://schemas.microsoft.com/office/drawing/2014/main" id="{B5DFF2C9-5539-4123-99FA-E1A3B1DE2D78}"/>
                </a:ext>
              </a:extLst>
            </p:cNvPr>
            <p:cNvSpPr txBox="1"/>
            <p:nvPr/>
          </p:nvSpPr>
          <p:spPr>
            <a:xfrm>
              <a:off x="4157721" y="154946"/>
              <a:ext cx="1629285" cy="1569660"/>
            </a:xfrm>
            <a:prstGeom prst="rect">
              <a:avLst/>
            </a:prstGeom>
            <a:noFill/>
          </p:spPr>
          <p:txBody>
            <a:bodyPr wrap="square" rtlCol="0">
              <a:spAutoFit/>
            </a:bodyPr>
            <a:lstStyle/>
            <a:p>
              <a:pPr algn="ctr"/>
              <a:r>
                <a:rPr lang="en-US" sz="9600" b="1" dirty="0">
                  <a:solidFill>
                    <a:srgbClr val="FED966"/>
                  </a:solidFill>
                  <a:latin typeface="Agency FB" panose="020B0503020202020204" pitchFamily="34" charset="0"/>
                </a:rPr>
                <a:t>06</a:t>
              </a:r>
            </a:p>
          </p:txBody>
        </p:sp>
        <p:grpSp>
          <p:nvGrpSpPr>
            <p:cNvPr id="46" name="Group 45">
              <a:extLst>
                <a:ext uri="{FF2B5EF4-FFF2-40B4-BE49-F238E27FC236}">
                  <a16:creationId xmlns:a16="http://schemas.microsoft.com/office/drawing/2014/main" id="{86D7DAAB-0C22-41B8-8E4F-36E4E61BCCC7}"/>
                </a:ext>
              </a:extLst>
            </p:cNvPr>
            <p:cNvGrpSpPr/>
            <p:nvPr/>
          </p:nvGrpSpPr>
          <p:grpSpPr>
            <a:xfrm>
              <a:off x="7661194" y="14439"/>
              <a:ext cx="4272977" cy="1584242"/>
              <a:chOff x="1659340" y="1698577"/>
              <a:chExt cx="4272977" cy="1584242"/>
            </a:xfrm>
          </p:grpSpPr>
          <p:sp>
            <p:nvSpPr>
              <p:cNvPr id="47" name="TextBox 46">
                <a:extLst>
                  <a:ext uri="{FF2B5EF4-FFF2-40B4-BE49-F238E27FC236}">
                    <a16:creationId xmlns:a16="http://schemas.microsoft.com/office/drawing/2014/main" id="{08589219-068A-4D2B-9424-9EF7F635348F}"/>
                  </a:ext>
                </a:extLst>
              </p:cNvPr>
              <p:cNvSpPr txBox="1"/>
              <p:nvPr/>
            </p:nvSpPr>
            <p:spPr>
              <a:xfrm>
                <a:off x="1659340" y="1698577"/>
                <a:ext cx="3540637" cy="400110"/>
              </a:xfrm>
              <a:prstGeom prst="rect">
                <a:avLst/>
              </a:prstGeom>
              <a:noFill/>
            </p:spPr>
            <p:txBody>
              <a:bodyPr wrap="square" rtlCol="0">
                <a:spAutoFit/>
              </a:bodyPr>
              <a:lstStyle/>
              <a:p>
                <a:r>
                  <a:rPr lang="en-US" sz="2000" b="1" dirty="0" smtClean="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rPr>
                  <a:t>MALAY VS CHINESE</a:t>
                </a:r>
                <a:endParaRPr lang="en-US" sz="2000" b="1" dirty="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E8A05D50-E4A5-4348-96D3-F63E49C1A6F8}"/>
                  </a:ext>
                </a:extLst>
              </p:cNvPr>
              <p:cNvSpPr txBox="1"/>
              <p:nvPr/>
            </p:nvSpPr>
            <p:spPr>
              <a:xfrm>
                <a:off x="1681646" y="2082490"/>
                <a:ext cx="4250671" cy="1200329"/>
              </a:xfrm>
              <a:prstGeom prst="rect">
                <a:avLst/>
              </a:prstGeom>
              <a:noFill/>
            </p:spPr>
            <p:txBody>
              <a:bodyPr wrap="square" rtlCol="0">
                <a:spAutoFit/>
              </a:bodyPr>
              <a:lstStyle/>
              <a:p>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Among postmenopausal women </a:t>
                </a:r>
                <a:r>
                  <a:rPr lang="en-US"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D </a:t>
                </a: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level  lower amongst the Malays (44±11nmol/L) than the Chinese (69±16nmol/L) </a:t>
                </a:r>
              </a:p>
            </p:txBody>
          </p:sp>
        </p:grpSp>
        <p:grpSp>
          <p:nvGrpSpPr>
            <p:cNvPr id="49" name="Group 48">
              <a:extLst>
                <a:ext uri="{FF2B5EF4-FFF2-40B4-BE49-F238E27FC236}">
                  <a16:creationId xmlns:a16="http://schemas.microsoft.com/office/drawing/2014/main" id="{F1E8CBC4-F82B-4359-B96A-A7BE9BB31518}"/>
                </a:ext>
              </a:extLst>
            </p:cNvPr>
            <p:cNvGrpSpPr/>
            <p:nvPr/>
          </p:nvGrpSpPr>
          <p:grpSpPr>
            <a:xfrm>
              <a:off x="4422221" y="1456994"/>
              <a:ext cx="5935594" cy="386245"/>
              <a:chOff x="4422221" y="3153880"/>
              <a:chExt cx="5935594" cy="386245"/>
            </a:xfrm>
          </p:grpSpPr>
          <p:cxnSp>
            <p:nvCxnSpPr>
              <p:cNvPr id="50" name="Straight Connector 49">
                <a:extLst>
                  <a:ext uri="{FF2B5EF4-FFF2-40B4-BE49-F238E27FC236}">
                    <a16:creationId xmlns:a16="http://schemas.microsoft.com/office/drawing/2014/main" id="{088FEAD3-24B8-4E72-8E2C-AD9A3A009FE9}"/>
                  </a:ext>
                </a:extLst>
              </p:cNvPr>
              <p:cNvCxnSpPr>
                <a:cxnSpLocks/>
              </p:cNvCxnSpPr>
              <p:nvPr/>
            </p:nvCxnSpPr>
            <p:spPr>
              <a:xfrm flipH="1">
                <a:off x="4422221" y="3387725"/>
                <a:ext cx="5935594"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BA9CD816-4383-4F85-B565-851492CBD5F1}"/>
                  </a:ext>
                </a:extLst>
              </p:cNvPr>
              <p:cNvSpPr/>
              <p:nvPr/>
            </p:nvSpPr>
            <p:spPr>
              <a:xfrm>
                <a:off x="5967483" y="3153880"/>
                <a:ext cx="283540" cy="283540"/>
              </a:xfrm>
              <a:prstGeom prst="ellipse">
                <a:avLst/>
              </a:prstGeom>
              <a:solidFill>
                <a:srgbClr val="FFC000"/>
              </a:solidFill>
              <a:ln>
                <a:solidFill>
                  <a:srgbClr val="FE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Circle: Hollow 51">
                <a:extLst>
                  <a:ext uri="{FF2B5EF4-FFF2-40B4-BE49-F238E27FC236}">
                    <a16:creationId xmlns:a16="http://schemas.microsoft.com/office/drawing/2014/main" id="{D291D927-46C8-4461-B55F-DC619E7A6195}"/>
                  </a:ext>
                </a:extLst>
              </p:cNvPr>
              <p:cNvSpPr/>
              <p:nvPr/>
            </p:nvSpPr>
            <p:spPr>
              <a:xfrm>
                <a:off x="5940978" y="3203575"/>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3" name="Oval 52">
                <a:extLst>
                  <a:ext uri="{FF2B5EF4-FFF2-40B4-BE49-F238E27FC236}">
                    <a16:creationId xmlns:a16="http://schemas.microsoft.com/office/drawing/2014/main" id="{EAEC046B-5D50-4C52-92F7-F13A0A6BC905}"/>
                  </a:ext>
                </a:extLst>
              </p:cNvPr>
              <p:cNvSpPr/>
              <p:nvPr/>
            </p:nvSpPr>
            <p:spPr>
              <a:xfrm>
                <a:off x="6033053" y="3295650"/>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8" name="Oval 67">
              <a:extLst>
                <a:ext uri="{FF2B5EF4-FFF2-40B4-BE49-F238E27FC236}">
                  <a16:creationId xmlns:a16="http://schemas.microsoft.com/office/drawing/2014/main" id="{3A5BAA2A-2285-4C54-A04E-2BE41B49256B}"/>
                </a:ext>
              </a:extLst>
            </p:cNvPr>
            <p:cNvSpPr/>
            <p:nvPr/>
          </p:nvSpPr>
          <p:spPr>
            <a:xfrm>
              <a:off x="6735327" y="476973"/>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1" name="Group 70">
            <a:extLst>
              <a:ext uri="{FF2B5EF4-FFF2-40B4-BE49-F238E27FC236}">
                <a16:creationId xmlns:a16="http://schemas.microsoft.com/office/drawing/2014/main" id="{2B4A28F3-9147-479A-848C-1941F31D26E4}"/>
              </a:ext>
            </a:extLst>
          </p:cNvPr>
          <p:cNvGrpSpPr/>
          <p:nvPr/>
        </p:nvGrpSpPr>
        <p:grpSpPr>
          <a:xfrm>
            <a:off x="819807" y="2012656"/>
            <a:ext cx="7148001" cy="2330744"/>
            <a:chOff x="819807" y="-263819"/>
            <a:chExt cx="7148001" cy="2330744"/>
          </a:xfrm>
        </p:grpSpPr>
        <p:grpSp>
          <p:nvGrpSpPr>
            <p:cNvPr id="73" name="Group 72">
              <a:extLst>
                <a:ext uri="{FF2B5EF4-FFF2-40B4-BE49-F238E27FC236}">
                  <a16:creationId xmlns:a16="http://schemas.microsoft.com/office/drawing/2014/main" id="{858E2495-02D5-45E6-A4C6-72D9EDF71FBE}"/>
                </a:ext>
              </a:extLst>
            </p:cNvPr>
            <p:cNvGrpSpPr/>
            <p:nvPr/>
          </p:nvGrpSpPr>
          <p:grpSpPr>
            <a:xfrm>
              <a:off x="1858583" y="1528280"/>
              <a:ext cx="5824917" cy="538645"/>
              <a:chOff x="1796260" y="3153880"/>
              <a:chExt cx="5914713" cy="538645"/>
            </a:xfrm>
          </p:grpSpPr>
          <p:cxnSp>
            <p:nvCxnSpPr>
              <p:cNvPr id="79" name="Straight Connector 78">
                <a:extLst>
                  <a:ext uri="{FF2B5EF4-FFF2-40B4-BE49-F238E27FC236}">
                    <a16:creationId xmlns:a16="http://schemas.microsoft.com/office/drawing/2014/main" id="{5A13F39C-6006-4EDF-A57F-A0A14199EC4E}"/>
                  </a:ext>
                </a:extLst>
              </p:cNvPr>
              <p:cNvCxnSpPr>
                <a:cxnSpLocks/>
              </p:cNvCxnSpPr>
              <p:nvPr/>
            </p:nvCxnSpPr>
            <p:spPr>
              <a:xfrm flipH="1">
                <a:off x="1796260" y="3524167"/>
                <a:ext cx="5914713"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D6D75674-A7AE-4314-90F2-2268DB69830F}"/>
                  </a:ext>
                </a:extLst>
              </p:cNvPr>
              <p:cNvSpPr/>
              <p:nvPr/>
            </p:nvSpPr>
            <p:spPr>
              <a:xfrm>
                <a:off x="5967483" y="3153880"/>
                <a:ext cx="283540" cy="28354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1" name="Circle: Hollow 80">
                <a:extLst>
                  <a:ext uri="{FF2B5EF4-FFF2-40B4-BE49-F238E27FC236}">
                    <a16:creationId xmlns:a16="http://schemas.microsoft.com/office/drawing/2014/main" id="{6DBBBAE9-A8F0-4BE2-BEC5-0BEC635A10D7}"/>
                  </a:ext>
                </a:extLst>
              </p:cNvPr>
              <p:cNvSpPr/>
              <p:nvPr/>
            </p:nvSpPr>
            <p:spPr>
              <a:xfrm>
                <a:off x="5940978" y="3355975"/>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2" name="Oval 81">
                <a:extLst>
                  <a:ext uri="{FF2B5EF4-FFF2-40B4-BE49-F238E27FC236}">
                    <a16:creationId xmlns:a16="http://schemas.microsoft.com/office/drawing/2014/main" id="{E074E016-7C0E-4412-8064-47B8A13CF7EE}"/>
                  </a:ext>
                </a:extLst>
              </p:cNvPr>
              <p:cNvSpPr/>
              <p:nvPr/>
            </p:nvSpPr>
            <p:spPr>
              <a:xfrm>
                <a:off x="6033053" y="3448050"/>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4" name="TextBox 73">
              <a:extLst>
                <a:ext uri="{FF2B5EF4-FFF2-40B4-BE49-F238E27FC236}">
                  <a16:creationId xmlns:a16="http://schemas.microsoft.com/office/drawing/2014/main" id="{5A5BF173-B239-4829-9EBD-CDB9A7643432}"/>
                </a:ext>
              </a:extLst>
            </p:cNvPr>
            <p:cNvSpPr txBox="1"/>
            <p:nvPr/>
          </p:nvSpPr>
          <p:spPr>
            <a:xfrm>
              <a:off x="6338523" y="462340"/>
              <a:ext cx="1629285" cy="1569660"/>
            </a:xfrm>
            <a:prstGeom prst="rect">
              <a:avLst/>
            </a:prstGeom>
            <a:noFill/>
          </p:spPr>
          <p:txBody>
            <a:bodyPr wrap="square" rtlCol="0">
              <a:spAutoFit/>
            </a:bodyPr>
            <a:lstStyle/>
            <a:p>
              <a:pPr algn="ctr"/>
              <a:r>
                <a:rPr lang="en-US" sz="9600" b="1" dirty="0">
                  <a:solidFill>
                    <a:srgbClr val="FED966"/>
                  </a:solidFill>
                  <a:latin typeface="Agency FB" panose="020B0503020202020204" pitchFamily="34" charset="0"/>
                </a:rPr>
                <a:t>07</a:t>
              </a:r>
            </a:p>
          </p:txBody>
        </p:sp>
        <p:grpSp>
          <p:nvGrpSpPr>
            <p:cNvPr id="75" name="Group 74">
              <a:extLst>
                <a:ext uri="{FF2B5EF4-FFF2-40B4-BE49-F238E27FC236}">
                  <a16:creationId xmlns:a16="http://schemas.microsoft.com/office/drawing/2014/main" id="{FFACD83A-1158-4651-8621-A7A9959D10B7}"/>
                </a:ext>
              </a:extLst>
            </p:cNvPr>
            <p:cNvGrpSpPr/>
            <p:nvPr/>
          </p:nvGrpSpPr>
          <p:grpSpPr>
            <a:xfrm>
              <a:off x="819807" y="-263819"/>
              <a:ext cx="4121151" cy="1960576"/>
              <a:chOff x="769481" y="1361781"/>
              <a:chExt cx="4121151" cy="1960576"/>
            </a:xfrm>
          </p:grpSpPr>
          <p:sp>
            <p:nvSpPr>
              <p:cNvPr id="77" name="TextBox 76">
                <a:extLst>
                  <a:ext uri="{FF2B5EF4-FFF2-40B4-BE49-F238E27FC236}">
                    <a16:creationId xmlns:a16="http://schemas.microsoft.com/office/drawing/2014/main" id="{F9817F44-1B12-486B-9C57-C96BEBBF2F22}"/>
                  </a:ext>
                </a:extLst>
              </p:cNvPr>
              <p:cNvSpPr txBox="1"/>
              <p:nvPr/>
            </p:nvSpPr>
            <p:spPr>
              <a:xfrm>
                <a:off x="769482" y="1361781"/>
                <a:ext cx="4121150" cy="400110"/>
              </a:xfrm>
              <a:prstGeom prst="rect">
                <a:avLst/>
              </a:prstGeom>
              <a:noFill/>
            </p:spPr>
            <p:txBody>
              <a:bodyPr wrap="square" rtlCol="0">
                <a:spAutoFit/>
              </a:bodyPr>
              <a:lstStyle/>
              <a:p>
                <a:r>
                  <a:rPr lang="en-US" sz="2000" b="1" dirty="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rPr>
                  <a:t>HELATHY </a:t>
                </a:r>
                <a:r>
                  <a:rPr lang="en-US" sz="2000" b="1" dirty="0" smtClean="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rPr>
                  <a:t>POPULATION (SEA)</a:t>
                </a:r>
                <a:endParaRPr lang="en-US" sz="2000" b="1" dirty="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78" name="TextBox 77">
                <a:extLst>
                  <a:ext uri="{FF2B5EF4-FFF2-40B4-BE49-F238E27FC236}">
                    <a16:creationId xmlns:a16="http://schemas.microsoft.com/office/drawing/2014/main" id="{DDBC4A14-E01D-4474-A6A4-8F986813B1B7}"/>
                  </a:ext>
                </a:extLst>
              </p:cNvPr>
              <p:cNvSpPr txBox="1"/>
              <p:nvPr/>
            </p:nvSpPr>
            <p:spPr>
              <a:xfrm>
                <a:off x="769481" y="1845029"/>
                <a:ext cx="3737506" cy="1477328"/>
              </a:xfrm>
              <a:prstGeom prst="rect">
                <a:avLst/>
              </a:prstGeom>
              <a:noFill/>
            </p:spPr>
            <p:txBody>
              <a:bodyPr wrap="square" rtlCol="0">
                <a:spAutoFit/>
              </a:bodyPr>
              <a:lstStyle/>
              <a:p>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80% of the apparently healthy population is deficient in vitamin D (&lt;20 </a:t>
                </a:r>
                <a:r>
                  <a:rPr lang="en-US" b="1" dirty="0" err="1">
                    <a:solidFill>
                      <a:srgbClr val="FFFFFF"/>
                    </a:solidFill>
                    <a:latin typeface="Century Gothic" panose="020B0502020202020204" pitchFamily="34" charset="0"/>
                    <a:ea typeface="Tahoma" panose="020B0604030504040204" pitchFamily="34" charset="0"/>
                    <a:cs typeface="Tahoma" panose="020B0604030504040204" pitchFamily="34" charset="0"/>
                  </a:rPr>
                  <a:t>ng</a:t>
                </a: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/mL) and up to 40% of the population is severely deficient (&lt;9 </a:t>
                </a:r>
                <a:r>
                  <a:rPr lang="en-US" b="1" dirty="0" err="1">
                    <a:solidFill>
                      <a:srgbClr val="FFFFFF"/>
                    </a:solidFill>
                    <a:latin typeface="Century Gothic" panose="020B0502020202020204" pitchFamily="34" charset="0"/>
                    <a:ea typeface="Tahoma" panose="020B0604030504040204" pitchFamily="34" charset="0"/>
                    <a:cs typeface="Tahoma" panose="020B0604030504040204" pitchFamily="34" charset="0"/>
                  </a:rPr>
                  <a:t>ng</a:t>
                </a: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/mL).</a:t>
                </a:r>
              </a:p>
            </p:txBody>
          </p:sp>
        </p:grpSp>
        <p:sp>
          <p:nvSpPr>
            <p:cNvPr id="76" name="Oval 75">
              <a:extLst>
                <a:ext uri="{FF2B5EF4-FFF2-40B4-BE49-F238E27FC236}">
                  <a16:creationId xmlns:a16="http://schemas.microsoft.com/office/drawing/2014/main" id="{474E5B17-B23D-4BAD-A0CA-43BB432FF942}"/>
                </a:ext>
              </a:extLst>
            </p:cNvPr>
            <p:cNvSpPr/>
            <p:nvPr/>
          </p:nvSpPr>
          <p:spPr>
            <a:xfrm>
              <a:off x="4654073" y="572966"/>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4" name="Group 83">
            <a:extLst>
              <a:ext uri="{FF2B5EF4-FFF2-40B4-BE49-F238E27FC236}">
                <a16:creationId xmlns:a16="http://schemas.microsoft.com/office/drawing/2014/main" id="{8712D846-8ADC-4E2F-9182-67104DAAD9BE}"/>
              </a:ext>
            </a:extLst>
          </p:cNvPr>
          <p:cNvGrpSpPr/>
          <p:nvPr/>
        </p:nvGrpSpPr>
        <p:grpSpPr>
          <a:xfrm>
            <a:off x="4157721" y="4349647"/>
            <a:ext cx="7929783" cy="1871562"/>
            <a:chOff x="4157721" y="-104523"/>
            <a:chExt cx="7929783" cy="1871562"/>
          </a:xfrm>
        </p:grpSpPr>
        <p:sp>
          <p:nvSpPr>
            <p:cNvPr id="85" name="TextBox 84">
              <a:extLst>
                <a:ext uri="{FF2B5EF4-FFF2-40B4-BE49-F238E27FC236}">
                  <a16:creationId xmlns:a16="http://schemas.microsoft.com/office/drawing/2014/main" id="{06C2E1CB-018F-488B-B906-0ED0B9D4656C}"/>
                </a:ext>
              </a:extLst>
            </p:cNvPr>
            <p:cNvSpPr txBox="1"/>
            <p:nvPr/>
          </p:nvSpPr>
          <p:spPr>
            <a:xfrm>
              <a:off x="4157721" y="154946"/>
              <a:ext cx="1629285" cy="1569660"/>
            </a:xfrm>
            <a:prstGeom prst="rect">
              <a:avLst/>
            </a:prstGeom>
            <a:noFill/>
          </p:spPr>
          <p:txBody>
            <a:bodyPr wrap="square" rtlCol="0">
              <a:spAutoFit/>
            </a:bodyPr>
            <a:lstStyle/>
            <a:p>
              <a:pPr algn="ctr"/>
              <a:r>
                <a:rPr lang="en-US" sz="9600" b="1" dirty="0">
                  <a:solidFill>
                    <a:srgbClr val="FED966"/>
                  </a:solidFill>
                  <a:latin typeface="Agency FB" panose="020B0503020202020204" pitchFamily="34" charset="0"/>
                </a:rPr>
                <a:t>08</a:t>
              </a:r>
            </a:p>
          </p:txBody>
        </p:sp>
        <p:grpSp>
          <p:nvGrpSpPr>
            <p:cNvPr id="86" name="Group 85">
              <a:extLst>
                <a:ext uri="{FF2B5EF4-FFF2-40B4-BE49-F238E27FC236}">
                  <a16:creationId xmlns:a16="http://schemas.microsoft.com/office/drawing/2014/main" id="{61F59640-5821-472D-BF07-49126209A33B}"/>
                </a:ext>
              </a:extLst>
            </p:cNvPr>
            <p:cNvGrpSpPr/>
            <p:nvPr/>
          </p:nvGrpSpPr>
          <p:grpSpPr>
            <a:xfrm>
              <a:off x="7188803" y="-104523"/>
              <a:ext cx="4898701" cy="1654307"/>
              <a:chOff x="1186949" y="1579615"/>
              <a:chExt cx="4898701" cy="1654307"/>
            </a:xfrm>
          </p:grpSpPr>
          <p:sp>
            <p:nvSpPr>
              <p:cNvPr id="93" name="TextBox 92">
                <a:extLst>
                  <a:ext uri="{FF2B5EF4-FFF2-40B4-BE49-F238E27FC236}">
                    <a16:creationId xmlns:a16="http://schemas.microsoft.com/office/drawing/2014/main" id="{875DDEC0-1453-4EFE-B2FF-EEC481017A3C}"/>
                  </a:ext>
                </a:extLst>
              </p:cNvPr>
              <p:cNvSpPr txBox="1"/>
              <p:nvPr/>
            </p:nvSpPr>
            <p:spPr>
              <a:xfrm>
                <a:off x="1186949" y="1579615"/>
                <a:ext cx="4164997" cy="400110"/>
              </a:xfrm>
              <a:prstGeom prst="rect">
                <a:avLst/>
              </a:prstGeom>
              <a:noFill/>
            </p:spPr>
            <p:txBody>
              <a:bodyPr wrap="square" rtlCol="0">
                <a:spAutoFit/>
              </a:bodyPr>
              <a:lstStyle/>
              <a:p>
                <a:pPr algn="ctr"/>
                <a:r>
                  <a:rPr lang="en-US" sz="2000" b="1" dirty="0">
                    <a:solidFill>
                      <a:srgbClr val="44546A">
                        <a:lumMod val="75000"/>
                      </a:srgbClr>
                    </a:solidFill>
                    <a:latin typeface="Century Gothic" panose="020B0502020202020204" pitchFamily="34" charset="0"/>
                    <a:ea typeface="Tahoma" panose="020B0604030504040204" pitchFamily="34" charset="0"/>
                    <a:cs typeface="Tahoma" panose="020B0604030504040204" pitchFamily="34" charset="0"/>
                  </a:rPr>
                  <a:t>PREMENOPAUSAL WOMEN</a:t>
                </a:r>
              </a:p>
            </p:txBody>
          </p:sp>
          <p:sp>
            <p:nvSpPr>
              <p:cNvPr id="94" name="TextBox 93">
                <a:extLst>
                  <a:ext uri="{FF2B5EF4-FFF2-40B4-BE49-F238E27FC236}">
                    <a16:creationId xmlns:a16="http://schemas.microsoft.com/office/drawing/2014/main" id="{457221EE-79F3-476E-BBC4-FFC552C018E1}"/>
                  </a:ext>
                </a:extLst>
              </p:cNvPr>
              <p:cNvSpPr txBox="1"/>
              <p:nvPr/>
            </p:nvSpPr>
            <p:spPr>
              <a:xfrm>
                <a:off x="1703760" y="2033593"/>
                <a:ext cx="4381890" cy="1200329"/>
              </a:xfrm>
              <a:prstGeom prst="rect">
                <a:avLst/>
              </a:prstGeom>
              <a:noFill/>
            </p:spPr>
            <p:txBody>
              <a:bodyPr wrap="square" rtlCol="0">
                <a:spAutoFit/>
              </a:bodyPr>
              <a:lstStyle/>
              <a:p>
                <a:r>
                  <a:rPr lang="en-US"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The </a:t>
                </a: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mean serum 25(OH)D concentration was 48nmol/L in premenopausal women from Indonesia </a:t>
                </a:r>
                <a:r>
                  <a:rPr lang="en-US"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and </a:t>
                </a:r>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Malaysia </a:t>
                </a:r>
                <a:r>
                  <a:rPr lang="en-US"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 </a:t>
                </a:r>
                <a:endPar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grpSp>
        <p:grpSp>
          <p:nvGrpSpPr>
            <p:cNvPr id="87" name="Group 86">
              <a:extLst>
                <a:ext uri="{FF2B5EF4-FFF2-40B4-BE49-F238E27FC236}">
                  <a16:creationId xmlns:a16="http://schemas.microsoft.com/office/drawing/2014/main" id="{5892922B-FA68-4454-B656-1F3CE730EFCE}"/>
                </a:ext>
              </a:extLst>
            </p:cNvPr>
            <p:cNvGrpSpPr/>
            <p:nvPr/>
          </p:nvGrpSpPr>
          <p:grpSpPr>
            <a:xfrm>
              <a:off x="4422221" y="1430489"/>
              <a:ext cx="5935594" cy="336550"/>
              <a:chOff x="4422221" y="3127375"/>
              <a:chExt cx="5935594" cy="336550"/>
            </a:xfrm>
          </p:grpSpPr>
          <p:cxnSp>
            <p:nvCxnSpPr>
              <p:cNvPr id="89" name="Straight Connector 88">
                <a:extLst>
                  <a:ext uri="{FF2B5EF4-FFF2-40B4-BE49-F238E27FC236}">
                    <a16:creationId xmlns:a16="http://schemas.microsoft.com/office/drawing/2014/main" id="{EB503A46-B569-4A26-B245-A9838594911A}"/>
                  </a:ext>
                </a:extLst>
              </p:cNvPr>
              <p:cNvCxnSpPr>
                <a:cxnSpLocks/>
              </p:cNvCxnSpPr>
              <p:nvPr/>
            </p:nvCxnSpPr>
            <p:spPr>
              <a:xfrm flipH="1">
                <a:off x="4422221" y="3295567"/>
                <a:ext cx="5935594"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2CD31BF3-8AF8-4313-8E8F-DE5CA92F1EEC}"/>
                  </a:ext>
                </a:extLst>
              </p:cNvPr>
              <p:cNvSpPr/>
              <p:nvPr/>
            </p:nvSpPr>
            <p:spPr>
              <a:xfrm>
                <a:off x="5967483" y="3153880"/>
                <a:ext cx="283540" cy="283540"/>
              </a:xfrm>
              <a:prstGeom prst="ellipse">
                <a:avLst/>
              </a:prstGeom>
              <a:solidFill>
                <a:srgbClr val="FFC000"/>
              </a:solidFill>
              <a:ln>
                <a:solidFill>
                  <a:srgbClr val="FE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1" name="Circle: Hollow 90">
                <a:extLst>
                  <a:ext uri="{FF2B5EF4-FFF2-40B4-BE49-F238E27FC236}">
                    <a16:creationId xmlns:a16="http://schemas.microsoft.com/office/drawing/2014/main" id="{5485081D-8D75-45DA-B561-B2DA1E7BAD61}"/>
                  </a:ext>
                </a:extLst>
              </p:cNvPr>
              <p:cNvSpPr/>
              <p:nvPr/>
            </p:nvSpPr>
            <p:spPr>
              <a:xfrm>
                <a:off x="5940978" y="3127375"/>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2" name="Oval 91">
                <a:extLst>
                  <a:ext uri="{FF2B5EF4-FFF2-40B4-BE49-F238E27FC236}">
                    <a16:creationId xmlns:a16="http://schemas.microsoft.com/office/drawing/2014/main" id="{92F1BE9C-6F5C-4BF1-B023-E0A7EC36950F}"/>
                  </a:ext>
                </a:extLst>
              </p:cNvPr>
              <p:cNvSpPr/>
              <p:nvPr/>
            </p:nvSpPr>
            <p:spPr>
              <a:xfrm>
                <a:off x="6033053" y="3219450"/>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8" name="Oval 87">
              <a:extLst>
                <a:ext uri="{FF2B5EF4-FFF2-40B4-BE49-F238E27FC236}">
                  <a16:creationId xmlns:a16="http://schemas.microsoft.com/office/drawing/2014/main" id="{647B787A-A598-4757-8D7E-3DE45A0EC691}"/>
                </a:ext>
              </a:extLst>
            </p:cNvPr>
            <p:cNvSpPr/>
            <p:nvPr/>
          </p:nvSpPr>
          <p:spPr>
            <a:xfrm>
              <a:off x="6735327" y="476973"/>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074" name="Picture 2" descr="Image result for malaysia fla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4934" y="832697"/>
            <a:ext cx="596462" cy="5964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outheast asi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582" y="2955079"/>
            <a:ext cx="576548" cy="6158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veil woman clip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0618" y="5114436"/>
            <a:ext cx="560778" cy="5243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7" y="6596390"/>
            <a:ext cx="4328713" cy="307777"/>
          </a:xfrm>
          <a:prstGeom prst="rect">
            <a:avLst/>
          </a:prstGeom>
          <a:noFill/>
        </p:spPr>
        <p:txBody>
          <a:bodyPr wrap="square" rtlCol="0">
            <a:spAutoFit/>
          </a:bodyPr>
          <a:lstStyle/>
          <a:p>
            <a:r>
              <a:rPr lang="fi-FI" sz="1400" dirty="0"/>
              <a:t>Vitamin D status in </a:t>
            </a:r>
            <a:r>
              <a:rPr lang="fi-FI" sz="1400" dirty="0" smtClean="0"/>
              <a:t>Asia, Int. Osteoporosis Foundation</a:t>
            </a:r>
            <a:endParaRPr lang="en-US" sz="1400" dirty="0"/>
          </a:p>
        </p:txBody>
      </p:sp>
    </p:spTree>
    <p:extLst>
      <p:ext uri="{BB962C8B-B14F-4D97-AF65-F5344CB8AC3E}">
        <p14:creationId xmlns:p14="http://schemas.microsoft.com/office/powerpoint/2010/main" val="168966903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F82694A-3F39-46D9-B1D0-C8A184ED8226}"/>
              </a:ext>
            </a:extLst>
          </p:cNvPr>
          <p:cNvSpPr/>
          <p:nvPr/>
        </p:nvSpPr>
        <p:spPr>
          <a:xfrm>
            <a:off x="6233676" y="3794275"/>
            <a:ext cx="2410754" cy="3505153"/>
          </a:xfrm>
          <a:prstGeom prst="rect">
            <a:avLst/>
          </a:prstGeom>
          <a:solidFill>
            <a:srgbClr val="ED7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a:extLst>
              <a:ext uri="{FF2B5EF4-FFF2-40B4-BE49-F238E27FC236}">
                <a16:creationId xmlns:a16="http://schemas.microsoft.com/office/drawing/2014/main" id="{075B82DE-1E7D-454F-81EF-C3A54FCBDF6C}"/>
              </a:ext>
            </a:extLst>
          </p:cNvPr>
          <p:cNvSpPr/>
          <p:nvPr/>
        </p:nvSpPr>
        <p:spPr>
          <a:xfrm>
            <a:off x="554451" y="3527659"/>
            <a:ext cx="2131092" cy="3084280"/>
          </a:xfrm>
          <a:prstGeom prst="rect">
            <a:avLst/>
          </a:prstGeom>
          <a:solidFill>
            <a:srgbClr val="2C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Freeform: Shape 32">
            <a:extLst>
              <a:ext uri="{FF2B5EF4-FFF2-40B4-BE49-F238E27FC236}">
                <a16:creationId xmlns:a16="http://schemas.microsoft.com/office/drawing/2014/main" id="{7F7A1910-8044-4135-AECD-019F1B4102C7}"/>
              </a:ext>
            </a:extLst>
          </p:cNvPr>
          <p:cNvSpPr/>
          <p:nvPr/>
        </p:nvSpPr>
        <p:spPr>
          <a:xfrm>
            <a:off x="0" y="0"/>
            <a:ext cx="12192000" cy="6858000"/>
          </a:xfrm>
          <a:custGeom>
            <a:avLst/>
            <a:gdLst>
              <a:gd name="connsiteX0" fmla="*/ 6876793 w 12192000"/>
              <a:gd name="connsiteY0" fmla="*/ 2907660 h 6858000"/>
              <a:gd name="connsiteX1" fmla="*/ 6630719 w 12192000"/>
              <a:gd name="connsiteY1" fmla="*/ 3070771 h 6858000"/>
              <a:gd name="connsiteX2" fmla="*/ 6623668 w 12192000"/>
              <a:gd name="connsiteY2" fmla="*/ 3105688 h 6858000"/>
              <a:gd name="connsiteX3" fmla="*/ 6618585 w 12192000"/>
              <a:gd name="connsiteY3" fmla="*/ 3114748 h 6858000"/>
              <a:gd name="connsiteX4" fmla="*/ 6239565 w 12192000"/>
              <a:gd name="connsiteY4" fmla="*/ 4289319 h 6858000"/>
              <a:gd name="connsiteX5" fmla="*/ 6351185 w 12192000"/>
              <a:gd name="connsiteY5" fmla="*/ 4507296 h 6858000"/>
              <a:gd name="connsiteX6" fmla="*/ 6569162 w 12192000"/>
              <a:gd name="connsiteY6" fmla="*/ 4395676 h 6858000"/>
              <a:gd name="connsiteX7" fmla="*/ 6876970 w 12192000"/>
              <a:gd name="connsiteY7" fmla="*/ 3441786 h 6858000"/>
              <a:gd name="connsiteX8" fmla="*/ 6948112 w 12192000"/>
              <a:gd name="connsiteY8" fmla="*/ 3441786 h 6858000"/>
              <a:gd name="connsiteX9" fmla="*/ 6434255 w 12192000"/>
              <a:gd name="connsiteY9" fmla="*/ 5004134 h 6858000"/>
              <a:gd name="connsiteX10" fmla="*/ 6875851 w 12192000"/>
              <a:gd name="connsiteY10" fmla="*/ 5004134 h 6858000"/>
              <a:gd name="connsiteX11" fmla="*/ 6875851 w 12192000"/>
              <a:gd name="connsiteY11" fmla="*/ 6273936 h 6858000"/>
              <a:gd name="connsiteX12" fmla="*/ 6984019 w 12192000"/>
              <a:gd name="connsiteY12" fmla="*/ 6437126 h 6858000"/>
              <a:gd name="connsiteX13" fmla="*/ 7052957 w 12192000"/>
              <a:gd name="connsiteY13" fmla="*/ 6451042 h 6858000"/>
              <a:gd name="connsiteX14" fmla="*/ 7052955 w 12192000"/>
              <a:gd name="connsiteY14" fmla="*/ 6451044 h 6858000"/>
              <a:gd name="connsiteX15" fmla="*/ 7052958 w 12192000"/>
              <a:gd name="connsiteY15" fmla="*/ 6451044 h 6858000"/>
              <a:gd name="connsiteX16" fmla="*/ 7052957 w 12192000"/>
              <a:gd name="connsiteY16" fmla="*/ 6451042 h 6858000"/>
              <a:gd name="connsiteX17" fmla="*/ 7121894 w 12192000"/>
              <a:gd name="connsiteY17" fmla="*/ 6437126 h 6858000"/>
              <a:gd name="connsiteX18" fmla="*/ 7230064 w 12192000"/>
              <a:gd name="connsiteY18" fmla="*/ 6273936 h 6858000"/>
              <a:gd name="connsiteX19" fmla="*/ 7230064 w 12192000"/>
              <a:gd name="connsiteY19" fmla="*/ 5004134 h 6858000"/>
              <a:gd name="connsiteX20" fmla="*/ 7365337 w 12192000"/>
              <a:gd name="connsiteY20" fmla="*/ 5004134 h 6858000"/>
              <a:gd name="connsiteX21" fmla="*/ 7365337 w 12192000"/>
              <a:gd name="connsiteY21" fmla="*/ 6273936 h 6858000"/>
              <a:gd name="connsiteX22" fmla="*/ 7473507 w 12192000"/>
              <a:gd name="connsiteY22" fmla="*/ 6437126 h 6858000"/>
              <a:gd name="connsiteX23" fmla="*/ 7542445 w 12192000"/>
              <a:gd name="connsiteY23" fmla="*/ 6451042 h 6858000"/>
              <a:gd name="connsiteX24" fmla="*/ 7542443 w 12192000"/>
              <a:gd name="connsiteY24" fmla="*/ 6451044 h 6858000"/>
              <a:gd name="connsiteX25" fmla="*/ 7542447 w 12192000"/>
              <a:gd name="connsiteY25" fmla="*/ 6451044 h 6858000"/>
              <a:gd name="connsiteX26" fmla="*/ 7542445 w 12192000"/>
              <a:gd name="connsiteY26" fmla="*/ 6451042 h 6858000"/>
              <a:gd name="connsiteX27" fmla="*/ 7611383 w 12192000"/>
              <a:gd name="connsiteY27" fmla="*/ 6437126 h 6858000"/>
              <a:gd name="connsiteX28" fmla="*/ 7719553 w 12192000"/>
              <a:gd name="connsiteY28" fmla="*/ 6273936 h 6858000"/>
              <a:gd name="connsiteX29" fmla="*/ 7719553 w 12192000"/>
              <a:gd name="connsiteY29" fmla="*/ 5004134 h 6858000"/>
              <a:gd name="connsiteX30" fmla="*/ 8127444 w 12192000"/>
              <a:gd name="connsiteY30" fmla="*/ 5004134 h 6858000"/>
              <a:gd name="connsiteX31" fmla="*/ 7613587 w 12192000"/>
              <a:gd name="connsiteY31" fmla="*/ 3441786 h 6858000"/>
              <a:gd name="connsiteX32" fmla="*/ 7697223 w 12192000"/>
              <a:gd name="connsiteY32" fmla="*/ 3441786 h 6858000"/>
              <a:gd name="connsiteX33" fmla="*/ 7702984 w 12192000"/>
              <a:gd name="connsiteY33" fmla="*/ 3440622 h 6858000"/>
              <a:gd name="connsiteX34" fmla="*/ 8024539 w 12192000"/>
              <a:gd name="connsiteY34" fmla="*/ 4417888 h 6858000"/>
              <a:gd name="connsiteX35" fmla="*/ 8243152 w 12192000"/>
              <a:gd name="connsiteY35" fmla="*/ 4528253 h 6858000"/>
              <a:gd name="connsiteX36" fmla="*/ 8353519 w 12192000"/>
              <a:gd name="connsiteY36" fmla="*/ 4309640 h 6858000"/>
              <a:gd name="connsiteX37" fmla="*/ 7967764 w 12192000"/>
              <a:gd name="connsiteY37" fmla="*/ 3137263 h 6858000"/>
              <a:gd name="connsiteX38" fmla="*/ 7950645 w 12192000"/>
              <a:gd name="connsiteY38" fmla="*/ 3107162 h 6858000"/>
              <a:gd name="connsiteX39" fmla="*/ 7943299 w 12192000"/>
              <a:gd name="connsiteY39" fmla="*/ 3070771 h 6858000"/>
              <a:gd name="connsiteX40" fmla="*/ 7697223 w 12192000"/>
              <a:gd name="connsiteY40" fmla="*/ 2907660 h 6858000"/>
              <a:gd name="connsiteX41" fmla="*/ 907677 w 12192000"/>
              <a:gd name="connsiteY41" fmla="*/ 2907158 h 6858000"/>
              <a:gd name="connsiteX42" fmla="*/ 625340 w 12192000"/>
              <a:gd name="connsiteY42" fmla="*/ 3094303 h 6858000"/>
              <a:gd name="connsiteX43" fmla="*/ 601261 w 12192000"/>
              <a:gd name="connsiteY43" fmla="*/ 3213574 h 6858000"/>
              <a:gd name="connsiteX44" fmla="*/ 609150 w 12192000"/>
              <a:gd name="connsiteY44" fmla="*/ 3252649 h 6858000"/>
              <a:gd name="connsiteX45" fmla="*/ 601261 w 12192000"/>
              <a:gd name="connsiteY45" fmla="*/ 3291724 h 6858000"/>
              <a:gd name="connsiteX46" fmla="*/ 601261 w 12192000"/>
              <a:gd name="connsiteY46" fmla="*/ 4522019 h 6858000"/>
              <a:gd name="connsiteX47" fmla="*/ 704759 w 12192000"/>
              <a:gd name="connsiteY47" fmla="*/ 4678162 h 6858000"/>
              <a:gd name="connsiteX48" fmla="*/ 770719 w 12192000"/>
              <a:gd name="connsiteY48" fmla="*/ 4691478 h 6858000"/>
              <a:gd name="connsiteX49" fmla="*/ 836680 w 12192000"/>
              <a:gd name="connsiteY49" fmla="*/ 4678162 h 6858000"/>
              <a:gd name="connsiteX50" fmla="*/ 940178 w 12192000"/>
              <a:gd name="connsiteY50" fmla="*/ 4522019 h 6858000"/>
              <a:gd name="connsiteX51" fmla="*/ 940180 w 12192000"/>
              <a:gd name="connsiteY51" fmla="*/ 3519987 h 6858000"/>
              <a:gd name="connsiteX52" fmla="*/ 1020646 w 12192000"/>
              <a:gd name="connsiteY52" fmla="*/ 3519987 h 6858000"/>
              <a:gd name="connsiteX53" fmla="*/ 1020646 w 12192000"/>
              <a:gd name="connsiteY53" fmla="*/ 4567574 h 6858000"/>
              <a:gd name="connsiteX54" fmla="*/ 1020644 w 12192000"/>
              <a:gd name="connsiteY54" fmla="*/ 4567580 h 6858000"/>
              <a:gd name="connsiteX55" fmla="*/ 1020644 w 12192000"/>
              <a:gd name="connsiteY55" fmla="*/ 6224327 h 6858000"/>
              <a:gd name="connsiteX56" fmla="*/ 1159116 w 12192000"/>
              <a:gd name="connsiteY56" fmla="*/ 6433226 h 6858000"/>
              <a:gd name="connsiteX57" fmla="*/ 1247362 w 12192000"/>
              <a:gd name="connsiteY57" fmla="*/ 6451044 h 6858000"/>
              <a:gd name="connsiteX58" fmla="*/ 1335609 w 12192000"/>
              <a:gd name="connsiteY58" fmla="*/ 6433226 h 6858000"/>
              <a:gd name="connsiteX59" fmla="*/ 1474079 w 12192000"/>
              <a:gd name="connsiteY59" fmla="*/ 6224327 h 6858000"/>
              <a:gd name="connsiteX60" fmla="*/ 1474081 w 12192000"/>
              <a:gd name="connsiteY60" fmla="*/ 4590891 h 6858000"/>
              <a:gd name="connsiteX61" fmla="*/ 1573124 w 12192000"/>
              <a:gd name="connsiteY61" fmla="*/ 4590891 h 6858000"/>
              <a:gd name="connsiteX62" fmla="*/ 1573124 w 12192000"/>
              <a:gd name="connsiteY62" fmla="*/ 6224327 h 6858000"/>
              <a:gd name="connsiteX63" fmla="*/ 1711593 w 12192000"/>
              <a:gd name="connsiteY63" fmla="*/ 6433226 h 6858000"/>
              <a:gd name="connsiteX64" fmla="*/ 1799839 w 12192000"/>
              <a:gd name="connsiteY64" fmla="*/ 6451044 h 6858000"/>
              <a:gd name="connsiteX65" fmla="*/ 1888087 w 12192000"/>
              <a:gd name="connsiteY65" fmla="*/ 6433226 h 6858000"/>
              <a:gd name="connsiteX66" fmla="*/ 2026556 w 12192000"/>
              <a:gd name="connsiteY66" fmla="*/ 6224327 h 6858000"/>
              <a:gd name="connsiteX67" fmla="*/ 2026558 w 12192000"/>
              <a:gd name="connsiteY67" fmla="*/ 4567582 h 6858000"/>
              <a:gd name="connsiteX68" fmla="*/ 2026554 w 12192000"/>
              <a:gd name="connsiteY68" fmla="*/ 4567567 h 6858000"/>
              <a:gd name="connsiteX69" fmla="*/ 2026554 w 12192000"/>
              <a:gd name="connsiteY69" fmla="*/ 3519989 h 6858000"/>
              <a:gd name="connsiteX70" fmla="*/ 2107023 w 12192000"/>
              <a:gd name="connsiteY70" fmla="*/ 3519989 h 6858000"/>
              <a:gd name="connsiteX71" fmla="*/ 2107023 w 12192000"/>
              <a:gd name="connsiteY71" fmla="*/ 4522019 h 6858000"/>
              <a:gd name="connsiteX72" fmla="*/ 2210521 w 12192000"/>
              <a:gd name="connsiteY72" fmla="*/ 4678162 h 6858000"/>
              <a:gd name="connsiteX73" fmla="*/ 2276482 w 12192000"/>
              <a:gd name="connsiteY73" fmla="*/ 4691478 h 6858000"/>
              <a:gd name="connsiteX74" fmla="*/ 2342441 w 12192000"/>
              <a:gd name="connsiteY74" fmla="*/ 4678162 h 6858000"/>
              <a:gd name="connsiteX75" fmla="*/ 2445939 w 12192000"/>
              <a:gd name="connsiteY75" fmla="*/ 4522019 h 6858000"/>
              <a:gd name="connsiteX76" fmla="*/ 2445941 w 12192000"/>
              <a:gd name="connsiteY76" fmla="*/ 3291726 h 6858000"/>
              <a:gd name="connsiteX77" fmla="*/ 2438051 w 12192000"/>
              <a:gd name="connsiteY77" fmla="*/ 3252641 h 6858000"/>
              <a:gd name="connsiteX78" fmla="*/ 2445937 w 12192000"/>
              <a:gd name="connsiteY78" fmla="*/ 3213574 h 6858000"/>
              <a:gd name="connsiteX79" fmla="*/ 2445939 w 12192000"/>
              <a:gd name="connsiteY79" fmla="*/ 3213574 h 6858000"/>
              <a:gd name="connsiteX80" fmla="*/ 2139524 w 12192000"/>
              <a:gd name="connsiteY80" fmla="*/ 2907158 h 6858000"/>
              <a:gd name="connsiteX81" fmla="*/ 2026554 w 12192000"/>
              <a:gd name="connsiteY81" fmla="*/ 2907158 h 6858000"/>
              <a:gd name="connsiteX82" fmla="*/ 1020646 w 12192000"/>
              <a:gd name="connsiteY82" fmla="*/ 2907158 h 6858000"/>
              <a:gd name="connsiteX83" fmla="*/ 7277399 w 12192000"/>
              <a:gd name="connsiteY83" fmla="*/ 2031444 h 6858000"/>
              <a:gd name="connsiteX84" fmla="*/ 6875849 w 12192000"/>
              <a:gd name="connsiteY84" fmla="*/ 2432995 h 6858000"/>
              <a:gd name="connsiteX85" fmla="*/ 7277399 w 12192000"/>
              <a:gd name="connsiteY85" fmla="*/ 2834545 h 6858000"/>
              <a:gd name="connsiteX86" fmla="*/ 7678949 w 12192000"/>
              <a:gd name="connsiteY86" fmla="*/ 2432995 h 6858000"/>
              <a:gd name="connsiteX87" fmla="*/ 7277399 w 12192000"/>
              <a:gd name="connsiteY87" fmla="*/ 2031444 h 6858000"/>
              <a:gd name="connsiteX88" fmla="*/ 1523598 w 12192000"/>
              <a:gd name="connsiteY88" fmla="*/ 2031444 h 6858000"/>
              <a:gd name="connsiteX89" fmla="*/ 1122107 w 12192000"/>
              <a:gd name="connsiteY89" fmla="*/ 2432935 h 6858000"/>
              <a:gd name="connsiteX90" fmla="*/ 1523598 w 12192000"/>
              <a:gd name="connsiteY90" fmla="*/ 2834426 h 6858000"/>
              <a:gd name="connsiteX91" fmla="*/ 1925089 w 12192000"/>
              <a:gd name="connsiteY91" fmla="*/ 2432935 h 6858000"/>
              <a:gd name="connsiteX92" fmla="*/ 1523598 w 12192000"/>
              <a:gd name="connsiteY92" fmla="*/ 2031444 h 6858000"/>
              <a:gd name="connsiteX93" fmla="*/ 0 w 12192000"/>
              <a:gd name="connsiteY93" fmla="*/ 0 h 6858000"/>
              <a:gd name="connsiteX94" fmla="*/ 12192000 w 12192000"/>
              <a:gd name="connsiteY94" fmla="*/ 0 h 6858000"/>
              <a:gd name="connsiteX95" fmla="*/ 12192000 w 12192000"/>
              <a:gd name="connsiteY95" fmla="*/ 6858000 h 6858000"/>
              <a:gd name="connsiteX96" fmla="*/ 0 w 12192000"/>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2192000" h="6858000">
                <a:moveTo>
                  <a:pt x="6876793" y="2907660"/>
                </a:moveTo>
                <a:cubicBezTo>
                  <a:pt x="6766174" y="2907660"/>
                  <a:pt x="6671260" y="2974918"/>
                  <a:pt x="6630719" y="3070771"/>
                </a:cubicBezTo>
                <a:lnTo>
                  <a:pt x="6623668" y="3105688"/>
                </a:lnTo>
                <a:lnTo>
                  <a:pt x="6618585" y="3114748"/>
                </a:lnTo>
                <a:lnTo>
                  <a:pt x="6239565" y="4289319"/>
                </a:lnTo>
                <a:cubicBezTo>
                  <a:pt x="6210195" y="4380334"/>
                  <a:pt x="6260169" y="4477926"/>
                  <a:pt x="6351185" y="4507296"/>
                </a:cubicBezTo>
                <a:cubicBezTo>
                  <a:pt x="6442200" y="4536665"/>
                  <a:pt x="6539792" y="4486691"/>
                  <a:pt x="6569162" y="4395676"/>
                </a:cubicBezTo>
                <a:lnTo>
                  <a:pt x="6876970" y="3441786"/>
                </a:lnTo>
                <a:lnTo>
                  <a:pt x="6948112" y="3441786"/>
                </a:lnTo>
                <a:lnTo>
                  <a:pt x="6434255" y="5004134"/>
                </a:lnTo>
                <a:lnTo>
                  <a:pt x="6875851" y="5004134"/>
                </a:lnTo>
                <a:lnTo>
                  <a:pt x="6875851" y="6273936"/>
                </a:lnTo>
                <a:cubicBezTo>
                  <a:pt x="6875851" y="6347297"/>
                  <a:pt x="6920453" y="6410239"/>
                  <a:pt x="6984019" y="6437126"/>
                </a:cubicBezTo>
                <a:lnTo>
                  <a:pt x="7052957" y="6451042"/>
                </a:lnTo>
                <a:lnTo>
                  <a:pt x="7052955" y="6451044"/>
                </a:lnTo>
                <a:lnTo>
                  <a:pt x="7052958" y="6451044"/>
                </a:lnTo>
                <a:lnTo>
                  <a:pt x="7052957" y="6451042"/>
                </a:lnTo>
                <a:lnTo>
                  <a:pt x="7121894" y="6437126"/>
                </a:lnTo>
                <a:cubicBezTo>
                  <a:pt x="7185460" y="6410239"/>
                  <a:pt x="7230064" y="6347297"/>
                  <a:pt x="7230064" y="6273936"/>
                </a:cubicBezTo>
                <a:lnTo>
                  <a:pt x="7230064" y="5004134"/>
                </a:lnTo>
                <a:lnTo>
                  <a:pt x="7365337" y="5004134"/>
                </a:lnTo>
                <a:lnTo>
                  <a:pt x="7365337" y="6273936"/>
                </a:lnTo>
                <a:cubicBezTo>
                  <a:pt x="7365337" y="6347297"/>
                  <a:pt x="7409941" y="6410239"/>
                  <a:pt x="7473507" y="6437126"/>
                </a:cubicBezTo>
                <a:lnTo>
                  <a:pt x="7542445" y="6451042"/>
                </a:lnTo>
                <a:lnTo>
                  <a:pt x="7542443" y="6451044"/>
                </a:lnTo>
                <a:lnTo>
                  <a:pt x="7542447" y="6451044"/>
                </a:lnTo>
                <a:lnTo>
                  <a:pt x="7542445" y="6451042"/>
                </a:lnTo>
                <a:lnTo>
                  <a:pt x="7611383" y="6437126"/>
                </a:lnTo>
                <a:cubicBezTo>
                  <a:pt x="7674949" y="6410239"/>
                  <a:pt x="7719553" y="6347297"/>
                  <a:pt x="7719553" y="6273936"/>
                </a:cubicBezTo>
                <a:lnTo>
                  <a:pt x="7719553" y="5004134"/>
                </a:lnTo>
                <a:lnTo>
                  <a:pt x="8127444" y="5004134"/>
                </a:lnTo>
                <a:lnTo>
                  <a:pt x="7613587" y="3441786"/>
                </a:lnTo>
                <a:lnTo>
                  <a:pt x="7697223" y="3441786"/>
                </a:lnTo>
                <a:lnTo>
                  <a:pt x="7702984" y="3440622"/>
                </a:lnTo>
                <a:lnTo>
                  <a:pt x="8024539" y="4417888"/>
                </a:lnTo>
                <a:cubicBezTo>
                  <a:pt x="8054430" y="4508733"/>
                  <a:pt x="8152307" y="4558144"/>
                  <a:pt x="8243152" y="4528253"/>
                </a:cubicBezTo>
                <a:cubicBezTo>
                  <a:pt x="8333997" y="4498362"/>
                  <a:pt x="8383411" y="4400487"/>
                  <a:pt x="8353519" y="4309640"/>
                </a:cubicBezTo>
                <a:lnTo>
                  <a:pt x="7967764" y="3137263"/>
                </a:lnTo>
                <a:lnTo>
                  <a:pt x="7950645" y="3107162"/>
                </a:lnTo>
                <a:lnTo>
                  <a:pt x="7943299" y="3070771"/>
                </a:lnTo>
                <a:cubicBezTo>
                  <a:pt x="7902756" y="2974918"/>
                  <a:pt x="7807844" y="2907660"/>
                  <a:pt x="7697223" y="2907660"/>
                </a:cubicBezTo>
                <a:close/>
                <a:moveTo>
                  <a:pt x="907677" y="2907158"/>
                </a:moveTo>
                <a:cubicBezTo>
                  <a:pt x="780755" y="2907158"/>
                  <a:pt x="671857" y="2984326"/>
                  <a:pt x="625340" y="3094303"/>
                </a:cubicBezTo>
                <a:lnTo>
                  <a:pt x="601261" y="3213574"/>
                </a:lnTo>
                <a:lnTo>
                  <a:pt x="609150" y="3252649"/>
                </a:lnTo>
                <a:lnTo>
                  <a:pt x="601261" y="3291724"/>
                </a:lnTo>
                <a:lnTo>
                  <a:pt x="601261" y="4522019"/>
                </a:lnTo>
                <a:cubicBezTo>
                  <a:pt x="601261" y="4592210"/>
                  <a:pt x="643937" y="4652436"/>
                  <a:pt x="704759" y="4678162"/>
                </a:cubicBezTo>
                <a:lnTo>
                  <a:pt x="770719" y="4691478"/>
                </a:lnTo>
                <a:lnTo>
                  <a:pt x="836680" y="4678162"/>
                </a:lnTo>
                <a:cubicBezTo>
                  <a:pt x="897502" y="4652436"/>
                  <a:pt x="940178" y="4592210"/>
                  <a:pt x="940178" y="4522019"/>
                </a:cubicBezTo>
                <a:lnTo>
                  <a:pt x="940180" y="3519987"/>
                </a:lnTo>
                <a:lnTo>
                  <a:pt x="1020646" y="3519987"/>
                </a:lnTo>
                <a:lnTo>
                  <a:pt x="1020646" y="4567574"/>
                </a:lnTo>
                <a:lnTo>
                  <a:pt x="1020644" y="4567580"/>
                </a:lnTo>
                <a:lnTo>
                  <a:pt x="1020644" y="6224327"/>
                </a:lnTo>
                <a:cubicBezTo>
                  <a:pt x="1020644" y="6318235"/>
                  <a:pt x="1077742" y="6398809"/>
                  <a:pt x="1159116" y="6433226"/>
                </a:cubicBezTo>
                <a:lnTo>
                  <a:pt x="1247362" y="6451044"/>
                </a:lnTo>
                <a:lnTo>
                  <a:pt x="1335609" y="6433226"/>
                </a:lnTo>
                <a:cubicBezTo>
                  <a:pt x="1416981" y="6398809"/>
                  <a:pt x="1474079" y="6318235"/>
                  <a:pt x="1474079" y="6224327"/>
                </a:cubicBezTo>
                <a:lnTo>
                  <a:pt x="1474081" y="4590891"/>
                </a:lnTo>
                <a:lnTo>
                  <a:pt x="1573124" y="4590891"/>
                </a:lnTo>
                <a:lnTo>
                  <a:pt x="1573124" y="6224327"/>
                </a:lnTo>
                <a:cubicBezTo>
                  <a:pt x="1573124" y="6318235"/>
                  <a:pt x="1630220" y="6398809"/>
                  <a:pt x="1711593" y="6433226"/>
                </a:cubicBezTo>
                <a:lnTo>
                  <a:pt x="1799839" y="6451044"/>
                </a:lnTo>
                <a:lnTo>
                  <a:pt x="1888087" y="6433226"/>
                </a:lnTo>
                <a:cubicBezTo>
                  <a:pt x="1969458" y="6398809"/>
                  <a:pt x="2026556" y="6318235"/>
                  <a:pt x="2026556" y="6224327"/>
                </a:cubicBezTo>
                <a:lnTo>
                  <a:pt x="2026558" y="4567582"/>
                </a:lnTo>
                <a:lnTo>
                  <a:pt x="2026554" y="4567567"/>
                </a:lnTo>
                <a:lnTo>
                  <a:pt x="2026554" y="3519989"/>
                </a:lnTo>
                <a:lnTo>
                  <a:pt x="2107023" y="3519989"/>
                </a:lnTo>
                <a:lnTo>
                  <a:pt x="2107023" y="4522019"/>
                </a:lnTo>
                <a:cubicBezTo>
                  <a:pt x="2107023" y="4592210"/>
                  <a:pt x="2149699" y="4652436"/>
                  <a:pt x="2210521" y="4678162"/>
                </a:cubicBezTo>
                <a:lnTo>
                  <a:pt x="2276482" y="4691478"/>
                </a:lnTo>
                <a:lnTo>
                  <a:pt x="2342441" y="4678162"/>
                </a:lnTo>
                <a:cubicBezTo>
                  <a:pt x="2403263" y="4652436"/>
                  <a:pt x="2445939" y="4592210"/>
                  <a:pt x="2445939" y="4522019"/>
                </a:cubicBezTo>
                <a:lnTo>
                  <a:pt x="2445941" y="3291726"/>
                </a:lnTo>
                <a:lnTo>
                  <a:pt x="2438051" y="3252641"/>
                </a:lnTo>
                <a:lnTo>
                  <a:pt x="2445937" y="3213574"/>
                </a:lnTo>
                <a:lnTo>
                  <a:pt x="2445939" y="3213574"/>
                </a:lnTo>
                <a:cubicBezTo>
                  <a:pt x="2445939" y="3044345"/>
                  <a:pt x="2308753" y="2907158"/>
                  <a:pt x="2139524" y="2907158"/>
                </a:cubicBezTo>
                <a:lnTo>
                  <a:pt x="2026554" y="2907158"/>
                </a:lnTo>
                <a:lnTo>
                  <a:pt x="1020646" y="2907158"/>
                </a:lnTo>
                <a:close/>
                <a:moveTo>
                  <a:pt x="7277399" y="2031444"/>
                </a:moveTo>
                <a:cubicBezTo>
                  <a:pt x="7055629" y="2031444"/>
                  <a:pt x="6875849" y="2211224"/>
                  <a:pt x="6875849" y="2432995"/>
                </a:cubicBezTo>
                <a:cubicBezTo>
                  <a:pt x="6875849" y="2654765"/>
                  <a:pt x="7055629" y="2834545"/>
                  <a:pt x="7277399" y="2834545"/>
                </a:cubicBezTo>
                <a:cubicBezTo>
                  <a:pt x="7499169" y="2834545"/>
                  <a:pt x="7678949" y="2654765"/>
                  <a:pt x="7678949" y="2432995"/>
                </a:cubicBezTo>
                <a:cubicBezTo>
                  <a:pt x="7678949" y="2211224"/>
                  <a:pt x="7499169" y="2031444"/>
                  <a:pt x="7277399" y="2031444"/>
                </a:cubicBezTo>
                <a:close/>
                <a:moveTo>
                  <a:pt x="1523598" y="2031444"/>
                </a:moveTo>
                <a:cubicBezTo>
                  <a:pt x="1301861" y="2031444"/>
                  <a:pt x="1122107" y="2211198"/>
                  <a:pt x="1122107" y="2432935"/>
                </a:cubicBezTo>
                <a:cubicBezTo>
                  <a:pt x="1122107" y="2654673"/>
                  <a:pt x="1301861" y="2834426"/>
                  <a:pt x="1523598" y="2834426"/>
                </a:cubicBezTo>
                <a:cubicBezTo>
                  <a:pt x="1745336" y="2834426"/>
                  <a:pt x="1925089" y="2654673"/>
                  <a:pt x="1925089" y="2432935"/>
                </a:cubicBezTo>
                <a:cubicBezTo>
                  <a:pt x="1925089" y="2211198"/>
                  <a:pt x="1745336" y="2031444"/>
                  <a:pt x="1523598" y="2031444"/>
                </a:cubicBezTo>
                <a:close/>
                <a:moveTo>
                  <a:pt x="0" y="0"/>
                </a:moveTo>
                <a:lnTo>
                  <a:pt x="12192000" y="0"/>
                </a:lnTo>
                <a:lnTo>
                  <a:pt x="12192000" y="6858000"/>
                </a:lnTo>
                <a:lnTo>
                  <a:pt x="0" y="6858000"/>
                </a:lnTo>
                <a:close/>
              </a:path>
            </a:pathLst>
          </a:custGeom>
          <a:solidFill>
            <a:srgbClr val="F1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a16="http://schemas.microsoft.com/office/drawing/2014/main" id="{6E885429-9484-4BB1-85BE-6C7BEF88F95D}"/>
              </a:ext>
            </a:extLst>
          </p:cNvPr>
          <p:cNvSpPr txBox="1"/>
          <p:nvPr/>
        </p:nvSpPr>
        <p:spPr>
          <a:xfrm>
            <a:off x="2679571" y="2220126"/>
            <a:ext cx="3525077" cy="2215991"/>
          </a:xfrm>
          <a:prstGeom prst="rect">
            <a:avLst/>
          </a:prstGeom>
          <a:noFill/>
        </p:spPr>
        <p:txBody>
          <a:bodyPr wrap="square" rtlCol="0">
            <a:spAutoFit/>
          </a:bodyPr>
          <a:lstStyle/>
          <a:p>
            <a:r>
              <a:rPr lang="en-US" sz="13800" b="1" dirty="0" smtClean="0">
                <a:solidFill>
                  <a:prstClr val="white">
                    <a:lumMod val="85000"/>
                  </a:prstClr>
                </a:solidFill>
              </a:rPr>
              <a:t>82%</a:t>
            </a:r>
            <a:endParaRPr lang="en-US" sz="13800" b="1" dirty="0">
              <a:solidFill>
                <a:prstClr val="white">
                  <a:lumMod val="85000"/>
                </a:prstClr>
              </a:solidFill>
            </a:endParaRPr>
          </a:p>
        </p:txBody>
      </p:sp>
      <p:sp>
        <p:nvSpPr>
          <p:cNvPr id="12" name="TextBox 11">
            <a:extLst>
              <a:ext uri="{FF2B5EF4-FFF2-40B4-BE49-F238E27FC236}">
                <a16:creationId xmlns:a16="http://schemas.microsoft.com/office/drawing/2014/main" id="{3E2CE3D3-BE04-4F2E-B4D1-E7A7C3084598}"/>
              </a:ext>
            </a:extLst>
          </p:cNvPr>
          <p:cNvSpPr txBox="1"/>
          <p:nvPr/>
        </p:nvSpPr>
        <p:spPr>
          <a:xfrm>
            <a:off x="2757878" y="3856218"/>
            <a:ext cx="2335011" cy="1107996"/>
          </a:xfrm>
          <a:prstGeom prst="rect">
            <a:avLst/>
          </a:prstGeom>
          <a:noFill/>
        </p:spPr>
        <p:txBody>
          <a:bodyPr wrap="square" rtlCol="0">
            <a:spAutoFit/>
          </a:bodyPr>
          <a:lstStyle/>
          <a:p>
            <a:r>
              <a:rPr lang="en-US" sz="6600" b="1" dirty="0">
                <a:solidFill>
                  <a:prstClr val="white">
                    <a:lumMod val="85000"/>
                  </a:prstClr>
                </a:solidFill>
              </a:rPr>
              <a:t>MALE</a:t>
            </a:r>
          </a:p>
        </p:txBody>
      </p:sp>
      <p:sp>
        <p:nvSpPr>
          <p:cNvPr id="13" name="TextBox 12">
            <a:extLst>
              <a:ext uri="{FF2B5EF4-FFF2-40B4-BE49-F238E27FC236}">
                <a16:creationId xmlns:a16="http://schemas.microsoft.com/office/drawing/2014/main" id="{F5D45AF0-DC19-4DFA-A074-46BD435A6482}"/>
              </a:ext>
            </a:extLst>
          </p:cNvPr>
          <p:cNvSpPr txBox="1"/>
          <p:nvPr/>
        </p:nvSpPr>
        <p:spPr>
          <a:xfrm>
            <a:off x="2697977" y="5131907"/>
            <a:ext cx="3146022" cy="954107"/>
          </a:xfrm>
          <a:prstGeom prst="rect">
            <a:avLst/>
          </a:prstGeom>
          <a:noFill/>
        </p:spPr>
        <p:txBody>
          <a:bodyPr wrap="square" rtlCol="0">
            <a:spAutoFit/>
          </a:bodyPr>
          <a:lstStyle/>
          <a:p>
            <a:pPr algn="ctr"/>
            <a:r>
              <a:rPr lang="en-US" sz="2800" b="1" dirty="0" smtClean="0">
                <a:solidFill>
                  <a:prstClr val="white">
                    <a:lumMod val="75000"/>
                  </a:prstClr>
                </a:solidFill>
              </a:rPr>
              <a:t>Are Vitamin D Deficient</a:t>
            </a:r>
            <a:endParaRPr lang="en-US" sz="2800" b="1" dirty="0">
              <a:solidFill>
                <a:prstClr val="white">
                  <a:lumMod val="75000"/>
                </a:prstClr>
              </a:solidFill>
            </a:endParaRPr>
          </a:p>
        </p:txBody>
      </p:sp>
      <p:cxnSp>
        <p:nvCxnSpPr>
          <p:cNvPr id="15" name="Straight Connector 14">
            <a:extLst>
              <a:ext uri="{FF2B5EF4-FFF2-40B4-BE49-F238E27FC236}">
                <a16:creationId xmlns:a16="http://schemas.microsoft.com/office/drawing/2014/main" id="{153E9EC4-C2DF-4308-AEDE-1E853D60B102}"/>
              </a:ext>
            </a:extLst>
          </p:cNvPr>
          <p:cNvCxnSpPr/>
          <p:nvPr/>
        </p:nvCxnSpPr>
        <p:spPr>
          <a:xfrm>
            <a:off x="2913509" y="4959461"/>
            <a:ext cx="2835965" cy="0"/>
          </a:xfrm>
          <a:prstGeom prst="line">
            <a:avLst/>
          </a:prstGeom>
          <a:ln w="57150" cap="rnd">
            <a:solidFill>
              <a:srgbClr val="2CABDA"/>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BCC3BB5-3F30-4A7E-89D9-07AE75F55A86}"/>
              </a:ext>
            </a:extLst>
          </p:cNvPr>
          <p:cNvSpPr txBox="1"/>
          <p:nvPr/>
        </p:nvSpPr>
        <p:spPr>
          <a:xfrm>
            <a:off x="8492029" y="2220126"/>
            <a:ext cx="3525077" cy="2215991"/>
          </a:xfrm>
          <a:prstGeom prst="rect">
            <a:avLst/>
          </a:prstGeom>
          <a:noFill/>
        </p:spPr>
        <p:txBody>
          <a:bodyPr wrap="square" rtlCol="0">
            <a:spAutoFit/>
          </a:bodyPr>
          <a:lstStyle/>
          <a:p>
            <a:r>
              <a:rPr lang="en-US" sz="13800" b="1" dirty="0" smtClean="0">
                <a:solidFill>
                  <a:prstClr val="white">
                    <a:lumMod val="85000"/>
                  </a:prstClr>
                </a:solidFill>
              </a:rPr>
              <a:t>81%</a:t>
            </a:r>
            <a:endParaRPr lang="en-US" sz="13800" b="1" dirty="0">
              <a:solidFill>
                <a:prstClr val="white">
                  <a:lumMod val="85000"/>
                </a:prstClr>
              </a:solidFill>
            </a:endParaRPr>
          </a:p>
        </p:txBody>
      </p:sp>
      <p:sp>
        <p:nvSpPr>
          <p:cNvPr id="25" name="TextBox 24">
            <a:extLst>
              <a:ext uri="{FF2B5EF4-FFF2-40B4-BE49-F238E27FC236}">
                <a16:creationId xmlns:a16="http://schemas.microsoft.com/office/drawing/2014/main" id="{7DEC3FE1-27B4-46E7-83D2-532BFEDE3701}"/>
              </a:ext>
            </a:extLst>
          </p:cNvPr>
          <p:cNvSpPr txBox="1"/>
          <p:nvPr/>
        </p:nvSpPr>
        <p:spPr>
          <a:xfrm>
            <a:off x="8570336" y="3856218"/>
            <a:ext cx="3519821" cy="1107996"/>
          </a:xfrm>
          <a:prstGeom prst="rect">
            <a:avLst/>
          </a:prstGeom>
          <a:noFill/>
        </p:spPr>
        <p:txBody>
          <a:bodyPr wrap="square" rtlCol="0">
            <a:spAutoFit/>
          </a:bodyPr>
          <a:lstStyle/>
          <a:p>
            <a:r>
              <a:rPr lang="en-US" sz="6600" b="1" dirty="0">
                <a:solidFill>
                  <a:prstClr val="white">
                    <a:lumMod val="85000"/>
                  </a:prstClr>
                </a:solidFill>
              </a:rPr>
              <a:t>FEMALE</a:t>
            </a:r>
          </a:p>
        </p:txBody>
      </p:sp>
      <p:sp>
        <p:nvSpPr>
          <p:cNvPr id="26" name="TextBox 25">
            <a:extLst>
              <a:ext uri="{FF2B5EF4-FFF2-40B4-BE49-F238E27FC236}">
                <a16:creationId xmlns:a16="http://schemas.microsoft.com/office/drawing/2014/main" id="{0B964932-A8D4-43B6-9557-429A3450B92E}"/>
              </a:ext>
            </a:extLst>
          </p:cNvPr>
          <p:cNvSpPr txBox="1"/>
          <p:nvPr/>
        </p:nvSpPr>
        <p:spPr>
          <a:xfrm>
            <a:off x="8624550" y="5069799"/>
            <a:ext cx="3146022" cy="954107"/>
          </a:xfrm>
          <a:prstGeom prst="rect">
            <a:avLst/>
          </a:prstGeom>
          <a:noFill/>
        </p:spPr>
        <p:txBody>
          <a:bodyPr wrap="square" rtlCol="0">
            <a:spAutoFit/>
          </a:bodyPr>
          <a:lstStyle/>
          <a:p>
            <a:pPr algn="ctr"/>
            <a:r>
              <a:rPr lang="en-US" sz="2800" b="1" dirty="0" smtClean="0">
                <a:solidFill>
                  <a:prstClr val="white">
                    <a:lumMod val="75000"/>
                  </a:prstClr>
                </a:solidFill>
              </a:rPr>
              <a:t>Are Vitamin D Deficient</a:t>
            </a:r>
            <a:endParaRPr lang="en-US" sz="2800" b="1" dirty="0">
              <a:solidFill>
                <a:prstClr val="white">
                  <a:lumMod val="75000"/>
                </a:prstClr>
              </a:solidFill>
            </a:endParaRPr>
          </a:p>
        </p:txBody>
      </p:sp>
      <p:cxnSp>
        <p:nvCxnSpPr>
          <p:cNvPr id="27" name="Straight Connector 26">
            <a:extLst>
              <a:ext uri="{FF2B5EF4-FFF2-40B4-BE49-F238E27FC236}">
                <a16:creationId xmlns:a16="http://schemas.microsoft.com/office/drawing/2014/main" id="{14131B05-E337-4B54-AB90-AF81A6411790}"/>
              </a:ext>
            </a:extLst>
          </p:cNvPr>
          <p:cNvCxnSpPr/>
          <p:nvPr/>
        </p:nvCxnSpPr>
        <p:spPr>
          <a:xfrm>
            <a:off x="8725967" y="4959461"/>
            <a:ext cx="2835965" cy="0"/>
          </a:xfrm>
          <a:prstGeom prst="line">
            <a:avLst/>
          </a:prstGeom>
          <a:ln w="57150" cap="rnd">
            <a:solidFill>
              <a:srgbClr val="ED701F"/>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0C5F2F4-1140-44C0-BE1C-12177FEDC7ED}"/>
              </a:ext>
            </a:extLst>
          </p:cNvPr>
          <p:cNvSpPr txBox="1"/>
          <p:nvPr/>
        </p:nvSpPr>
        <p:spPr>
          <a:xfrm>
            <a:off x="918633" y="317280"/>
            <a:ext cx="10315306" cy="1446550"/>
          </a:xfrm>
          <a:prstGeom prst="rect">
            <a:avLst/>
          </a:prstGeom>
          <a:noFill/>
        </p:spPr>
        <p:txBody>
          <a:bodyPr wrap="square" rtlCol="0">
            <a:spAutoFit/>
          </a:bodyPr>
          <a:lstStyle/>
          <a:p>
            <a:pPr algn="ctr"/>
            <a:r>
              <a:rPr lang="en-US" sz="4400" b="1" dirty="0">
                <a:solidFill>
                  <a:srgbClr val="2CABDA"/>
                </a:solidFill>
                <a:latin typeface="Times New Roman" panose="02020603050405020304" pitchFamily="18" charset="0"/>
                <a:cs typeface="Times New Roman" panose="02020603050405020304" pitchFamily="18" charset="0"/>
              </a:rPr>
              <a:t>Gender wise Vitamin-D deficiency </a:t>
            </a:r>
            <a:endParaRPr lang="en-US" sz="4400" b="1" dirty="0" smtClean="0">
              <a:solidFill>
                <a:srgbClr val="2CABDA"/>
              </a:solidFill>
              <a:latin typeface="Times New Roman" panose="02020603050405020304" pitchFamily="18" charset="0"/>
              <a:cs typeface="Times New Roman" panose="02020603050405020304" pitchFamily="18" charset="0"/>
            </a:endParaRPr>
          </a:p>
          <a:p>
            <a:pPr algn="ctr"/>
            <a:r>
              <a:rPr lang="en-US" sz="4400" b="1" dirty="0" smtClean="0">
                <a:solidFill>
                  <a:srgbClr val="2CABDA"/>
                </a:solidFill>
                <a:latin typeface="Times New Roman" panose="02020603050405020304" pitchFamily="18" charset="0"/>
                <a:cs typeface="Times New Roman" panose="02020603050405020304" pitchFamily="18" charset="0"/>
              </a:rPr>
              <a:t>in </a:t>
            </a:r>
            <a:r>
              <a:rPr lang="en-US" sz="4400" b="1" dirty="0">
                <a:solidFill>
                  <a:srgbClr val="2CABDA"/>
                </a:solidFill>
                <a:latin typeface="Times New Roman" panose="02020603050405020304" pitchFamily="18" charset="0"/>
                <a:cs typeface="Times New Roman" panose="02020603050405020304" pitchFamily="18" charset="0"/>
              </a:rPr>
              <a:t>INDIA </a:t>
            </a:r>
          </a:p>
        </p:txBody>
      </p:sp>
      <p:sp>
        <p:nvSpPr>
          <p:cNvPr id="2" name="TextBox 1"/>
          <p:cNvSpPr txBox="1"/>
          <p:nvPr/>
        </p:nvSpPr>
        <p:spPr>
          <a:xfrm>
            <a:off x="8305801" y="6581001"/>
            <a:ext cx="3886200" cy="307777"/>
          </a:xfrm>
          <a:prstGeom prst="rect">
            <a:avLst/>
          </a:prstGeom>
          <a:solidFill>
            <a:srgbClr val="FFFFC3"/>
          </a:solidFill>
        </p:spPr>
        <p:txBody>
          <a:bodyPr wrap="square" rtlCol="0">
            <a:spAutoFit/>
          </a:bodyPr>
          <a:lstStyle/>
          <a:p>
            <a:pPr algn="ctr"/>
            <a:r>
              <a:rPr lang="en-US" sz="1400" dirty="0">
                <a:solidFill>
                  <a:prstClr val="black"/>
                </a:solidFill>
              </a:rPr>
              <a:t>Pan India study; Mumbai, October </a:t>
            </a:r>
            <a:r>
              <a:rPr lang="en-US" sz="1400" dirty="0" smtClean="0">
                <a:solidFill>
                  <a:prstClr val="black"/>
                </a:solidFill>
              </a:rPr>
              <a:t>2015</a:t>
            </a:r>
            <a:endParaRPr lang="en-US" sz="1400" dirty="0">
              <a:solidFill>
                <a:prstClr val="black"/>
              </a:solidFill>
            </a:endParaRPr>
          </a:p>
        </p:txBody>
      </p:sp>
      <p:sp>
        <p:nvSpPr>
          <p:cNvPr id="3" name="TextBox 2"/>
          <p:cNvSpPr txBox="1"/>
          <p:nvPr/>
        </p:nvSpPr>
        <p:spPr>
          <a:xfrm>
            <a:off x="0" y="6564552"/>
            <a:ext cx="1388534" cy="307777"/>
          </a:xfrm>
          <a:prstGeom prst="rect">
            <a:avLst/>
          </a:prstGeom>
          <a:solidFill>
            <a:srgbClr val="FFFFC3"/>
          </a:solidFill>
        </p:spPr>
        <p:txBody>
          <a:bodyPr wrap="square" rtlCol="0">
            <a:spAutoFit/>
          </a:bodyPr>
          <a:lstStyle/>
          <a:p>
            <a:pPr algn="ctr"/>
            <a:r>
              <a:rPr lang="en-US" sz="1400" dirty="0">
                <a:solidFill>
                  <a:prstClr val="black"/>
                </a:solidFill>
              </a:rPr>
              <a:t>(n= 1,496,683)</a:t>
            </a:r>
          </a:p>
        </p:txBody>
      </p:sp>
    </p:spTree>
    <p:extLst>
      <p:ext uri="{BB962C8B-B14F-4D97-AF65-F5344CB8AC3E}">
        <p14:creationId xmlns:p14="http://schemas.microsoft.com/office/powerpoint/2010/main" val="6895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 presetClass="emph" presetSubtype="2" fill="hold" grpId="0" nodeType="afterEffect">
                                  <p:stCondLst>
                                    <p:cond delay="0"/>
                                  </p:stCondLst>
                                  <p:childTnLst>
                                    <p:animClr clrSpc="rgb" dir="cw">
                                      <p:cBhvr override="childStyle">
                                        <p:cTn id="11" dur="500" fill="hold"/>
                                        <p:tgtEl>
                                          <p:spTgt spid="11"/>
                                        </p:tgtEl>
                                        <p:attrNameLst>
                                          <p:attrName>style.color</p:attrName>
                                        </p:attrNameLst>
                                      </p:cBhvr>
                                      <p:to>
                                        <a:srgbClr val="2CABDA"/>
                                      </p:to>
                                    </p:animClr>
                                  </p:childTnLst>
                                </p:cTn>
                              </p:par>
                              <p:par>
                                <p:cTn id="12" presetID="3" presetClass="emph" presetSubtype="2" fill="hold" grpId="0" nodeType="withEffect">
                                  <p:stCondLst>
                                    <p:cond delay="0"/>
                                  </p:stCondLst>
                                  <p:childTnLst>
                                    <p:animClr clrSpc="rgb" dir="cw">
                                      <p:cBhvr override="childStyle">
                                        <p:cTn id="13" dur="500" fill="hold"/>
                                        <p:tgtEl>
                                          <p:spTgt spid="12"/>
                                        </p:tgtEl>
                                        <p:attrNameLst>
                                          <p:attrName>style.color</p:attrName>
                                        </p:attrNameLst>
                                      </p:cBhvr>
                                      <p:to>
                                        <a:srgbClr val="2CABDA"/>
                                      </p:to>
                                    </p:animClr>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500"/>
                            </p:stCondLst>
                            <p:childTnLst>
                              <p:par>
                                <p:cTn id="23" presetID="2" presetClass="entr" presetSubtype="4" decel="10000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1000" fill="hold"/>
                                        <p:tgtEl>
                                          <p:spTgt spid="35"/>
                                        </p:tgtEl>
                                        <p:attrNameLst>
                                          <p:attrName>ppt_x</p:attrName>
                                        </p:attrNameLst>
                                      </p:cBhvr>
                                      <p:tavLst>
                                        <p:tav tm="0">
                                          <p:val>
                                            <p:strVal val="#ppt_x"/>
                                          </p:val>
                                        </p:tav>
                                        <p:tav tm="100000">
                                          <p:val>
                                            <p:strVal val="#ppt_x"/>
                                          </p:val>
                                        </p:tav>
                                      </p:tavLst>
                                    </p:anim>
                                    <p:anim calcmode="lin" valueType="num">
                                      <p:cBhvr additive="base">
                                        <p:cTn id="26" dur="1000" fill="hold"/>
                                        <p:tgtEl>
                                          <p:spTgt spid="35"/>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3" presetClass="emph" presetSubtype="2" fill="hold" grpId="0" nodeType="afterEffect">
                                  <p:stCondLst>
                                    <p:cond delay="0"/>
                                  </p:stCondLst>
                                  <p:childTnLst>
                                    <p:animClr clrSpc="rgb" dir="cw">
                                      <p:cBhvr override="childStyle">
                                        <p:cTn id="29" dur="500" fill="hold"/>
                                        <p:tgtEl>
                                          <p:spTgt spid="24"/>
                                        </p:tgtEl>
                                        <p:attrNameLst>
                                          <p:attrName>style.color</p:attrName>
                                        </p:attrNameLst>
                                      </p:cBhvr>
                                      <p:to>
                                        <a:srgbClr val="ED701F"/>
                                      </p:to>
                                    </p:animClr>
                                  </p:childTnLst>
                                </p:cTn>
                              </p:par>
                              <p:par>
                                <p:cTn id="30" presetID="3" presetClass="emph" presetSubtype="2" fill="hold" grpId="0" nodeType="withEffect">
                                  <p:stCondLst>
                                    <p:cond delay="0"/>
                                  </p:stCondLst>
                                  <p:childTnLst>
                                    <p:animClr clrSpc="rgb" dir="cw">
                                      <p:cBhvr override="childStyle">
                                        <p:cTn id="31" dur="500" fill="hold"/>
                                        <p:tgtEl>
                                          <p:spTgt spid="25"/>
                                        </p:tgtEl>
                                        <p:attrNameLst>
                                          <p:attrName>style.color</p:attrName>
                                        </p:attrNameLst>
                                      </p:cBhvr>
                                      <p:to>
                                        <a:srgbClr val="ED701F"/>
                                      </p:to>
                                    </p:animClr>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11" grpId="0"/>
      <p:bldP spid="12" grpId="0"/>
      <p:bldP spid="1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349053" y="520263"/>
            <a:ext cx="3499944" cy="2646878"/>
          </a:xfrm>
          <a:prstGeom prst="rect">
            <a:avLst/>
          </a:prstGeom>
          <a:noFill/>
        </p:spPr>
        <p:txBody>
          <a:bodyPr wrap="square" rtlCol="0">
            <a:spAutoFit/>
          </a:bodyPr>
          <a:lstStyle/>
          <a:p>
            <a:r>
              <a:rPr lang="en-US" sz="16600" b="1" dirty="0">
                <a:solidFill>
                  <a:srgbClr val="FF0000"/>
                </a:solidFill>
                <a:latin typeface="Times New Roman" panose="02020603050405020304" pitchFamily="18" charset="0"/>
                <a:cs typeface="Times New Roman" panose="02020603050405020304" pitchFamily="18" charset="0"/>
              </a:rPr>
              <a:t>81</a:t>
            </a:r>
            <a:r>
              <a:rPr lang="en-US" sz="8800" b="1" dirty="0">
                <a:solidFill>
                  <a:srgbClr val="FF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70935" y="2962189"/>
            <a:ext cx="8056180" cy="3016210"/>
          </a:xfrm>
          <a:prstGeom prst="rect">
            <a:avLst/>
          </a:prstGeom>
          <a:noFill/>
        </p:spPr>
        <p:txBody>
          <a:bodyPr wrap="square" rtlCol="0">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Pregnant Woman </a:t>
            </a:r>
          </a:p>
          <a:p>
            <a:pPr algn="ctr"/>
            <a:r>
              <a:rPr lang="en-US" sz="5400" dirty="0">
                <a:solidFill>
                  <a:srgbClr val="FF0000"/>
                </a:solidFill>
                <a:latin typeface="Times New Roman" panose="02020603050405020304" pitchFamily="18" charset="0"/>
                <a:cs typeface="Times New Roman" panose="02020603050405020304" pitchFamily="18" charset="0"/>
              </a:rPr>
              <a:t>Are Vitamin D Deficient In</a:t>
            </a:r>
            <a:endParaRPr lang="en-US" dirty="0">
              <a:solidFill>
                <a:srgbClr val="FF0000"/>
              </a:solidFill>
              <a:latin typeface="Times New Roman" panose="02020603050405020304" pitchFamily="18" charset="0"/>
              <a:cs typeface="Times New Roman" panose="02020603050405020304" pitchFamily="18" charset="0"/>
            </a:endParaRPr>
          </a:p>
          <a:p>
            <a:pPr algn="ctr"/>
            <a:r>
              <a:rPr lang="en-US" sz="9600" b="1" dirty="0">
                <a:solidFill>
                  <a:prstClr val="black"/>
                </a:solidFill>
                <a:latin typeface="Times New Roman" panose="02020603050405020304" pitchFamily="18" charset="0"/>
                <a:cs typeface="Times New Roman" panose="02020603050405020304" pitchFamily="18" charset="0"/>
              </a:rPr>
              <a:t>Bangladesh</a:t>
            </a:r>
          </a:p>
        </p:txBody>
      </p:sp>
      <p:sp>
        <p:nvSpPr>
          <p:cNvPr id="8" name="Rectangle 7"/>
          <p:cNvSpPr/>
          <p:nvPr/>
        </p:nvSpPr>
        <p:spPr>
          <a:xfrm>
            <a:off x="0" y="6488667"/>
            <a:ext cx="9769662" cy="307777"/>
          </a:xfrm>
          <a:prstGeom prst="rect">
            <a:avLst/>
          </a:prstGeom>
          <a:solidFill>
            <a:srgbClr val="FFFFC3"/>
          </a:solidFill>
        </p:spPr>
        <p:txBody>
          <a:bodyPr wrap="none">
            <a:spAutoFit/>
          </a:bodyPr>
          <a:lstStyle/>
          <a:p>
            <a:pPr algn="ctr"/>
            <a:r>
              <a:rPr lang="en-US" sz="1400" dirty="0" err="1">
                <a:solidFill>
                  <a:prstClr val="black"/>
                </a:solidFill>
              </a:rPr>
              <a:t>Micka</a:t>
            </a:r>
            <a:r>
              <a:rPr lang="en-US" sz="1400" dirty="0">
                <a:solidFill>
                  <a:prstClr val="black"/>
                </a:solidFill>
              </a:rPr>
              <a:t>, Ann, "Vitamin D Status among Bangladeshi Women of Reproductive Age" (2009). Masters Theses 1911 - February 2014. 287</a:t>
            </a:r>
            <a:r>
              <a:rPr lang="en-US" sz="1400" dirty="0" smtClean="0">
                <a:solidFill>
                  <a:prstClr val="black"/>
                </a:solidFill>
              </a:rPr>
              <a:t>.</a:t>
            </a:r>
            <a:endParaRPr lang="en-US" sz="1400" dirty="0">
              <a:solidFill>
                <a:prstClr val="black"/>
              </a:solidFill>
            </a:endParaRPr>
          </a:p>
        </p:txBody>
      </p:sp>
      <p:sp>
        <p:nvSpPr>
          <p:cNvPr id="2" name="TextBox 1"/>
          <p:cNvSpPr txBox="1"/>
          <p:nvPr/>
        </p:nvSpPr>
        <p:spPr>
          <a:xfrm>
            <a:off x="9982200" y="6427112"/>
            <a:ext cx="1027199" cy="369332"/>
          </a:xfrm>
          <a:prstGeom prst="rect">
            <a:avLst/>
          </a:prstGeom>
          <a:solidFill>
            <a:srgbClr val="FFFFC3"/>
          </a:solidFill>
        </p:spPr>
        <p:txBody>
          <a:bodyPr wrap="square" rtlCol="0">
            <a:spAutoFit/>
          </a:bodyPr>
          <a:lstStyle/>
          <a:p>
            <a:pPr algn="ctr"/>
            <a:r>
              <a:rPr lang="en-US" b="1" dirty="0">
                <a:solidFill>
                  <a:prstClr val="black"/>
                </a:solidFill>
                <a:latin typeface="Times New Roman" panose="02020603050405020304" pitchFamily="18" charset="0"/>
                <a:cs typeface="Times New Roman" panose="02020603050405020304" pitchFamily="18" charset="0"/>
              </a:rPr>
              <a:t>n=147</a:t>
            </a:r>
          </a:p>
        </p:txBody>
      </p:sp>
      <p:pic>
        <p:nvPicPr>
          <p:cNvPr id="11266" name="Picture 2" descr="Image result for bangladeshi pregnant wo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0752" y="1623849"/>
            <a:ext cx="3681418" cy="315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882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349053" y="520263"/>
            <a:ext cx="3499944" cy="2646878"/>
          </a:xfrm>
          <a:prstGeom prst="rect">
            <a:avLst/>
          </a:prstGeom>
          <a:noFill/>
        </p:spPr>
        <p:txBody>
          <a:bodyPr wrap="square" rtlCol="0">
            <a:spAutoFit/>
          </a:bodyPr>
          <a:lstStyle/>
          <a:p>
            <a:r>
              <a:rPr lang="en-US" sz="16600" b="1" dirty="0">
                <a:solidFill>
                  <a:srgbClr val="FF0000"/>
                </a:solidFill>
                <a:latin typeface="Times New Roman" panose="02020603050405020304" pitchFamily="18" charset="0"/>
                <a:cs typeface="Times New Roman" panose="02020603050405020304" pitchFamily="18" charset="0"/>
              </a:rPr>
              <a:t>84</a:t>
            </a:r>
            <a:r>
              <a:rPr lang="en-US" sz="8800" b="1" dirty="0">
                <a:solidFill>
                  <a:srgbClr val="FF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70935" y="2962189"/>
            <a:ext cx="8056180" cy="3016210"/>
          </a:xfrm>
          <a:prstGeom prst="rect">
            <a:avLst/>
          </a:prstGeom>
          <a:noFill/>
        </p:spPr>
        <p:txBody>
          <a:bodyPr wrap="square" rtlCol="0">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Pregnant Woman </a:t>
            </a:r>
          </a:p>
          <a:p>
            <a:pPr algn="ctr"/>
            <a:r>
              <a:rPr lang="en-US" sz="5400" dirty="0">
                <a:solidFill>
                  <a:srgbClr val="FF0000"/>
                </a:solidFill>
                <a:latin typeface="Times New Roman" panose="02020603050405020304" pitchFamily="18" charset="0"/>
                <a:cs typeface="Times New Roman" panose="02020603050405020304" pitchFamily="18" charset="0"/>
              </a:rPr>
              <a:t>Are Vitamin D Deficient In</a:t>
            </a:r>
            <a:endParaRPr lang="en-US" dirty="0">
              <a:solidFill>
                <a:srgbClr val="FF0000"/>
              </a:solidFill>
              <a:latin typeface="Times New Roman" panose="02020603050405020304" pitchFamily="18" charset="0"/>
              <a:cs typeface="Times New Roman" panose="02020603050405020304" pitchFamily="18" charset="0"/>
            </a:endParaRPr>
          </a:p>
          <a:p>
            <a:pPr algn="ctr"/>
            <a:r>
              <a:rPr lang="en-US" sz="9600" b="1" dirty="0">
                <a:solidFill>
                  <a:prstClr val="black"/>
                </a:solidFill>
                <a:latin typeface="Times New Roman" panose="02020603050405020304" pitchFamily="18" charset="0"/>
                <a:cs typeface="Times New Roman" panose="02020603050405020304" pitchFamily="18" charset="0"/>
              </a:rPr>
              <a:t>India</a:t>
            </a:r>
          </a:p>
        </p:txBody>
      </p:sp>
      <p:pic>
        <p:nvPicPr>
          <p:cNvPr id="9218" name="Picture 2" descr="Image result for indian pregnant woman"/>
          <p:cNvPicPr>
            <a:picLocks noChangeAspect="1" noChangeArrowheads="1"/>
          </p:cNvPicPr>
          <p:nvPr/>
        </p:nvPicPr>
        <p:blipFill rotWithShape="1">
          <a:blip r:embed="rId2">
            <a:extLst>
              <a:ext uri="{28A0092B-C50C-407E-A947-70E740481C1C}">
                <a14:useLocalDpi xmlns:a14="http://schemas.microsoft.com/office/drawing/2010/main" val="0"/>
              </a:ext>
            </a:extLst>
          </a:blip>
          <a:srcRect l="22177" r="22741"/>
          <a:stretch/>
        </p:blipFill>
        <p:spPr bwMode="auto">
          <a:xfrm>
            <a:off x="8513379" y="1225026"/>
            <a:ext cx="3216165" cy="45148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77564" y="6581001"/>
            <a:ext cx="3043847" cy="307777"/>
          </a:xfrm>
          <a:prstGeom prst="rect">
            <a:avLst/>
          </a:prstGeom>
          <a:solidFill>
            <a:srgbClr val="FFFFC3"/>
          </a:solidFill>
        </p:spPr>
        <p:txBody>
          <a:bodyPr wrap="none">
            <a:spAutoFit/>
          </a:bodyPr>
          <a:lstStyle/>
          <a:p>
            <a:r>
              <a:rPr lang="en-US" sz="1400" dirty="0">
                <a:solidFill>
                  <a:prstClr val="black"/>
                </a:solidFill>
              </a:rPr>
              <a:t>Am J </a:t>
            </a:r>
            <a:r>
              <a:rPr lang="en-US" sz="1400" dirty="0" err="1">
                <a:solidFill>
                  <a:prstClr val="black"/>
                </a:solidFill>
              </a:rPr>
              <a:t>Clin</a:t>
            </a:r>
            <a:r>
              <a:rPr lang="en-US" sz="1400" dirty="0">
                <a:solidFill>
                  <a:prstClr val="black"/>
                </a:solidFill>
              </a:rPr>
              <a:t> </a:t>
            </a:r>
            <a:r>
              <a:rPr lang="en-US" sz="1400" dirty="0" err="1">
                <a:solidFill>
                  <a:prstClr val="black"/>
                </a:solidFill>
              </a:rPr>
              <a:t>Nutr</a:t>
            </a:r>
            <a:r>
              <a:rPr lang="en-US" sz="1400" dirty="0">
                <a:solidFill>
                  <a:prstClr val="black"/>
                </a:solidFill>
              </a:rPr>
              <a:t>. 2005 May;81(5):1060-4.</a:t>
            </a:r>
          </a:p>
        </p:txBody>
      </p:sp>
      <p:sp>
        <p:nvSpPr>
          <p:cNvPr id="10" name="TextBox 9"/>
          <p:cNvSpPr txBox="1"/>
          <p:nvPr/>
        </p:nvSpPr>
        <p:spPr>
          <a:xfrm>
            <a:off x="10287000" y="6519446"/>
            <a:ext cx="914400" cy="338554"/>
          </a:xfrm>
          <a:prstGeom prst="rect">
            <a:avLst/>
          </a:prstGeom>
          <a:solidFill>
            <a:srgbClr val="FFFFC3"/>
          </a:solidFill>
        </p:spPr>
        <p:txBody>
          <a:bodyPr wrap="square" rtlCol="0">
            <a:spAutoFit/>
          </a:bodyPr>
          <a:lstStyle/>
          <a:p>
            <a:pPr algn="ctr"/>
            <a:r>
              <a:rPr lang="en-US" sz="1600" b="1" dirty="0">
                <a:solidFill>
                  <a:prstClr val="black"/>
                </a:solidFill>
                <a:latin typeface="Times New Roman" panose="02020603050405020304" pitchFamily="18" charset="0"/>
                <a:cs typeface="Times New Roman" panose="02020603050405020304" pitchFamily="18" charset="0"/>
              </a:rPr>
              <a:t>n=207</a:t>
            </a:r>
          </a:p>
        </p:txBody>
      </p:sp>
    </p:spTree>
    <p:extLst>
      <p:ext uri="{BB962C8B-B14F-4D97-AF65-F5344CB8AC3E}">
        <p14:creationId xmlns:p14="http://schemas.microsoft.com/office/powerpoint/2010/main" val="390084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343400"/>
          </a:xfrm>
        </p:spPr>
        <p:txBody>
          <a:bodyPr>
            <a:normAutofit/>
          </a:bodyPr>
          <a:lstStyle/>
          <a:p>
            <a:pPr marL="0" indent="0">
              <a:buNone/>
            </a:pPr>
            <a:endParaRPr lang="en-US" sz="2800" dirty="0">
              <a:solidFill>
                <a:srgbClr val="FF0000"/>
              </a:solidFill>
            </a:endParaRPr>
          </a:p>
          <a:p>
            <a:endParaRPr lang="en-US" sz="2800" dirty="0">
              <a:solidFill>
                <a:srgbClr val="FF0000"/>
              </a:solidFill>
            </a:endParaRPr>
          </a:p>
          <a:p>
            <a:endParaRPr lang="en-US" sz="2800" dirty="0">
              <a:solidFill>
                <a:srgbClr val="FF0000"/>
              </a:solidFill>
            </a:endParaRPr>
          </a:p>
          <a:p>
            <a:pPr marL="0" indent="0">
              <a:buNone/>
            </a:pPr>
            <a:endParaRPr lang="en-US" sz="2800" dirty="0" smtClean="0">
              <a:solidFill>
                <a:srgbClr val="FF0000"/>
              </a:solidFill>
            </a:endParaRPr>
          </a:p>
          <a:p>
            <a:pPr marL="0" indent="0">
              <a:buNone/>
            </a:pPr>
            <a:endParaRPr lang="en-US" sz="2800" dirty="0">
              <a:solidFill>
                <a:srgbClr val="FF0000"/>
              </a:solidFill>
            </a:endParaRPr>
          </a:p>
          <a:p>
            <a:pPr marL="0" indent="0">
              <a:buNone/>
            </a:pPr>
            <a:endParaRPr lang="en-US" sz="2800" dirty="0" smtClean="0">
              <a:solidFill>
                <a:srgbClr val="FF0000"/>
              </a:solidFill>
            </a:endParaRPr>
          </a:p>
          <a:p>
            <a:pPr marL="0" indent="0">
              <a:buNone/>
            </a:pPr>
            <a:endParaRPr lang="en-US" sz="2800" dirty="0">
              <a:solidFill>
                <a:srgbClr val="FF0000"/>
              </a:solidFill>
            </a:endParaRPr>
          </a:p>
          <a:p>
            <a:pPr>
              <a:buNone/>
            </a:pPr>
            <a:endParaRPr lang="en-US" sz="1200" dirty="0"/>
          </a:p>
          <a:p>
            <a:endParaRPr lang="en-US" sz="2800" dirty="0">
              <a:solidFill>
                <a:srgbClr val="FF0000"/>
              </a:solidFill>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15200" y="2385542"/>
            <a:ext cx="4369001" cy="228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1828270"/>
            <a:ext cx="6096000" cy="2862322"/>
          </a:xfrm>
          <a:prstGeom prst="rect">
            <a:avLst/>
          </a:prstGeom>
        </p:spPr>
        <p:txBody>
          <a:bodyPr>
            <a:spAutoFit/>
          </a:bodyPr>
          <a:lstStyle/>
          <a:p>
            <a:pPr algn="just"/>
            <a:r>
              <a:rPr lang="en-US" sz="3600" dirty="0">
                <a:latin typeface="Times New Roman" panose="02020603050405020304" pitchFamily="18" charset="0"/>
                <a:cs typeface="Times New Roman" panose="02020603050405020304" pitchFamily="18" charset="0"/>
              </a:rPr>
              <a:t>One of the most striking findings from our study is the unawareness of the importance of sun exposure among 2/3 of our study population </a:t>
            </a:r>
            <a:r>
              <a:rPr lang="en-US" sz="3600" dirty="0">
                <a:solidFill>
                  <a:srgbClr val="FF0000"/>
                </a:solidFill>
                <a:latin typeface="Times New Roman" panose="02020603050405020304" pitchFamily="18" charset="0"/>
                <a:cs typeface="Times New Roman" panose="02020603050405020304" pitchFamily="18" charset="0"/>
              </a:rPr>
              <a:t>(64.2%). </a:t>
            </a:r>
          </a:p>
        </p:txBody>
      </p:sp>
      <p:sp>
        <p:nvSpPr>
          <p:cNvPr id="6" name="Rectangle 5"/>
          <p:cNvSpPr/>
          <p:nvPr/>
        </p:nvSpPr>
        <p:spPr>
          <a:xfrm>
            <a:off x="838200" y="675755"/>
            <a:ext cx="11027634"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Awareness of the importance of sun exposure</a:t>
            </a:r>
            <a:endParaRPr lang="en-US" sz="4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18392" y="6308494"/>
            <a:ext cx="10955215" cy="523220"/>
          </a:xfrm>
          <a:prstGeom prst="rect">
            <a:avLst/>
          </a:prstGeom>
          <a:solidFill>
            <a:srgbClr val="FFFFC3"/>
          </a:solidFill>
        </p:spPr>
        <p:txBody>
          <a:bodyPr wrap="square" rtlCol="0">
            <a:spAutoFit/>
          </a:bodyPr>
          <a:lstStyle/>
          <a:p>
            <a:pPr algn="ctr"/>
            <a:r>
              <a:rPr lang="en-US" sz="1400" dirty="0" err="1"/>
              <a:t>Tahsin</a:t>
            </a:r>
            <a:r>
              <a:rPr lang="en-US" sz="1400" dirty="0"/>
              <a:t> H, Islam QT, </a:t>
            </a:r>
            <a:r>
              <a:rPr lang="en-US" sz="1400" dirty="0" err="1"/>
              <a:t>Khandaker</a:t>
            </a:r>
            <a:r>
              <a:rPr lang="en-US" sz="1400" dirty="0"/>
              <a:t> MAK, </a:t>
            </a:r>
            <a:r>
              <a:rPr lang="en-US" sz="1400" dirty="0" err="1"/>
              <a:t>Ahasan</a:t>
            </a:r>
            <a:r>
              <a:rPr lang="en-US" sz="1400" dirty="0"/>
              <a:t> HAMN. Study of Serum Vitamin D level in different socio-demographic population-   A Pilot study, ; J medicine 2018;19 : </a:t>
            </a:r>
            <a:r>
              <a:rPr lang="en-US" sz="1400" dirty="0" smtClean="0"/>
              <a:t>22-29</a:t>
            </a:r>
            <a:endParaRPr lang="en-US" sz="1400" dirty="0"/>
          </a:p>
        </p:txBody>
      </p:sp>
    </p:spTree>
    <p:extLst>
      <p:ext uri="{BB962C8B-B14F-4D97-AF65-F5344CB8AC3E}">
        <p14:creationId xmlns:p14="http://schemas.microsoft.com/office/powerpoint/2010/main" val="65187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5312" y="-72390"/>
            <a:ext cx="4639657" cy="6926580"/>
          </a:xfrm>
          <a:prstGeom prst="rect">
            <a:avLst/>
          </a:prstGeom>
        </p:spPr>
      </p:pic>
      <p:sp>
        <p:nvSpPr>
          <p:cNvPr id="10" name="Content Placeholder 2"/>
          <p:cNvSpPr txBox="1">
            <a:spLocks/>
          </p:cNvSpPr>
          <p:nvPr/>
        </p:nvSpPr>
        <p:spPr>
          <a:xfrm>
            <a:off x="-152400" y="1409700"/>
            <a:ext cx="7467600" cy="3962400"/>
          </a:xfrm>
          <a:prstGeom prst="rect">
            <a:avLst/>
          </a:prstGeom>
        </p:spPr>
        <p:txBody>
          <a:bodyPr vert="horz"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200" b="1" dirty="0" smtClean="0">
                <a:solidFill>
                  <a:schemeClr val="bg2">
                    <a:lumMod val="25000"/>
                  </a:schemeClr>
                </a:solidFill>
                <a:latin typeface="Times New Roman" panose="02020603050405020304" pitchFamily="18" charset="0"/>
                <a:cs typeface="Times New Roman" panose="02020603050405020304" pitchFamily="18" charset="0"/>
              </a:rPr>
              <a:t>FACTORS</a:t>
            </a:r>
            <a:r>
              <a:rPr lang="en-US" sz="7200" dirty="0" smtClean="0">
                <a:solidFill>
                  <a:schemeClr val="bg2">
                    <a:lumMod val="25000"/>
                  </a:schemeClr>
                </a:solidFill>
                <a:latin typeface="Times New Roman" panose="02020603050405020304" pitchFamily="18" charset="0"/>
                <a:cs typeface="Times New Roman" panose="02020603050405020304" pitchFamily="18" charset="0"/>
              </a:rPr>
              <a:t> </a:t>
            </a:r>
          </a:p>
          <a:p>
            <a:pPr algn="ctr"/>
            <a:r>
              <a:rPr lang="en-US" sz="4000" dirty="0" smtClean="0">
                <a:solidFill>
                  <a:schemeClr val="bg2">
                    <a:lumMod val="25000"/>
                  </a:schemeClr>
                </a:solidFill>
                <a:latin typeface="Times New Roman" panose="02020603050405020304" pitchFamily="18" charset="0"/>
                <a:cs typeface="Times New Roman" panose="02020603050405020304" pitchFamily="18" charset="0"/>
              </a:rPr>
              <a:t>influencing Photosynthesis  </a:t>
            </a:r>
          </a:p>
          <a:p>
            <a:pPr algn="ctr"/>
            <a:r>
              <a:rPr lang="en-US" sz="5200" dirty="0" smtClean="0">
                <a:solidFill>
                  <a:schemeClr val="bg2">
                    <a:lumMod val="25000"/>
                  </a:schemeClr>
                </a:solidFill>
                <a:latin typeface="Times New Roman" panose="02020603050405020304" pitchFamily="18" charset="0"/>
                <a:cs typeface="Times New Roman" panose="02020603050405020304" pitchFamily="18" charset="0"/>
              </a:rPr>
              <a:t>&amp; Bioavailability of</a:t>
            </a:r>
          </a:p>
          <a:p>
            <a:pPr algn="ctr"/>
            <a:r>
              <a:rPr lang="en-US" sz="9600" b="1" dirty="0" smtClean="0">
                <a:solidFill>
                  <a:srgbClr val="F0861D"/>
                </a:solidFill>
                <a:latin typeface="Times New Roman" panose="02020603050405020304" pitchFamily="18" charset="0"/>
                <a:cs typeface="Times New Roman" panose="02020603050405020304" pitchFamily="18" charset="0"/>
              </a:rPr>
              <a:t>Vitamin D</a:t>
            </a:r>
            <a:endParaRPr lang="en-US" sz="9600" b="1" dirty="0">
              <a:solidFill>
                <a:srgbClr val="F0861D"/>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47787" y="-17254"/>
            <a:ext cx="9677400" cy="1143000"/>
          </a:xfrm>
        </p:spPr>
        <p:txBody>
          <a:bodyPr>
            <a:noAutofit/>
          </a:bodyPr>
          <a:lstStyle/>
          <a:p>
            <a:r>
              <a:rPr lang="en-US" dirty="0">
                <a:solidFill>
                  <a:srgbClr val="F0861D"/>
                </a:solidFill>
                <a:latin typeface="Times New Roman" panose="02020603050405020304" pitchFamily="18" charset="0"/>
                <a:cs typeface="Times New Roman" panose="02020603050405020304" pitchFamily="18" charset="0"/>
              </a:rPr>
              <a:t>Duration and time of sun </a:t>
            </a:r>
            <a:r>
              <a:rPr lang="en-US" dirty="0" smtClean="0">
                <a:solidFill>
                  <a:srgbClr val="F0861D"/>
                </a:solidFill>
                <a:latin typeface="Times New Roman" panose="02020603050405020304" pitchFamily="18" charset="0"/>
                <a:cs typeface="Times New Roman" panose="02020603050405020304" pitchFamily="18" charset="0"/>
              </a:rPr>
              <a:t>exposure</a:t>
            </a:r>
            <a:endParaRPr lang="en-US" dirty="0">
              <a:solidFill>
                <a:srgbClr val="F0861D"/>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rot="16200000">
            <a:off x="-3004149" y="3009900"/>
            <a:ext cx="6858000" cy="838200"/>
          </a:xfrm>
          <a:solidFill>
            <a:schemeClr val="tx1">
              <a:lumMod val="50000"/>
              <a:lumOff val="50000"/>
            </a:schemeClr>
          </a:solidFill>
        </p:spPr>
        <p:txBody>
          <a:bodyPr>
            <a:normAutofit/>
          </a:bodyPr>
          <a:lstStyle/>
          <a:p>
            <a:pPr algn="ctr">
              <a:buNone/>
            </a:pPr>
            <a:r>
              <a:rPr lang="en-US" sz="4400" b="1" dirty="0" smtClean="0">
                <a:solidFill>
                  <a:schemeClr val="bg1"/>
                </a:solidFill>
                <a:latin typeface="Times New Roman" panose="02020603050405020304" pitchFamily="18" charset="0"/>
                <a:cs typeface="Times New Roman" panose="02020603050405020304" pitchFamily="18" charset="0"/>
              </a:rPr>
              <a:t>Environmental </a:t>
            </a:r>
            <a:r>
              <a:rPr lang="en-US" sz="4400" b="1" dirty="0">
                <a:solidFill>
                  <a:schemeClr val="bg1"/>
                </a:solidFill>
                <a:latin typeface="Times New Roman" panose="02020603050405020304" pitchFamily="18" charset="0"/>
                <a:cs typeface="Times New Roman" panose="02020603050405020304" pitchFamily="18" charset="0"/>
              </a:rPr>
              <a:t>factors</a:t>
            </a:r>
            <a:endParaRPr lang="en-US" b="1" dirty="0" smtClean="0">
              <a:solidFill>
                <a:schemeClr val="bg1"/>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362200" y="1134373"/>
            <a:ext cx="7648575" cy="3438525"/>
          </a:xfrm>
          <a:prstGeom prst="rect">
            <a:avLst/>
          </a:prstGeom>
        </p:spPr>
      </p:pic>
      <p:sp>
        <p:nvSpPr>
          <p:cNvPr id="5" name="TextBox 4"/>
          <p:cNvSpPr txBox="1"/>
          <p:nvPr/>
        </p:nvSpPr>
        <p:spPr>
          <a:xfrm>
            <a:off x="1447800" y="4724400"/>
            <a:ext cx="9982200" cy="1077218"/>
          </a:xfrm>
          <a:prstGeom prst="rect">
            <a:avLst/>
          </a:prstGeom>
          <a:noFill/>
          <a:ln>
            <a:solidFill>
              <a:schemeClr val="accent1"/>
            </a:solidFill>
          </a:ln>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20</a:t>
            </a:r>
            <a:r>
              <a:rPr lang="en-US" sz="2800" dirty="0" smtClean="0">
                <a:latin typeface="Times New Roman" panose="02020603050405020304" pitchFamily="18" charset="0"/>
                <a:cs typeface="Times New Roman" panose="02020603050405020304" pitchFamily="18" charset="0"/>
              </a:rPr>
              <a:t> to </a:t>
            </a:r>
            <a:r>
              <a:rPr lang="en-US" sz="3200" b="1" dirty="0">
                <a:solidFill>
                  <a:srgbClr val="FF0000"/>
                </a:solidFill>
                <a:latin typeface="Times New Roman" panose="02020603050405020304" pitchFamily="18" charset="0"/>
                <a:cs typeface="Times New Roman" panose="02020603050405020304" pitchFamily="18" charset="0"/>
              </a:rPr>
              <a:t>3</a:t>
            </a:r>
            <a:r>
              <a:rPr lang="en-US" sz="3200" b="1" dirty="0" smtClean="0">
                <a:solidFill>
                  <a:srgbClr val="FF0000"/>
                </a:solidFill>
                <a:latin typeface="Times New Roman" panose="02020603050405020304" pitchFamily="18" charset="0"/>
                <a:cs typeface="Times New Roman" panose="02020603050405020304" pitchFamily="18" charset="0"/>
              </a:rPr>
              <a:t>0</a:t>
            </a:r>
            <a:r>
              <a:rPr lang="en-US" sz="2800" dirty="0" smtClean="0">
                <a:latin typeface="Times New Roman" panose="02020603050405020304" pitchFamily="18" charset="0"/>
                <a:cs typeface="Times New Roman" panose="02020603050405020304" pitchFamily="18" charset="0"/>
              </a:rPr>
              <a:t> minutes of </a:t>
            </a:r>
            <a:r>
              <a:rPr lang="en-US" sz="2800" dirty="0">
                <a:latin typeface="Times New Roman" panose="02020603050405020304" pitchFamily="18" charset="0"/>
                <a:cs typeface="Times New Roman" panose="02020603050405020304" pitchFamily="18" charset="0"/>
              </a:rPr>
              <a:t>sun exposure produces more vitamin D if exposed </a:t>
            </a:r>
            <a:r>
              <a:rPr lang="en-US" sz="2800" dirty="0" smtClean="0">
                <a:latin typeface="Times New Roman" panose="02020603050405020304" pitchFamily="18" charset="0"/>
                <a:cs typeface="Times New Roman" panose="02020603050405020304" pitchFamily="18" charset="0"/>
              </a:rPr>
              <a:t>during </a:t>
            </a:r>
            <a:r>
              <a:rPr lang="en-US" sz="2800" dirty="0">
                <a:latin typeface="Times New Roman" panose="02020603050405020304" pitchFamily="18" charset="0"/>
                <a:cs typeface="Times New Roman" panose="02020603050405020304" pitchFamily="18" charset="0"/>
              </a:rPr>
              <a:t>the </a:t>
            </a:r>
            <a:r>
              <a:rPr lang="en-US" sz="3200" b="1" dirty="0" smtClean="0">
                <a:solidFill>
                  <a:srgbClr val="FF0000"/>
                </a:solidFill>
                <a:latin typeface="Times New Roman" panose="02020603050405020304" pitchFamily="18" charset="0"/>
                <a:cs typeface="Times New Roman" panose="02020603050405020304" pitchFamily="18" charset="0"/>
              </a:rPr>
              <a:t>MIDDAY</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876800" y="6324600"/>
            <a:ext cx="2971800" cy="338554"/>
          </a:xfrm>
          <a:prstGeom prst="rect">
            <a:avLst/>
          </a:prstGeom>
          <a:solidFill>
            <a:srgbClr val="FFFFC3"/>
          </a:solid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(UV wavelength 270-300 </a:t>
            </a:r>
            <a:r>
              <a:rPr lang="en-US" sz="1600" dirty="0" smtClean="0">
                <a:latin typeface="Times New Roman" panose="02020603050405020304" pitchFamily="18" charset="0"/>
                <a:cs typeface="Times New Roman" panose="02020603050405020304" pitchFamily="18" charset="0"/>
              </a:rPr>
              <a:t>nm</a:t>
            </a:r>
            <a:r>
              <a:rPr lang="en-US"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1321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650" y="1287021"/>
            <a:ext cx="5623556" cy="312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a:spLocks noGrp="1"/>
          </p:cNvSpPr>
          <p:nvPr>
            <p:ph idx="1"/>
          </p:nvPr>
        </p:nvSpPr>
        <p:spPr>
          <a:xfrm rot="16200000">
            <a:off x="-2970776" y="2971801"/>
            <a:ext cx="6858000" cy="914399"/>
          </a:xfrm>
          <a:solidFill>
            <a:schemeClr val="tx1">
              <a:lumMod val="50000"/>
              <a:lumOff val="50000"/>
            </a:schemeClr>
          </a:solidFill>
        </p:spPr>
        <p:txBody>
          <a:bodyPr>
            <a:normAutofit/>
          </a:bodyPr>
          <a:lstStyle/>
          <a:p>
            <a:pPr algn="ctr">
              <a:buNone/>
            </a:pPr>
            <a:r>
              <a:rPr lang="en-US" sz="4400" b="1" dirty="0" smtClean="0">
                <a:solidFill>
                  <a:schemeClr val="bg1"/>
                </a:solidFill>
                <a:latin typeface="Times New Roman" panose="02020603050405020304" pitchFamily="18" charset="0"/>
                <a:cs typeface="Times New Roman" panose="02020603050405020304" pitchFamily="18" charset="0"/>
              </a:rPr>
              <a:t>Environmental </a:t>
            </a:r>
            <a:r>
              <a:rPr lang="en-US" sz="4400" b="1" dirty="0">
                <a:solidFill>
                  <a:schemeClr val="bg1"/>
                </a:solidFill>
                <a:latin typeface="Times New Roman" panose="02020603050405020304" pitchFamily="18" charset="0"/>
                <a:cs typeface="Times New Roman" panose="02020603050405020304" pitchFamily="18" charset="0"/>
              </a:rPr>
              <a:t>factors</a:t>
            </a:r>
            <a:endParaRPr lang="en-US" b="1" dirty="0" smtClean="0">
              <a:solidFill>
                <a:schemeClr val="bg1"/>
              </a:solidFill>
              <a:latin typeface="Times New Roman" panose="02020603050405020304" pitchFamily="18" charset="0"/>
              <a:cs typeface="Times New Roman" panose="02020603050405020304" pitchFamily="18" charset="0"/>
            </a:endParaRPr>
          </a:p>
          <a:p>
            <a:pPr algn="ctr"/>
            <a:endParaRPr lang="en-US" dirty="0">
              <a:solidFill>
                <a:schemeClr val="bg1"/>
              </a:solidFill>
            </a:endParaRPr>
          </a:p>
        </p:txBody>
      </p:sp>
      <p:sp>
        <p:nvSpPr>
          <p:cNvPr id="7" name="Title 1"/>
          <p:cNvSpPr>
            <a:spLocks noGrp="1"/>
          </p:cNvSpPr>
          <p:nvPr>
            <p:ph type="title"/>
          </p:nvPr>
        </p:nvSpPr>
        <p:spPr>
          <a:xfrm>
            <a:off x="2286000" y="-8627"/>
            <a:ext cx="7315200" cy="1143000"/>
          </a:xfrm>
        </p:spPr>
        <p:txBody>
          <a:bodyPr>
            <a:normAutofit/>
          </a:bodyPr>
          <a:lstStyle/>
          <a:p>
            <a:r>
              <a:rPr lang="en-US" sz="3600" dirty="0" smtClean="0">
                <a:solidFill>
                  <a:srgbClr val="F0861D"/>
                </a:solidFill>
              </a:rPr>
              <a:t>Seasonal &amp; Latitude Variation</a:t>
            </a:r>
            <a:endParaRPr lang="en-US" sz="3600" dirty="0">
              <a:solidFill>
                <a:srgbClr val="F0861D"/>
              </a:solidFill>
            </a:endParaRPr>
          </a:p>
        </p:txBody>
      </p:sp>
      <p:pic>
        <p:nvPicPr>
          <p:cNvPr id="1026" name="Picture 2" descr="Image result for summer winter sun an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226" y="1363220"/>
            <a:ext cx="4650248" cy="2971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1915" y="4700696"/>
            <a:ext cx="10515600"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latin typeface="Times New Roman" panose="02020603050405020304" pitchFamily="18" charset="0"/>
              </a:rPr>
              <a:t>Above and below latitudes of approximately </a:t>
            </a:r>
            <a:r>
              <a:rPr lang="en-US" sz="2800" dirty="0" smtClean="0">
                <a:solidFill>
                  <a:srgbClr val="FF0000"/>
                </a:solidFill>
                <a:latin typeface="Times New Roman" panose="02020603050405020304" pitchFamily="18" charset="0"/>
              </a:rPr>
              <a:t>33º Vit-D3 </a:t>
            </a:r>
            <a:r>
              <a:rPr lang="en-US" sz="2800" dirty="0">
                <a:solidFill>
                  <a:srgbClr val="FF0000"/>
                </a:solidFill>
                <a:latin typeface="Times New Roman" panose="02020603050405020304" pitchFamily="18" charset="0"/>
              </a:rPr>
              <a:t>synthesis in the skin is very low or absent </a:t>
            </a:r>
            <a:r>
              <a:rPr lang="en-US" sz="2800" dirty="0" smtClean="0">
                <a:solidFill>
                  <a:srgbClr val="FF0000"/>
                </a:solidFill>
                <a:latin typeface="Times New Roman" panose="02020603050405020304" pitchFamily="18" charset="0"/>
              </a:rPr>
              <a:t> during  </a:t>
            </a:r>
            <a:r>
              <a:rPr lang="en-US" sz="2800" dirty="0">
                <a:solidFill>
                  <a:srgbClr val="FF0000"/>
                </a:solidFill>
                <a:latin typeface="Times New Roman" panose="02020603050405020304" pitchFamily="18" charset="0"/>
              </a:rPr>
              <a:t>most of the winter</a:t>
            </a:r>
            <a:r>
              <a:rPr lang="en-US" sz="2800" dirty="0" smtClean="0">
                <a:solidFill>
                  <a:srgbClr val="FF0000"/>
                </a:solidFill>
                <a:latin typeface="Times New Roman" panose="02020603050405020304" pitchFamily="18" charset="0"/>
              </a:rPr>
              <a:t>.</a:t>
            </a:r>
          </a:p>
          <a:p>
            <a:pPr marL="457200" indent="-457200" algn="just">
              <a:buFont typeface="Arial" panose="020B0604020202020204" pitchFamily="34" charset="0"/>
              <a:buChar char="•"/>
            </a:pPr>
            <a:r>
              <a:rPr lang="en-US" sz="2800" dirty="0">
                <a:solidFill>
                  <a:srgbClr val="FF0000"/>
                </a:solidFill>
                <a:latin typeface="Times New Roman" panose="02020603050405020304" pitchFamily="18" charset="0"/>
              </a:rPr>
              <a:t>The closer to the equator one lives, the easier it is to produce vitamin D from sunlight all year </a:t>
            </a:r>
            <a:r>
              <a:rPr lang="en-US" sz="2800" dirty="0" smtClean="0">
                <a:solidFill>
                  <a:srgbClr val="FF0000"/>
                </a:solidFill>
                <a:latin typeface="Times New Roman" panose="02020603050405020304" pitchFamily="18" charset="0"/>
              </a:rPr>
              <a:t>round.</a:t>
            </a:r>
            <a:endParaRPr lang="en-US" sz="2800" dirty="0">
              <a:solidFill>
                <a:srgbClr val="FF0000"/>
              </a:solidFill>
              <a:latin typeface="Times New Roman" panose="02020603050405020304" pitchFamily="18" charset="0"/>
            </a:endParaRPr>
          </a:p>
          <a:p>
            <a:pPr algn="just"/>
            <a:endParaRPr lang="en-US" sz="2800" dirty="0">
              <a:solidFill>
                <a:srgbClr val="FF0000"/>
              </a:solidFill>
            </a:endParaRPr>
          </a:p>
        </p:txBody>
      </p:sp>
      <p:sp>
        <p:nvSpPr>
          <p:cNvPr id="10" name="Rectangle 9"/>
          <p:cNvSpPr/>
          <p:nvPr/>
        </p:nvSpPr>
        <p:spPr>
          <a:xfrm>
            <a:off x="8390696" y="6477000"/>
            <a:ext cx="3788794" cy="307777"/>
          </a:xfrm>
          <a:prstGeom prst="rect">
            <a:avLst/>
          </a:prstGeom>
          <a:solidFill>
            <a:srgbClr val="FFFFC3"/>
          </a:solidFill>
        </p:spPr>
        <p:txBody>
          <a:bodyPr wrap="none">
            <a:spAutoFit/>
          </a:bodyPr>
          <a:lstStyle/>
          <a:p>
            <a:pPr latinLnBrk="0"/>
            <a:r>
              <a:rPr lang="it-IT" sz="1400" i="1" dirty="0">
                <a:solidFill>
                  <a:prstClr val="black"/>
                </a:solidFill>
                <a:latin typeface="Frutiger-BoldItalic"/>
              </a:rPr>
              <a:t>J Clin Endocrinol Metab </a:t>
            </a:r>
            <a:r>
              <a:rPr lang="it-IT" sz="1400" dirty="0">
                <a:solidFill>
                  <a:prstClr val="black"/>
                </a:solidFill>
                <a:latin typeface="Frutiger-Bold"/>
              </a:rPr>
              <a:t>96: 1911–1930, 2011</a:t>
            </a:r>
            <a:endParaRPr lang="en-US" sz="1400" dirty="0">
              <a:solidFill>
                <a:prstClr val="black"/>
              </a:solidFill>
            </a:endParaRPr>
          </a:p>
        </p:txBody>
      </p:sp>
    </p:spTree>
    <p:extLst>
      <p:ext uri="{BB962C8B-B14F-4D97-AF65-F5344CB8AC3E}">
        <p14:creationId xmlns:p14="http://schemas.microsoft.com/office/powerpoint/2010/main" val="197260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txBox="1">
            <a:spLocks/>
          </p:cNvSpPr>
          <p:nvPr/>
        </p:nvSpPr>
        <p:spPr>
          <a:xfrm rot="16200000">
            <a:off x="-2970776" y="2971801"/>
            <a:ext cx="6858000" cy="914399"/>
          </a:xfrm>
          <a:prstGeom prst="rect">
            <a:avLst/>
          </a:prstGeom>
          <a:solidFill>
            <a:srgbClr val="FFC000"/>
          </a:solidFill>
        </p:spPr>
        <p:txBody>
          <a:bodyPr vert="horz" rtlCol="0">
            <a:normAutofit/>
          </a:bodyPr>
          <a:lstStyle>
            <a:lvl1pPr marL="342900" indent="-342900" algn="l"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pPr>
            <a:r>
              <a:rPr lang="en-US" sz="4400" b="1" dirty="0" smtClean="0">
                <a:solidFill>
                  <a:schemeClr val="tx1">
                    <a:lumMod val="85000"/>
                    <a:lumOff val="15000"/>
                  </a:schemeClr>
                </a:solidFill>
                <a:latin typeface="Times New Roman" panose="02020603050405020304" pitchFamily="18" charset="0"/>
                <a:cs typeface="Times New Roman" panose="02020603050405020304" pitchFamily="18" charset="0"/>
              </a:rPr>
              <a:t>Environmental factors</a:t>
            </a:r>
            <a:endParaRPr lang="en-US"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algn="ctr"/>
            <a:endParaRPr lang="en-US" dirty="0">
              <a:solidFill>
                <a:schemeClr val="tx1">
                  <a:lumMod val="85000"/>
                  <a:lumOff val="15000"/>
                </a:schemeClr>
              </a:solidFill>
            </a:endParaRPr>
          </a:p>
        </p:txBody>
      </p:sp>
      <p:sp>
        <p:nvSpPr>
          <p:cNvPr id="7" name="Title 1"/>
          <p:cNvSpPr>
            <a:spLocks noGrp="1"/>
          </p:cNvSpPr>
          <p:nvPr>
            <p:ph type="title"/>
          </p:nvPr>
        </p:nvSpPr>
        <p:spPr>
          <a:xfrm>
            <a:off x="2590800" y="0"/>
            <a:ext cx="7315200" cy="1143000"/>
          </a:xfrm>
        </p:spPr>
        <p:txBody>
          <a:bodyPr>
            <a:normAutofit/>
          </a:bodyPr>
          <a:lstStyle/>
          <a:p>
            <a:r>
              <a:rPr lang="en-US" sz="3400" dirty="0">
                <a:solidFill>
                  <a:srgbClr val="F0861D"/>
                </a:solidFill>
              </a:rPr>
              <a:t>Atmospheric pollution</a:t>
            </a:r>
          </a:p>
        </p:txBody>
      </p:sp>
      <p:pic>
        <p:nvPicPr>
          <p:cNvPr id="2052" name="Picture 4" descr="Image result for pollution blocks su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7022" y="1127159"/>
            <a:ext cx="6474178" cy="3641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47800" y="5209283"/>
            <a:ext cx="9982200" cy="1077218"/>
          </a:xfrm>
          <a:prstGeom prst="rect">
            <a:avLst/>
          </a:prstGeom>
          <a:noFill/>
          <a:ln>
            <a:solidFill>
              <a:srgbClr val="C00000"/>
            </a:solidFill>
          </a:ln>
        </p:spPr>
        <p:txBody>
          <a:bodyPr wrap="square" rtlCol="0">
            <a:spAutoFit/>
          </a:bodyPr>
          <a:lstStyle/>
          <a:p>
            <a:pPr algn="ctr"/>
            <a:r>
              <a:rPr lang="en-US" sz="3200" b="1" dirty="0" smtClean="0">
                <a:solidFill>
                  <a:schemeClr val="tx1">
                    <a:lumMod val="85000"/>
                    <a:lumOff val="15000"/>
                  </a:schemeClr>
                </a:solidFill>
                <a:latin typeface="Times New Roman" panose="02020603050405020304" pitchFamily="18" charset="0"/>
                <a:cs typeface="Times New Roman" panose="02020603050405020304" pitchFamily="18" charset="0"/>
              </a:rPr>
              <a:t>Living </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in a polluted area plays a significant independent role in vitamin D deficiency</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551990" y="6581001"/>
            <a:ext cx="4265911" cy="307777"/>
          </a:xfrm>
          <a:prstGeom prst="rect">
            <a:avLst/>
          </a:prstGeom>
          <a:solidFill>
            <a:srgbClr val="FFFFC3"/>
          </a:solidFill>
        </p:spPr>
        <p:txBody>
          <a:bodyPr wrap="none">
            <a:spAutoFit/>
          </a:bodyPr>
          <a:lstStyle/>
          <a:p>
            <a:r>
              <a:rPr lang="en-US" sz="1400" i="1" dirty="0" err="1">
                <a:solidFill>
                  <a:prstClr val="black"/>
                </a:solidFill>
                <a:latin typeface="Frutiger-BoldItalic"/>
              </a:rPr>
              <a:t>Hosseinpanahet</a:t>
            </a:r>
            <a:r>
              <a:rPr lang="en-US" sz="1400" i="1" dirty="0">
                <a:solidFill>
                  <a:prstClr val="black"/>
                </a:solidFill>
                <a:latin typeface="Frutiger-BoldItalic"/>
              </a:rPr>
              <a:t> al. BMC Public Health2010,10:519</a:t>
            </a:r>
            <a:endParaRPr lang="en-US" sz="1400" dirty="0">
              <a:solidFill>
                <a:prstClr val="black"/>
              </a:solidFill>
            </a:endParaRPr>
          </a:p>
        </p:txBody>
      </p:sp>
    </p:spTree>
    <p:extLst>
      <p:ext uri="{BB962C8B-B14F-4D97-AF65-F5344CB8AC3E}">
        <p14:creationId xmlns:p14="http://schemas.microsoft.com/office/powerpoint/2010/main" val="2038060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1"/>
          <p:cNvSpPr/>
          <p:nvPr/>
        </p:nvSpPr>
        <p:spPr>
          <a:xfrm>
            <a:off x="7086600" y="304800"/>
            <a:ext cx="4495800" cy="584775"/>
          </a:xfrm>
          <a:prstGeom prst="rect">
            <a:avLst/>
          </a:prstGeom>
        </p:spPr>
        <p:txBody>
          <a:bodyPr wrap="square">
            <a:spAutoFit/>
          </a:bodyPr>
          <a:lstStyle/>
          <a:p>
            <a:pPr algn="ctr"/>
            <a:r>
              <a:rPr lang="en-US" sz="3200" b="1" dirty="0" smtClean="0">
                <a:solidFill>
                  <a:srgbClr val="D06F0E"/>
                </a:solidFill>
                <a:latin typeface="Times New Roman" panose="02020603050405020304" pitchFamily="18" charset="0"/>
                <a:ea typeface="Arial Unicode MS"/>
                <a:cs typeface="Times New Roman" panose="02020603050405020304" pitchFamily="18" charset="0"/>
              </a:rPr>
              <a:t>Other Investigations</a:t>
            </a:r>
            <a:endParaRPr lang="en-US" sz="3200" dirty="0">
              <a:solidFill>
                <a:srgbClr val="D06F0E"/>
              </a:solidFill>
              <a:latin typeface="Times New Roman" panose="02020603050405020304" pitchFamily="18" charset="0"/>
              <a:ea typeface="Arial Unicode MS"/>
              <a:cs typeface="Times New Roman" panose="02020603050405020304" pitchFamily="18" charset="0"/>
            </a:endParaRPr>
          </a:p>
        </p:txBody>
      </p:sp>
      <p:grpSp>
        <p:nvGrpSpPr>
          <p:cNvPr id="23" name="Group 22"/>
          <p:cNvGrpSpPr/>
          <p:nvPr/>
        </p:nvGrpSpPr>
        <p:grpSpPr>
          <a:xfrm>
            <a:off x="630072" y="4724400"/>
            <a:ext cx="10464997" cy="1323439"/>
            <a:chOff x="723900" y="4862563"/>
            <a:chExt cx="10464997" cy="1323439"/>
          </a:xfrm>
        </p:grpSpPr>
        <p:grpSp>
          <p:nvGrpSpPr>
            <p:cNvPr id="24" name="Group 23"/>
            <p:cNvGrpSpPr/>
            <p:nvPr/>
          </p:nvGrpSpPr>
          <p:grpSpPr>
            <a:xfrm>
              <a:off x="723900" y="4862563"/>
              <a:ext cx="10464997" cy="1323439"/>
              <a:chOff x="723900" y="4862563"/>
              <a:chExt cx="10464997" cy="1323439"/>
            </a:xfrm>
          </p:grpSpPr>
          <p:sp>
            <p:nvSpPr>
              <p:cNvPr id="26" name="TextBox 25"/>
              <p:cNvSpPr txBox="1"/>
              <p:nvPr/>
            </p:nvSpPr>
            <p:spPr>
              <a:xfrm>
                <a:off x="723900" y="4862563"/>
                <a:ext cx="6534150" cy="1323439"/>
              </a:xfrm>
              <a:prstGeom prst="rect">
                <a:avLst/>
              </a:prstGeom>
              <a:solidFill>
                <a:srgbClr val="EDF791"/>
              </a:solidFill>
              <a:ln w="19050">
                <a:noFill/>
              </a:ln>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Her Serum </a:t>
                </a:r>
                <a:r>
                  <a:rPr lang="en-US" sz="4000" dirty="0">
                    <a:latin typeface="Times New Roman" panose="02020603050405020304" pitchFamily="18" charset="0"/>
                    <a:cs typeface="Times New Roman" panose="02020603050405020304" pitchFamily="18" charset="0"/>
                  </a:rPr>
                  <a:t>Vitamin D level </a:t>
                </a:r>
                <a:r>
                  <a:rPr lang="en-US" sz="4000" dirty="0" smtClean="0">
                    <a:latin typeface="Times New Roman" panose="02020603050405020304" pitchFamily="18" charset="0"/>
                    <a:cs typeface="Times New Roman" panose="02020603050405020304" pitchFamily="18" charset="0"/>
                  </a:rPr>
                  <a:t>was found</a:t>
                </a:r>
              </a:p>
            </p:txBody>
          </p:sp>
          <p:grpSp>
            <p:nvGrpSpPr>
              <p:cNvPr id="27" name="Group 26"/>
              <p:cNvGrpSpPr/>
              <p:nvPr/>
            </p:nvGrpSpPr>
            <p:grpSpPr>
              <a:xfrm>
                <a:off x="7391399" y="4868883"/>
                <a:ext cx="3797498" cy="1317119"/>
                <a:chOff x="7409941" y="4848760"/>
                <a:chExt cx="3797498" cy="1317119"/>
              </a:xfrm>
            </p:grpSpPr>
            <p:sp>
              <p:nvSpPr>
                <p:cNvPr id="28" name="TextBox 27"/>
                <p:cNvSpPr txBox="1"/>
                <p:nvPr/>
              </p:nvSpPr>
              <p:spPr>
                <a:xfrm>
                  <a:off x="7409941" y="4848760"/>
                  <a:ext cx="3797498" cy="703152"/>
                </a:xfrm>
                <a:prstGeom prst="rect">
                  <a:avLst/>
                </a:prstGeom>
                <a:solidFill>
                  <a:srgbClr val="EDF791"/>
                </a:solidFill>
                <a:ln w="19050">
                  <a:noFill/>
                </a:ln>
              </p:spPr>
              <p:txBody>
                <a:bodyPr wrap="square" rtlCol="0">
                  <a:spAutoFit/>
                </a:bodyPr>
                <a:lstStyle/>
                <a:p>
                  <a:pPr algn="ctr"/>
                  <a:endParaRPr lang="en-US" sz="4000" dirty="0" smtClean="0">
                    <a:latin typeface="Times New Roman" panose="02020603050405020304" pitchFamily="18" charset="0"/>
                    <a:cs typeface="Times New Roman" panose="02020603050405020304" pitchFamily="18" charset="0"/>
                  </a:endParaRPr>
                </a:p>
              </p:txBody>
            </p:sp>
            <p:sp>
              <p:nvSpPr>
                <p:cNvPr id="29" name="TextBox 28"/>
                <p:cNvSpPr txBox="1"/>
                <p:nvPr/>
              </p:nvSpPr>
              <p:spPr>
                <a:xfrm>
                  <a:off x="7409941" y="5462727"/>
                  <a:ext cx="3797498" cy="703152"/>
                </a:xfrm>
                <a:prstGeom prst="rect">
                  <a:avLst/>
                </a:prstGeom>
                <a:solidFill>
                  <a:srgbClr val="EDF791"/>
                </a:solidFill>
                <a:ln w="19050">
                  <a:noFill/>
                </a:ln>
              </p:spPr>
              <p:txBody>
                <a:bodyPr wrap="square" rtlCol="0">
                  <a:spAutoFit/>
                </a:bodyPr>
                <a:lstStyle/>
                <a:p>
                  <a:pPr algn="ctr"/>
                  <a:endParaRPr lang="en-US" sz="4000" dirty="0" smtClean="0">
                    <a:latin typeface="Times New Roman" panose="02020603050405020304" pitchFamily="18" charset="0"/>
                    <a:cs typeface="Times New Roman" panose="02020603050405020304" pitchFamily="18" charset="0"/>
                  </a:endParaRPr>
                </a:p>
              </p:txBody>
            </p:sp>
          </p:grpSp>
        </p:grpSp>
        <p:sp>
          <p:nvSpPr>
            <p:cNvPr id="25" name="TextBox 24"/>
            <p:cNvSpPr txBox="1"/>
            <p:nvPr/>
          </p:nvSpPr>
          <p:spPr>
            <a:xfrm>
              <a:off x="7937300" y="5029200"/>
              <a:ext cx="3251597" cy="923330"/>
            </a:xfrm>
            <a:prstGeom prst="rect">
              <a:avLst/>
            </a:prstGeom>
            <a:noFill/>
            <a:ln w="19050">
              <a:noFill/>
            </a:ln>
          </p:spPr>
          <p:txBody>
            <a:bodyPr wrap="square" rtlCol="0">
              <a:spAutoFit/>
            </a:bodyPr>
            <a:lstStyle/>
            <a:p>
              <a:pPr algn="ctr"/>
              <a:r>
                <a:rPr lang="en-US" sz="5400" dirty="0" smtClean="0">
                  <a:latin typeface="Times New Roman" panose="02020603050405020304" pitchFamily="18" charset="0"/>
                  <a:cs typeface="Times New Roman" panose="02020603050405020304" pitchFamily="18" charset="0"/>
                </a:rPr>
                <a:t>11.1 </a:t>
              </a:r>
              <a:r>
                <a:rPr lang="en-US" sz="4400" dirty="0" err="1" smtClean="0">
                  <a:latin typeface="Times New Roman" panose="02020603050405020304" pitchFamily="18" charset="0"/>
                  <a:cs typeface="Times New Roman" panose="02020603050405020304" pitchFamily="18" charset="0"/>
                </a:rPr>
                <a:t>ng</a:t>
              </a:r>
              <a:r>
                <a:rPr lang="en-US" sz="4400" dirty="0" smtClean="0">
                  <a:latin typeface="Times New Roman" panose="02020603050405020304" pitchFamily="18" charset="0"/>
                  <a:cs typeface="Times New Roman" panose="02020603050405020304" pitchFamily="18" charset="0"/>
                </a:rPr>
                <a:t>/ml</a:t>
              </a:r>
              <a:endParaRPr lang="en-US" sz="4400" dirty="0">
                <a:latin typeface="Times New Roman" panose="02020603050405020304" pitchFamily="18" charset="0"/>
                <a:cs typeface="Times New Roman" panose="02020603050405020304" pitchFamily="18" charset="0"/>
              </a:endParaRPr>
            </a:p>
          </p:txBody>
        </p:sp>
      </p:grpSp>
      <p:sp>
        <p:nvSpPr>
          <p:cNvPr id="2" name="Rectangle 1"/>
          <p:cNvSpPr/>
          <p:nvPr/>
        </p:nvSpPr>
        <p:spPr>
          <a:xfrm>
            <a:off x="630072" y="1702229"/>
            <a:ext cx="5279009" cy="615553"/>
          </a:xfrm>
          <a:prstGeom prst="rect">
            <a:avLst/>
          </a:prstGeom>
        </p:spPr>
        <p:txBody>
          <a:bodyPr wrap="none">
            <a:spAutoFit/>
          </a:bodyPr>
          <a:lstStyle/>
          <a:p>
            <a:r>
              <a:rPr lang="en-US" sz="3400" dirty="0">
                <a:latin typeface="Times New Roman" panose="02020603050405020304" pitchFamily="18" charset="0"/>
                <a:cs typeface="Times New Roman" panose="02020603050405020304" pitchFamily="18" charset="0"/>
              </a:rPr>
              <a:t>All routine tests were normal</a:t>
            </a:r>
          </a:p>
        </p:txBody>
      </p:sp>
      <p:sp>
        <p:nvSpPr>
          <p:cNvPr id="14" name="Rectangle 13"/>
          <p:cNvSpPr/>
          <p:nvPr/>
        </p:nvSpPr>
        <p:spPr>
          <a:xfrm>
            <a:off x="536244" y="2481489"/>
            <a:ext cx="8419421" cy="615553"/>
          </a:xfrm>
          <a:prstGeom prst="rect">
            <a:avLst/>
          </a:prstGeom>
        </p:spPr>
        <p:txBody>
          <a:bodyPr wrap="none">
            <a:spAutoFit/>
          </a:bodyPr>
          <a:lstStyle/>
          <a:p>
            <a:pPr algn="ctr"/>
            <a:r>
              <a:rPr lang="en-US" sz="3400" dirty="0">
                <a:latin typeface="Times New Roman" panose="02020603050405020304" pitchFamily="18" charset="0"/>
                <a:cs typeface="Times New Roman" panose="02020603050405020304" pitchFamily="18" charset="0"/>
              </a:rPr>
              <a:t>Blood sugar and Thyroid function were normal</a:t>
            </a:r>
          </a:p>
        </p:txBody>
      </p:sp>
      <p:sp>
        <p:nvSpPr>
          <p:cNvPr id="15" name="Rectangle 14"/>
          <p:cNvSpPr/>
          <p:nvPr/>
        </p:nvSpPr>
        <p:spPr>
          <a:xfrm>
            <a:off x="536244" y="3257359"/>
            <a:ext cx="9995044" cy="1138773"/>
          </a:xfrm>
          <a:prstGeom prst="rect">
            <a:avLst/>
          </a:prstGeom>
        </p:spPr>
        <p:txBody>
          <a:bodyPr wrap="none">
            <a:spAutoFit/>
          </a:bodyPr>
          <a:lstStyle/>
          <a:p>
            <a:r>
              <a:rPr lang="en-US" sz="3400" dirty="0">
                <a:latin typeface="Times New Roman" panose="02020603050405020304" pitchFamily="18" charset="0"/>
                <a:cs typeface="Times New Roman" panose="02020603050405020304" pitchFamily="18" charset="0"/>
              </a:rPr>
              <a:t>She has been treated with anti depressant, anxiolytic, &amp; </a:t>
            </a:r>
          </a:p>
          <a:p>
            <a:r>
              <a:rPr lang="en-US" sz="3400" dirty="0">
                <a:latin typeface="Times New Roman" panose="02020603050405020304" pitchFamily="18" charset="0"/>
                <a:cs typeface="Times New Roman" panose="02020603050405020304" pitchFamily="18" charset="0"/>
              </a:rPr>
              <a:t>elemental calcium for many months without benefit </a:t>
            </a:r>
          </a:p>
        </p:txBody>
      </p:sp>
    </p:spTree>
    <p:extLst>
      <p:ext uri="{BB962C8B-B14F-4D97-AF65-F5344CB8AC3E}">
        <p14:creationId xmlns:p14="http://schemas.microsoft.com/office/powerpoint/2010/main" val="23082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644588-8B9F-45CD-B40C-5B3C84A1E451}"/>
              </a:ext>
            </a:extLst>
          </p:cNvPr>
          <p:cNvSpPr/>
          <p:nvPr/>
        </p:nvSpPr>
        <p:spPr>
          <a:xfrm>
            <a:off x="6649522" y="232751"/>
            <a:ext cx="322725" cy="6406945"/>
          </a:xfrm>
          <a:prstGeom prst="rect">
            <a:avLst/>
          </a:prstGeom>
          <a:solidFill>
            <a:srgbClr val="CECFD1"/>
          </a:solidFill>
          <a:ln>
            <a:noFill/>
          </a:ln>
          <a:effectLst>
            <a:outerShdw blurRad="1651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Content Placeholder 2"/>
          <p:cNvSpPr txBox="1">
            <a:spLocks/>
          </p:cNvSpPr>
          <p:nvPr/>
        </p:nvSpPr>
        <p:spPr>
          <a:xfrm rot="16200000">
            <a:off x="-2965499" y="2968925"/>
            <a:ext cx="6858000" cy="920151"/>
          </a:xfrm>
          <a:prstGeom prst="rect">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vert="horz" rtlCol="0">
            <a:normAutofit/>
          </a:bodyPr>
          <a:lstStyle>
            <a:lvl1pPr marL="342900" indent="-342900" algn="l"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pPr>
            <a:r>
              <a:rPr lang="en-US" sz="4400" b="1" dirty="0" smtClean="0">
                <a:solidFill>
                  <a:prstClr val="white"/>
                </a:solidFill>
                <a:latin typeface="Times New Roman" panose="02020603050405020304" pitchFamily="18" charset="0"/>
                <a:cs typeface="Times New Roman" panose="02020603050405020304" pitchFamily="18" charset="0"/>
              </a:rPr>
              <a:t>Patient Related factors</a:t>
            </a:r>
            <a:endParaRPr lang="en-US" b="1" dirty="0" smtClean="0">
              <a:solidFill>
                <a:prstClr val="white"/>
              </a:solidFill>
              <a:latin typeface="Times New Roman" panose="02020603050405020304" pitchFamily="18" charset="0"/>
              <a:cs typeface="Times New Roman" panose="02020603050405020304" pitchFamily="18" charset="0"/>
            </a:endParaRPr>
          </a:p>
          <a:p>
            <a:pPr algn="ctr"/>
            <a:endParaRPr lang="en-US" dirty="0">
              <a:solidFill>
                <a:prstClr val="white"/>
              </a:solidFill>
            </a:endParaRPr>
          </a:p>
        </p:txBody>
      </p:sp>
      <p:grpSp>
        <p:nvGrpSpPr>
          <p:cNvPr id="18" name="Group 17"/>
          <p:cNvGrpSpPr/>
          <p:nvPr/>
        </p:nvGrpSpPr>
        <p:grpSpPr>
          <a:xfrm>
            <a:off x="1600894" y="536000"/>
            <a:ext cx="10203928" cy="5877463"/>
            <a:chOff x="1600894" y="536000"/>
            <a:chExt cx="10203928" cy="5877463"/>
          </a:xfrm>
        </p:grpSpPr>
        <p:sp>
          <p:nvSpPr>
            <p:cNvPr id="4" name="Hexagon 3">
              <a:extLst>
                <a:ext uri="{FF2B5EF4-FFF2-40B4-BE49-F238E27FC236}">
                  <a16:creationId xmlns:a16="http://schemas.microsoft.com/office/drawing/2014/main" id="{677B3615-7585-4D48-9023-C644B79ED092}"/>
                </a:ext>
              </a:extLst>
            </p:cNvPr>
            <p:cNvSpPr/>
            <p:nvPr/>
          </p:nvSpPr>
          <p:spPr>
            <a:xfrm>
              <a:off x="1600894" y="619365"/>
              <a:ext cx="2345559" cy="1522220"/>
            </a:xfrm>
            <a:prstGeom prst="hexagon">
              <a:avLst/>
            </a:prstGeom>
            <a:blipFill dpi="0" rotWithShape="1">
              <a:blip r:embed="rId2"/>
              <a:srcRect/>
              <a:stretch>
                <a:fillRect/>
              </a:stretch>
            </a:blipFill>
            <a:ln>
              <a:solidFill>
                <a:srgbClr val="FFD560"/>
              </a:solidFill>
            </a:ln>
            <a:effectLst>
              <a:outerShdw blurRad="1397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Arrow: Pentagon 53">
              <a:extLst>
                <a:ext uri="{FF2B5EF4-FFF2-40B4-BE49-F238E27FC236}">
                  <a16:creationId xmlns:a16="http://schemas.microsoft.com/office/drawing/2014/main" id="{72F36F34-605B-4536-9627-2BB42087D6EB}"/>
                </a:ext>
              </a:extLst>
            </p:cNvPr>
            <p:cNvSpPr/>
            <p:nvPr/>
          </p:nvSpPr>
          <p:spPr>
            <a:xfrm flipH="1">
              <a:off x="3964592" y="2659935"/>
              <a:ext cx="2804472" cy="1522220"/>
            </a:xfrm>
            <a:prstGeom prst="homePlate">
              <a:avLst>
                <a:gd name="adj" fmla="val 26042"/>
              </a:avLst>
            </a:prstGeom>
            <a:solidFill>
              <a:srgbClr val="CECFD1"/>
            </a:solidFill>
            <a:ln>
              <a:noFill/>
            </a:ln>
            <a:effectLst>
              <a:outerShdw blurRad="3048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Arrow: Pentagon 54">
              <a:extLst>
                <a:ext uri="{FF2B5EF4-FFF2-40B4-BE49-F238E27FC236}">
                  <a16:creationId xmlns:a16="http://schemas.microsoft.com/office/drawing/2014/main" id="{F3C8CFA0-408B-4FFB-A425-BA0B03640B7C}"/>
                </a:ext>
              </a:extLst>
            </p:cNvPr>
            <p:cNvSpPr/>
            <p:nvPr/>
          </p:nvSpPr>
          <p:spPr>
            <a:xfrm flipH="1">
              <a:off x="3972592" y="4729878"/>
              <a:ext cx="2804472" cy="1522220"/>
            </a:xfrm>
            <a:prstGeom prst="homePlate">
              <a:avLst>
                <a:gd name="adj" fmla="val 26042"/>
              </a:avLst>
            </a:prstGeom>
            <a:solidFill>
              <a:srgbClr val="CECFD1"/>
            </a:solidFill>
            <a:ln>
              <a:noFill/>
            </a:ln>
            <a:effectLst>
              <a:outerShdw blurRad="3048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Arrow: Pentagon 52">
              <a:extLst>
                <a:ext uri="{FF2B5EF4-FFF2-40B4-BE49-F238E27FC236}">
                  <a16:creationId xmlns:a16="http://schemas.microsoft.com/office/drawing/2014/main" id="{16EECFCE-4B3F-4C70-A83D-6A7DCAA2A627}"/>
                </a:ext>
              </a:extLst>
            </p:cNvPr>
            <p:cNvSpPr/>
            <p:nvPr/>
          </p:nvSpPr>
          <p:spPr>
            <a:xfrm flipH="1">
              <a:off x="3971441" y="616621"/>
              <a:ext cx="2804472" cy="1522220"/>
            </a:xfrm>
            <a:prstGeom prst="homePlate">
              <a:avLst>
                <a:gd name="adj" fmla="val 26042"/>
              </a:avLst>
            </a:prstGeom>
            <a:solidFill>
              <a:srgbClr val="CECFD1"/>
            </a:solidFill>
            <a:ln>
              <a:noFill/>
            </a:ln>
            <a:effectLst>
              <a:outerShdw blurRad="3048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Arrow: Pentagon 4">
              <a:extLst>
                <a:ext uri="{FF2B5EF4-FFF2-40B4-BE49-F238E27FC236}">
                  <a16:creationId xmlns:a16="http://schemas.microsoft.com/office/drawing/2014/main" id="{B30AF8B0-A3DF-487C-A02A-C7A3EFBA3631}"/>
                </a:ext>
              </a:extLst>
            </p:cNvPr>
            <p:cNvSpPr/>
            <p:nvPr/>
          </p:nvSpPr>
          <p:spPr>
            <a:xfrm flipH="1">
              <a:off x="3946448" y="619365"/>
              <a:ext cx="2804472" cy="1522220"/>
            </a:xfrm>
            <a:prstGeom prst="homePlate">
              <a:avLst>
                <a:gd name="adj" fmla="val 26042"/>
              </a:avLst>
            </a:prstGeom>
            <a:gradFill flip="none" rotWithShape="1">
              <a:gsLst>
                <a:gs pos="59000">
                  <a:srgbClr val="F7941D"/>
                </a:gs>
                <a:gs pos="0">
                  <a:srgbClr val="D34D1E"/>
                </a:gs>
                <a:gs pos="100000">
                  <a:srgbClr val="FFC01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Shape 24">
              <a:extLst>
                <a:ext uri="{FF2B5EF4-FFF2-40B4-BE49-F238E27FC236}">
                  <a16:creationId xmlns:a16="http://schemas.microsoft.com/office/drawing/2014/main" id="{4001E3BA-197C-4652-8B87-224F07E3DDC8}"/>
                </a:ext>
              </a:extLst>
            </p:cNvPr>
            <p:cNvSpPr/>
            <p:nvPr/>
          </p:nvSpPr>
          <p:spPr>
            <a:xfrm rot="20879021" flipH="1" flipV="1">
              <a:off x="4039256" y="1004161"/>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a:extLst>
                <a:ext uri="{FF2B5EF4-FFF2-40B4-BE49-F238E27FC236}">
                  <a16:creationId xmlns:a16="http://schemas.microsoft.com/office/drawing/2014/main" id="{6DB368B3-5130-4D61-95C8-DD91FA9976B1}"/>
                </a:ext>
              </a:extLst>
            </p:cNvPr>
            <p:cNvSpPr/>
            <p:nvPr/>
          </p:nvSpPr>
          <p:spPr>
            <a:xfrm rot="19948833">
              <a:off x="3910116" y="536000"/>
              <a:ext cx="72665" cy="1697002"/>
            </a:xfrm>
            <a:prstGeom prst="rect">
              <a:avLst/>
            </a:prstGeom>
            <a:gradFill flip="none" rotWithShape="1">
              <a:gsLst>
                <a:gs pos="59000">
                  <a:schemeClr val="bg1"/>
                </a:gs>
                <a:gs pos="1000">
                  <a:schemeClr val="bg1">
                    <a:lumMod val="95000"/>
                  </a:schemeClr>
                </a:gs>
                <a:gs pos="100000">
                  <a:srgbClr val="FFC01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Hexagon 6">
              <a:extLst>
                <a:ext uri="{FF2B5EF4-FFF2-40B4-BE49-F238E27FC236}">
                  <a16:creationId xmlns:a16="http://schemas.microsoft.com/office/drawing/2014/main" id="{E7B24EEC-5575-41AA-8588-CCA82290759D}"/>
                </a:ext>
              </a:extLst>
            </p:cNvPr>
            <p:cNvSpPr/>
            <p:nvPr/>
          </p:nvSpPr>
          <p:spPr>
            <a:xfrm>
              <a:off x="1600894" y="2676252"/>
              <a:ext cx="2345559" cy="1522220"/>
            </a:xfrm>
            <a:prstGeom prst="hexagon">
              <a:avLst/>
            </a:prstGeom>
            <a:blipFill>
              <a:blip r:embed="rId3"/>
              <a:stretch>
                <a:fillRect/>
              </a:stretch>
            </a:blipFill>
            <a:ln>
              <a:solidFill>
                <a:srgbClr val="07ACBA"/>
              </a:solidFill>
            </a:ln>
            <a:effectLst>
              <a:outerShdw blurRad="1397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Arrow: Pentagon 7">
              <a:extLst>
                <a:ext uri="{FF2B5EF4-FFF2-40B4-BE49-F238E27FC236}">
                  <a16:creationId xmlns:a16="http://schemas.microsoft.com/office/drawing/2014/main" id="{02B84DE2-D51B-4A6A-8D21-30A97FA17FAD}"/>
                </a:ext>
              </a:extLst>
            </p:cNvPr>
            <p:cNvSpPr/>
            <p:nvPr/>
          </p:nvSpPr>
          <p:spPr>
            <a:xfrm flipH="1">
              <a:off x="3946448" y="2676252"/>
              <a:ext cx="2804472" cy="1522220"/>
            </a:xfrm>
            <a:prstGeom prst="homePlate">
              <a:avLst>
                <a:gd name="adj" fmla="val 26042"/>
              </a:avLst>
            </a:prstGeom>
            <a:gradFill flip="none" rotWithShape="1">
              <a:gsLst>
                <a:gs pos="59000">
                  <a:srgbClr val="01A7AE"/>
                </a:gs>
                <a:gs pos="0">
                  <a:srgbClr val="00A783"/>
                </a:gs>
                <a:gs pos="100000">
                  <a:srgbClr val="00AB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Freeform: Shape 25">
              <a:extLst>
                <a:ext uri="{FF2B5EF4-FFF2-40B4-BE49-F238E27FC236}">
                  <a16:creationId xmlns:a16="http://schemas.microsoft.com/office/drawing/2014/main" id="{BE436205-BE98-4C81-B578-9D9EF5CB372C}"/>
                </a:ext>
              </a:extLst>
            </p:cNvPr>
            <p:cNvSpPr/>
            <p:nvPr/>
          </p:nvSpPr>
          <p:spPr>
            <a:xfrm rot="20879021" flipH="1" flipV="1">
              <a:off x="4039254" y="3088713"/>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2A3D9C4F-B78D-4A44-AC43-F48F80EC9AF9}"/>
                </a:ext>
              </a:extLst>
            </p:cNvPr>
            <p:cNvSpPr/>
            <p:nvPr/>
          </p:nvSpPr>
          <p:spPr>
            <a:xfrm rot="19948833">
              <a:off x="3910116" y="2592887"/>
              <a:ext cx="72665" cy="1697002"/>
            </a:xfrm>
            <a:prstGeom prst="rect">
              <a:avLst/>
            </a:prstGeom>
            <a:gradFill flip="none" rotWithShape="1">
              <a:gsLst>
                <a:gs pos="59000">
                  <a:schemeClr val="bg1"/>
                </a:gs>
                <a:gs pos="1000">
                  <a:schemeClr val="bg1">
                    <a:lumMod val="95000"/>
                  </a:schemeClr>
                </a:gs>
                <a:gs pos="100000">
                  <a:srgbClr val="00ABB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Hexagon 9">
              <a:extLst>
                <a:ext uri="{FF2B5EF4-FFF2-40B4-BE49-F238E27FC236}">
                  <a16:creationId xmlns:a16="http://schemas.microsoft.com/office/drawing/2014/main" id="{33CC7EA9-9F2D-49AF-99A4-E3B4115E731F}"/>
                </a:ext>
              </a:extLst>
            </p:cNvPr>
            <p:cNvSpPr/>
            <p:nvPr/>
          </p:nvSpPr>
          <p:spPr>
            <a:xfrm>
              <a:off x="1600894" y="4733139"/>
              <a:ext cx="2345559" cy="1522220"/>
            </a:xfrm>
            <a:prstGeom prst="hexagon">
              <a:avLst/>
            </a:prstGeom>
            <a:blipFill>
              <a:blip r:embed="rId4"/>
              <a:stretch>
                <a:fillRect/>
              </a:stretch>
            </a:blipFill>
            <a:ln>
              <a:solidFill>
                <a:srgbClr val="CD0980"/>
              </a:solidFill>
            </a:ln>
            <a:effectLst>
              <a:outerShdw blurRad="1397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Arrow: Pentagon 10">
              <a:extLst>
                <a:ext uri="{FF2B5EF4-FFF2-40B4-BE49-F238E27FC236}">
                  <a16:creationId xmlns:a16="http://schemas.microsoft.com/office/drawing/2014/main" id="{4821352D-501D-4DA9-88EF-AC3B183CCB60}"/>
                </a:ext>
              </a:extLst>
            </p:cNvPr>
            <p:cNvSpPr/>
            <p:nvPr/>
          </p:nvSpPr>
          <p:spPr>
            <a:xfrm flipH="1">
              <a:off x="3946448" y="4733139"/>
              <a:ext cx="2804472" cy="1522220"/>
            </a:xfrm>
            <a:prstGeom prst="homePlate">
              <a:avLst>
                <a:gd name="adj" fmla="val 26042"/>
              </a:avLst>
            </a:prstGeom>
            <a:gradFill flip="none" rotWithShape="1">
              <a:gsLst>
                <a:gs pos="59000">
                  <a:srgbClr val="C8158D"/>
                </a:gs>
                <a:gs pos="0">
                  <a:srgbClr val="881F81"/>
                </a:gs>
                <a:gs pos="100000">
                  <a:srgbClr val="CF047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Shape 26">
              <a:extLst>
                <a:ext uri="{FF2B5EF4-FFF2-40B4-BE49-F238E27FC236}">
                  <a16:creationId xmlns:a16="http://schemas.microsoft.com/office/drawing/2014/main" id="{09EE12F8-26E8-4295-9DA7-1F3497101C15}"/>
                </a:ext>
              </a:extLst>
            </p:cNvPr>
            <p:cNvSpPr/>
            <p:nvPr/>
          </p:nvSpPr>
          <p:spPr>
            <a:xfrm rot="20879021" flipH="1" flipV="1">
              <a:off x="4064487" y="5108176"/>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9EC1A503-A403-42B0-821F-5B1718D7C2B5}"/>
                </a:ext>
              </a:extLst>
            </p:cNvPr>
            <p:cNvSpPr/>
            <p:nvPr/>
          </p:nvSpPr>
          <p:spPr>
            <a:xfrm rot="19948833">
              <a:off x="3910116" y="4649774"/>
              <a:ext cx="72665" cy="1697002"/>
            </a:xfrm>
            <a:prstGeom prst="rect">
              <a:avLst/>
            </a:prstGeom>
            <a:gradFill flip="none" rotWithShape="1">
              <a:gsLst>
                <a:gs pos="59000">
                  <a:schemeClr val="bg1"/>
                </a:gs>
                <a:gs pos="1000">
                  <a:schemeClr val="bg1">
                    <a:lumMod val="95000"/>
                  </a:schemeClr>
                </a:gs>
                <a:gs pos="100000">
                  <a:srgbClr val="CF047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Hexagon 19">
              <a:extLst>
                <a:ext uri="{FF2B5EF4-FFF2-40B4-BE49-F238E27FC236}">
                  <a16:creationId xmlns:a16="http://schemas.microsoft.com/office/drawing/2014/main" id="{6221B9D6-AF11-47A0-A125-29BB63A98067}"/>
                </a:ext>
              </a:extLst>
            </p:cNvPr>
            <p:cNvSpPr/>
            <p:nvPr/>
          </p:nvSpPr>
          <p:spPr>
            <a:xfrm flipH="1">
              <a:off x="9459263" y="3788190"/>
              <a:ext cx="2345559" cy="1522220"/>
            </a:xfrm>
            <a:prstGeom prst="hexagon">
              <a:avLst/>
            </a:prstGeom>
            <a:blipFill>
              <a:blip r:embed="rId5"/>
              <a:stretch>
                <a:fillRect/>
              </a:stretch>
            </a:blipFill>
            <a:ln>
              <a:solidFill>
                <a:srgbClr val="FF51B7"/>
              </a:solid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Arrow: Pentagon 56">
              <a:extLst>
                <a:ext uri="{FF2B5EF4-FFF2-40B4-BE49-F238E27FC236}">
                  <a16:creationId xmlns:a16="http://schemas.microsoft.com/office/drawing/2014/main" id="{6276E1BE-052A-4C0E-BBCA-744CF1593067}"/>
                </a:ext>
              </a:extLst>
            </p:cNvPr>
            <p:cNvSpPr/>
            <p:nvPr/>
          </p:nvSpPr>
          <p:spPr>
            <a:xfrm>
              <a:off x="6668857" y="3769698"/>
              <a:ext cx="2804472" cy="1522220"/>
            </a:xfrm>
            <a:prstGeom prst="homePlate">
              <a:avLst>
                <a:gd name="adj" fmla="val 26042"/>
              </a:avLst>
            </a:prstGeom>
            <a:solidFill>
              <a:srgbClr val="CECFD1"/>
            </a:solidFill>
            <a:ln>
              <a:noFill/>
            </a:ln>
            <a:effectLst>
              <a:outerShdw blurRad="3048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Arrow: Pentagon 20">
              <a:extLst>
                <a:ext uri="{FF2B5EF4-FFF2-40B4-BE49-F238E27FC236}">
                  <a16:creationId xmlns:a16="http://schemas.microsoft.com/office/drawing/2014/main" id="{5F4E491B-71D7-4CD4-A10D-C4D883545A8C}"/>
                </a:ext>
              </a:extLst>
            </p:cNvPr>
            <p:cNvSpPr/>
            <p:nvPr/>
          </p:nvSpPr>
          <p:spPr>
            <a:xfrm>
              <a:off x="6654796" y="3788190"/>
              <a:ext cx="2804472" cy="1522220"/>
            </a:xfrm>
            <a:prstGeom prst="homePlate">
              <a:avLst>
                <a:gd name="adj" fmla="val 26042"/>
              </a:avLst>
            </a:prstGeom>
            <a:gradFill flip="none" rotWithShape="1">
              <a:gsLst>
                <a:gs pos="59000">
                  <a:srgbClr val="FF3399"/>
                </a:gs>
                <a:gs pos="0">
                  <a:srgbClr val="FF0066"/>
                </a:gs>
                <a:gs pos="100000">
                  <a:srgbClr val="FF66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a:extLst>
                <a:ext uri="{FF2B5EF4-FFF2-40B4-BE49-F238E27FC236}">
                  <a16:creationId xmlns:a16="http://schemas.microsoft.com/office/drawing/2014/main" id="{633DE124-0957-41B1-B887-E90950306B14}"/>
                </a:ext>
              </a:extLst>
            </p:cNvPr>
            <p:cNvSpPr/>
            <p:nvPr/>
          </p:nvSpPr>
          <p:spPr>
            <a:xfrm rot="1651167" flipH="1">
              <a:off x="9422935" y="3704825"/>
              <a:ext cx="72665" cy="1697002"/>
            </a:xfrm>
            <a:prstGeom prst="rect">
              <a:avLst/>
            </a:prstGeom>
            <a:gradFill flip="none" rotWithShape="1">
              <a:gsLst>
                <a:gs pos="59000">
                  <a:schemeClr val="bg1"/>
                </a:gs>
                <a:gs pos="1000">
                  <a:schemeClr val="bg1">
                    <a:lumMod val="95000"/>
                  </a:schemeClr>
                </a:gs>
                <a:gs pos="100000">
                  <a:srgbClr val="FF66C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Shape 27">
              <a:extLst>
                <a:ext uri="{FF2B5EF4-FFF2-40B4-BE49-F238E27FC236}">
                  <a16:creationId xmlns:a16="http://schemas.microsoft.com/office/drawing/2014/main" id="{423EF6C1-8E25-4C08-9A95-50F26560873A}"/>
                </a:ext>
              </a:extLst>
            </p:cNvPr>
            <p:cNvSpPr/>
            <p:nvPr/>
          </p:nvSpPr>
          <p:spPr>
            <a:xfrm rot="792657" flipV="1">
              <a:off x="9023416" y="4137128"/>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Shape 44">
              <a:extLst>
                <a:ext uri="{FF2B5EF4-FFF2-40B4-BE49-F238E27FC236}">
                  <a16:creationId xmlns:a16="http://schemas.microsoft.com/office/drawing/2014/main" id="{B6DFB1BD-32A9-4186-A4F3-FD08DA08D092}"/>
                </a:ext>
              </a:extLst>
            </p:cNvPr>
            <p:cNvSpPr/>
            <p:nvPr/>
          </p:nvSpPr>
          <p:spPr>
            <a:xfrm rot="11499645" flipV="1">
              <a:off x="9559175" y="3700632"/>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1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Arrow: Pentagon 55">
              <a:extLst>
                <a:ext uri="{FF2B5EF4-FFF2-40B4-BE49-F238E27FC236}">
                  <a16:creationId xmlns:a16="http://schemas.microsoft.com/office/drawing/2014/main" id="{0A1E9495-8A00-41E2-BF72-2091A5DFF987}"/>
                </a:ext>
              </a:extLst>
            </p:cNvPr>
            <p:cNvSpPr/>
            <p:nvPr/>
          </p:nvSpPr>
          <p:spPr>
            <a:xfrm>
              <a:off x="6685809" y="1623235"/>
              <a:ext cx="2804472" cy="1522220"/>
            </a:xfrm>
            <a:prstGeom prst="homePlate">
              <a:avLst>
                <a:gd name="adj" fmla="val 26042"/>
              </a:avLst>
            </a:prstGeom>
            <a:solidFill>
              <a:srgbClr val="CECFD1"/>
            </a:solidFill>
            <a:ln>
              <a:noFill/>
            </a:ln>
            <a:effectLst>
              <a:outerShdw blurRad="3048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Hexagon 14">
              <a:extLst>
                <a:ext uri="{FF2B5EF4-FFF2-40B4-BE49-F238E27FC236}">
                  <a16:creationId xmlns:a16="http://schemas.microsoft.com/office/drawing/2014/main" id="{2915E27F-83D7-4D26-84BD-F88C32077FBB}"/>
                </a:ext>
              </a:extLst>
            </p:cNvPr>
            <p:cNvSpPr/>
            <p:nvPr/>
          </p:nvSpPr>
          <p:spPr>
            <a:xfrm flipH="1">
              <a:off x="9453988" y="1628080"/>
              <a:ext cx="2345559" cy="1522220"/>
            </a:xfrm>
            <a:prstGeom prst="hexagon">
              <a:avLst/>
            </a:prstGeom>
            <a:blipFill>
              <a:blip r:embed="rId6"/>
              <a:stretch>
                <a:fillRect/>
              </a:stretch>
            </a:blipFill>
            <a:ln>
              <a:solidFill>
                <a:srgbClr val="BAD431"/>
              </a:solid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Arrow: Pentagon 15">
              <a:extLst>
                <a:ext uri="{FF2B5EF4-FFF2-40B4-BE49-F238E27FC236}">
                  <a16:creationId xmlns:a16="http://schemas.microsoft.com/office/drawing/2014/main" id="{1B770737-B86A-4A19-B9BC-CFCA21965D2B}"/>
                </a:ext>
              </a:extLst>
            </p:cNvPr>
            <p:cNvSpPr/>
            <p:nvPr/>
          </p:nvSpPr>
          <p:spPr>
            <a:xfrm>
              <a:off x="6649521" y="1628080"/>
              <a:ext cx="2804472" cy="1522220"/>
            </a:xfrm>
            <a:prstGeom prst="homePlate">
              <a:avLst>
                <a:gd name="adj" fmla="val 26042"/>
              </a:avLst>
            </a:prstGeom>
            <a:gradFill flip="none" rotWithShape="1">
              <a:gsLst>
                <a:gs pos="59000">
                  <a:srgbClr val="A6CE39"/>
                </a:gs>
                <a:gs pos="0">
                  <a:srgbClr val="4F9638"/>
                </a:gs>
                <a:gs pos="100000">
                  <a:srgbClr val="C5D82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id="{3FFDF74C-D9D2-46FF-BE41-1225E4FAEA9F}"/>
                </a:ext>
              </a:extLst>
            </p:cNvPr>
            <p:cNvSpPr/>
            <p:nvPr/>
          </p:nvSpPr>
          <p:spPr>
            <a:xfrm rot="1651167" flipH="1">
              <a:off x="9417659" y="1544715"/>
              <a:ext cx="72665" cy="1697002"/>
            </a:xfrm>
            <a:prstGeom prst="rect">
              <a:avLst/>
            </a:prstGeom>
            <a:gradFill flip="none" rotWithShape="1">
              <a:gsLst>
                <a:gs pos="59000">
                  <a:schemeClr val="bg1"/>
                </a:gs>
                <a:gs pos="1000">
                  <a:schemeClr val="bg1">
                    <a:lumMod val="95000"/>
                  </a:schemeClr>
                </a:gs>
                <a:gs pos="100000">
                  <a:srgbClr val="C5D82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Freeform: Shape 28">
              <a:extLst>
                <a:ext uri="{FF2B5EF4-FFF2-40B4-BE49-F238E27FC236}">
                  <a16:creationId xmlns:a16="http://schemas.microsoft.com/office/drawing/2014/main" id="{8D81EC0A-1DC8-4D86-A8F5-05201167CCF7}"/>
                </a:ext>
              </a:extLst>
            </p:cNvPr>
            <p:cNvSpPr/>
            <p:nvPr/>
          </p:nvSpPr>
          <p:spPr>
            <a:xfrm rot="792657" flipV="1">
              <a:off x="9021274" y="2020339"/>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Freeform: Shape 45">
              <a:extLst>
                <a:ext uri="{FF2B5EF4-FFF2-40B4-BE49-F238E27FC236}">
                  <a16:creationId xmlns:a16="http://schemas.microsoft.com/office/drawing/2014/main" id="{9A1FB732-1DCB-4DB9-AAE2-44EF2D35FA35}"/>
                </a:ext>
              </a:extLst>
            </p:cNvPr>
            <p:cNvSpPr/>
            <p:nvPr/>
          </p:nvSpPr>
          <p:spPr>
            <a:xfrm rot="11499645" flipV="1">
              <a:off x="9556202" y="1540523"/>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1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Freeform: Shape 46">
              <a:extLst>
                <a:ext uri="{FF2B5EF4-FFF2-40B4-BE49-F238E27FC236}">
                  <a16:creationId xmlns:a16="http://schemas.microsoft.com/office/drawing/2014/main" id="{51BF3F43-9F94-4BC6-BF13-4D5EF82BF82E}"/>
                </a:ext>
              </a:extLst>
            </p:cNvPr>
            <p:cNvSpPr/>
            <p:nvPr/>
          </p:nvSpPr>
          <p:spPr>
            <a:xfrm rot="625891" flipV="1">
              <a:off x="3525301" y="1038675"/>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1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Freeform: Shape 47">
              <a:extLst>
                <a:ext uri="{FF2B5EF4-FFF2-40B4-BE49-F238E27FC236}">
                  <a16:creationId xmlns:a16="http://schemas.microsoft.com/office/drawing/2014/main" id="{69CD6611-6BDB-4F5E-BEEF-88ECF8610824}"/>
                </a:ext>
              </a:extLst>
            </p:cNvPr>
            <p:cNvSpPr/>
            <p:nvPr/>
          </p:nvSpPr>
          <p:spPr>
            <a:xfrm rot="625891" flipV="1">
              <a:off x="3507678" y="3099355"/>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1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Freeform: Shape 48">
              <a:extLst>
                <a:ext uri="{FF2B5EF4-FFF2-40B4-BE49-F238E27FC236}">
                  <a16:creationId xmlns:a16="http://schemas.microsoft.com/office/drawing/2014/main" id="{8FF308EF-59A2-4F53-B768-8801B367B892}"/>
                </a:ext>
              </a:extLst>
            </p:cNvPr>
            <p:cNvSpPr/>
            <p:nvPr/>
          </p:nvSpPr>
          <p:spPr>
            <a:xfrm rot="625891" flipV="1">
              <a:off x="3489893" y="5165626"/>
              <a:ext cx="330790" cy="1247837"/>
            </a:xfrm>
            <a:custGeom>
              <a:avLst/>
              <a:gdLst>
                <a:gd name="connsiteX0" fmla="*/ 0 w 208124"/>
                <a:gd name="connsiteY0" fmla="*/ 1001654 h 1001654"/>
                <a:gd name="connsiteX1" fmla="*/ 0 w 208124"/>
                <a:gd name="connsiteY1" fmla="*/ 0 h 1001654"/>
                <a:gd name="connsiteX2" fmla="*/ 208124 w 208124"/>
                <a:gd name="connsiteY2" fmla="*/ 729870 h 1001654"/>
              </a:gdLst>
              <a:ahLst/>
              <a:cxnLst>
                <a:cxn ang="0">
                  <a:pos x="connsiteX0" y="connsiteY0"/>
                </a:cxn>
                <a:cxn ang="0">
                  <a:pos x="connsiteX1" y="connsiteY1"/>
                </a:cxn>
                <a:cxn ang="0">
                  <a:pos x="connsiteX2" y="connsiteY2"/>
                </a:cxn>
              </a:cxnLst>
              <a:rect l="l" t="t" r="r" b="b"/>
              <a:pathLst>
                <a:path w="208124" h="1001654">
                  <a:moveTo>
                    <a:pt x="0" y="1001654"/>
                  </a:moveTo>
                  <a:lnTo>
                    <a:pt x="0" y="0"/>
                  </a:lnTo>
                  <a:lnTo>
                    <a:pt x="208124" y="729870"/>
                  </a:lnTo>
                  <a:close/>
                </a:path>
              </a:pathLst>
            </a:custGeom>
            <a:gradFill flip="none" rotWithShape="1">
              <a:gsLst>
                <a:gs pos="100000">
                  <a:schemeClr val="bg1">
                    <a:alpha val="0"/>
                  </a:schemeClr>
                </a:gs>
                <a:gs pos="56000">
                  <a:schemeClr val="tx1">
                    <a:lumMod val="50000"/>
                    <a:lumOff val="50000"/>
                    <a:alpha val="1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TextBox 39">
              <a:extLst>
                <a:ext uri="{FF2B5EF4-FFF2-40B4-BE49-F238E27FC236}">
                  <a16:creationId xmlns:a16="http://schemas.microsoft.com/office/drawing/2014/main" id="{D81663CD-20E9-46C0-852D-40E5FFE7B9D7}"/>
                </a:ext>
              </a:extLst>
            </p:cNvPr>
            <p:cNvSpPr txBox="1"/>
            <p:nvPr/>
          </p:nvSpPr>
          <p:spPr>
            <a:xfrm>
              <a:off x="4371118" y="963475"/>
              <a:ext cx="222109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400" b="1" dirty="0">
                  <a:solidFill>
                    <a:prstClr val="white"/>
                  </a:solidFill>
                  <a:latin typeface="Times New Roman" panose="02020603050405020304" pitchFamily="18" charset="0"/>
                  <a:cs typeface="Times New Roman" panose="02020603050405020304" pitchFamily="18" charset="0"/>
                </a:rPr>
                <a:t>Clothing </a:t>
              </a:r>
              <a:r>
                <a:rPr lang="en-US" sz="2400" b="1" dirty="0" smtClean="0">
                  <a:solidFill>
                    <a:prstClr val="white"/>
                  </a:solidFill>
                  <a:latin typeface="Times New Roman" panose="02020603050405020304" pitchFamily="18" charset="0"/>
                  <a:cs typeface="Times New Roman" panose="02020603050405020304" pitchFamily="18" charset="0"/>
                </a:rPr>
                <a:t>style</a:t>
              </a:r>
            </a:p>
            <a:p>
              <a:pPr algn="ctr">
                <a:defRPr/>
              </a:pPr>
              <a:r>
                <a:rPr lang="en-US" sz="2400" b="1" dirty="0" smtClean="0">
                  <a:solidFill>
                    <a:prstClr val="white"/>
                  </a:solidFill>
                  <a:latin typeface="Times New Roman" panose="02020603050405020304" pitchFamily="18" charset="0"/>
                  <a:cs typeface="Times New Roman" panose="02020603050405020304" pitchFamily="18" charset="0"/>
                </a:rPr>
                <a:t>(using </a:t>
              </a:r>
              <a:r>
                <a:rPr lang="en-US" sz="2400" b="1" dirty="0">
                  <a:solidFill>
                    <a:prstClr val="white"/>
                  </a:solidFill>
                  <a:latin typeface="Times New Roman" panose="02020603050405020304" pitchFamily="18" charset="0"/>
                  <a:cs typeface="Times New Roman" panose="02020603050405020304" pitchFamily="18" charset="0"/>
                </a:rPr>
                <a:t>veils) </a:t>
              </a:r>
            </a:p>
          </p:txBody>
        </p:sp>
        <p:sp>
          <p:nvSpPr>
            <p:cNvPr id="66" name="TextBox 39">
              <a:extLst>
                <a:ext uri="{FF2B5EF4-FFF2-40B4-BE49-F238E27FC236}">
                  <a16:creationId xmlns:a16="http://schemas.microsoft.com/office/drawing/2014/main" id="{D81663CD-20E9-46C0-852D-40E5FFE7B9D7}"/>
                </a:ext>
              </a:extLst>
            </p:cNvPr>
            <p:cNvSpPr txBox="1"/>
            <p:nvPr/>
          </p:nvSpPr>
          <p:spPr>
            <a:xfrm>
              <a:off x="4328284" y="2990268"/>
              <a:ext cx="222109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400" b="1" dirty="0" smtClean="0">
                  <a:solidFill>
                    <a:prstClr val="white"/>
                  </a:solidFill>
                  <a:latin typeface="Times New Roman" panose="02020603050405020304" pitchFamily="18" charset="0"/>
                  <a:cs typeface="Times New Roman" panose="02020603050405020304" pitchFamily="18" charset="0"/>
                </a:rPr>
                <a:t>Use of Sun Block  </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7" name="TextBox 39">
              <a:extLst>
                <a:ext uri="{FF2B5EF4-FFF2-40B4-BE49-F238E27FC236}">
                  <a16:creationId xmlns:a16="http://schemas.microsoft.com/office/drawing/2014/main" id="{D81663CD-20E9-46C0-852D-40E5FFE7B9D7}"/>
                </a:ext>
              </a:extLst>
            </p:cNvPr>
            <p:cNvSpPr txBox="1"/>
            <p:nvPr/>
          </p:nvSpPr>
          <p:spPr>
            <a:xfrm>
              <a:off x="4399715" y="5064912"/>
              <a:ext cx="222109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400" b="1" dirty="0" smtClean="0">
                  <a:solidFill>
                    <a:prstClr val="white"/>
                  </a:solidFill>
                  <a:latin typeface="Times New Roman" panose="02020603050405020304" pitchFamily="18" charset="0"/>
                  <a:cs typeface="Times New Roman" panose="02020603050405020304" pitchFamily="18" charset="0"/>
                </a:rPr>
                <a:t>Color of </a:t>
              </a:r>
            </a:p>
            <a:p>
              <a:pPr algn="ctr">
                <a:defRPr/>
              </a:pPr>
              <a:r>
                <a:rPr lang="en-US" sz="2400" b="1" dirty="0" smtClean="0">
                  <a:solidFill>
                    <a:prstClr val="white"/>
                  </a:solidFill>
                  <a:latin typeface="Times New Roman" panose="02020603050405020304" pitchFamily="18" charset="0"/>
                  <a:cs typeface="Times New Roman" panose="02020603050405020304" pitchFamily="18" charset="0"/>
                </a:rPr>
                <a:t>Skin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8" name="TextBox 39">
              <a:extLst>
                <a:ext uri="{FF2B5EF4-FFF2-40B4-BE49-F238E27FC236}">
                  <a16:creationId xmlns:a16="http://schemas.microsoft.com/office/drawing/2014/main" id="{D81663CD-20E9-46C0-852D-40E5FFE7B9D7}"/>
                </a:ext>
              </a:extLst>
            </p:cNvPr>
            <p:cNvSpPr txBox="1"/>
            <p:nvPr/>
          </p:nvSpPr>
          <p:spPr>
            <a:xfrm>
              <a:off x="6817291" y="2138841"/>
              <a:ext cx="222109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smtClean="0">
                  <a:solidFill>
                    <a:prstClr val="white"/>
                  </a:solidFill>
                  <a:latin typeface="Times New Roman" panose="02020603050405020304" pitchFamily="18" charset="0"/>
                  <a:cs typeface="Times New Roman" panose="02020603050405020304" pitchFamily="18" charset="0"/>
                </a:rPr>
                <a:t>Obesity</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69" name="TextBox 39">
              <a:extLst>
                <a:ext uri="{FF2B5EF4-FFF2-40B4-BE49-F238E27FC236}">
                  <a16:creationId xmlns:a16="http://schemas.microsoft.com/office/drawing/2014/main" id="{D81663CD-20E9-46C0-852D-40E5FFE7B9D7}"/>
                </a:ext>
              </a:extLst>
            </p:cNvPr>
            <p:cNvSpPr txBox="1"/>
            <p:nvPr/>
          </p:nvSpPr>
          <p:spPr>
            <a:xfrm>
              <a:off x="6850483" y="4239534"/>
              <a:ext cx="222109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smtClean="0">
                  <a:solidFill>
                    <a:prstClr val="white"/>
                  </a:solidFill>
                  <a:latin typeface="Times New Roman" panose="02020603050405020304" pitchFamily="18" charset="0"/>
                  <a:cs typeface="Times New Roman" panose="02020603050405020304" pitchFamily="18" charset="0"/>
                </a:rPr>
                <a:t>Aging</a:t>
              </a:r>
              <a:endParaRPr lang="en-US" sz="2800" b="1" dirty="0">
                <a:solidFill>
                  <a:prstClr val="white"/>
                </a:solidFill>
                <a:latin typeface="Times New Roman" panose="02020603050405020304" pitchFamily="18" charset="0"/>
                <a:cs typeface="Times New Roman" panose="02020603050405020304" pitchFamily="18" charset="0"/>
              </a:endParaRPr>
            </a:p>
          </p:txBody>
        </p:sp>
      </p:grpSp>
      <p:sp>
        <p:nvSpPr>
          <p:cNvPr id="40" name="Rectangle 39"/>
          <p:cNvSpPr/>
          <p:nvPr/>
        </p:nvSpPr>
        <p:spPr>
          <a:xfrm>
            <a:off x="8305800" y="6550223"/>
            <a:ext cx="3740448" cy="307777"/>
          </a:xfrm>
          <a:prstGeom prst="rect">
            <a:avLst/>
          </a:prstGeom>
          <a:solidFill>
            <a:schemeClr val="bg1"/>
          </a:solidFill>
        </p:spPr>
        <p:txBody>
          <a:bodyPr wrap="none">
            <a:spAutoFit/>
          </a:bodyPr>
          <a:lstStyle/>
          <a:p>
            <a:r>
              <a:rPr lang="en-US" sz="1400" i="1" dirty="0" err="1">
                <a:solidFill>
                  <a:prstClr val="black"/>
                </a:solidFill>
                <a:latin typeface="Frutiger-BoldItalic"/>
              </a:rPr>
              <a:t>Acta</a:t>
            </a:r>
            <a:r>
              <a:rPr lang="en-US" sz="1400" i="1" dirty="0">
                <a:solidFill>
                  <a:prstClr val="black"/>
                </a:solidFill>
                <a:latin typeface="Frutiger-BoldItalic"/>
              </a:rPr>
              <a:t> </a:t>
            </a:r>
            <a:r>
              <a:rPr lang="en-US" sz="1400" i="1" dirty="0" err="1">
                <a:solidFill>
                  <a:prstClr val="black"/>
                </a:solidFill>
                <a:latin typeface="Frutiger-BoldItalic"/>
              </a:rPr>
              <a:t>Derm</a:t>
            </a:r>
            <a:r>
              <a:rPr lang="en-US" sz="1400" i="1" dirty="0">
                <a:solidFill>
                  <a:prstClr val="black"/>
                </a:solidFill>
                <a:latin typeface="Frutiger-BoldItalic"/>
              </a:rPr>
              <a:t> </a:t>
            </a:r>
            <a:r>
              <a:rPr lang="en-US" sz="1400" i="1" dirty="0" err="1">
                <a:solidFill>
                  <a:prstClr val="black"/>
                </a:solidFill>
                <a:latin typeface="Frutiger-BoldItalic"/>
              </a:rPr>
              <a:t>Venereol</a:t>
            </a:r>
            <a:r>
              <a:rPr lang="en-US" sz="1400" i="1" dirty="0">
                <a:solidFill>
                  <a:prstClr val="black"/>
                </a:solidFill>
                <a:latin typeface="Frutiger-BoldItalic"/>
              </a:rPr>
              <a:t>. 2011 Mar;91(2):115-24.</a:t>
            </a:r>
            <a:endParaRPr lang="en-US" sz="1400" dirty="0">
              <a:solidFill>
                <a:prstClr val="black"/>
              </a:solidFill>
            </a:endParaRPr>
          </a:p>
        </p:txBody>
      </p:sp>
    </p:spTree>
    <p:extLst>
      <p:ext uri="{BB962C8B-B14F-4D97-AF65-F5344CB8AC3E}">
        <p14:creationId xmlns:p14="http://schemas.microsoft.com/office/powerpoint/2010/main" val="279747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txBox="1">
            <a:spLocks/>
          </p:cNvSpPr>
          <p:nvPr/>
        </p:nvSpPr>
        <p:spPr>
          <a:xfrm>
            <a:off x="2286000" y="5257800"/>
            <a:ext cx="8153400" cy="1143000"/>
          </a:xfrm>
          <a:prstGeom prst="rect">
            <a:avLst/>
          </a:prstGeom>
        </p:spPr>
        <p:txBody>
          <a:bodyPr>
            <a:normAutofit fontScale="97500"/>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4400" b="1" dirty="0">
                <a:solidFill>
                  <a:srgbClr val="FF0000"/>
                </a:solidFill>
                <a:latin typeface="Times New Roman" panose="02020603050405020304" pitchFamily="18" charset="0"/>
                <a:cs typeface="Times New Roman" panose="02020603050405020304" pitchFamily="18" charset="0"/>
              </a:rPr>
              <a:t> </a:t>
            </a:r>
            <a:r>
              <a:rPr lang="en-US" sz="6200" b="1" dirty="0">
                <a:solidFill>
                  <a:srgbClr val="FF0000"/>
                </a:solidFill>
                <a:latin typeface="Times New Roman" panose="02020603050405020304" pitchFamily="18" charset="0"/>
                <a:cs typeface="Times New Roman" panose="02020603050405020304" pitchFamily="18" charset="0"/>
              </a:rPr>
              <a:t>Functions</a:t>
            </a:r>
            <a:r>
              <a:rPr lang="en-US" sz="4400" b="1" dirty="0">
                <a:solidFill>
                  <a:srgbClr val="FF0000"/>
                </a:solidFill>
                <a:latin typeface="Times New Roman" panose="02020603050405020304" pitchFamily="18" charset="0"/>
                <a:cs typeface="Times New Roman" panose="02020603050405020304" pitchFamily="18" charset="0"/>
              </a:rPr>
              <a:t> </a:t>
            </a:r>
            <a:r>
              <a:rPr lang="en-US" sz="3400" b="1" dirty="0" smtClean="0">
                <a:latin typeface="Times New Roman" panose="02020603050405020304" pitchFamily="18" charset="0"/>
                <a:cs typeface="Times New Roman" panose="02020603050405020304" pitchFamily="18" charset="0"/>
              </a:rPr>
              <a:t>&amp;</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5800" b="1" dirty="0">
                <a:solidFill>
                  <a:srgbClr val="FF0000"/>
                </a:solidFill>
                <a:latin typeface="Times New Roman" panose="02020603050405020304" pitchFamily="18" charset="0"/>
                <a:cs typeface="Times New Roman" panose="02020603050405020304" pitchFamily="18" charset="0"/>
              </a:rPr>
              <a:t>Associations</a:t>
            </a:r>
            <a:endParaRPr lang="en-GB" sz="5800" dirty="0">
              <a:solidFill>
                <a:srgbClr val="FF0000"/>
              </a:solidFill>
              <a:latin typeface="Times New Roman" panose="02020603050405020304" pitchFamily="18" charset="0"/>
              <a:cs typeface="Times New Roman" panose="02020603050405020304" pitchFamily="18" charset="0"/>
            </a:endParaRPr>
          </a:p>
        </p:txBody>
      </p:sp>
      <p:pic>
        <p:nvPicPr>
          <p:cNvPr id="6148" name="Picture 4" descr="Image result for mechanical whe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9050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842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Image result for vitamin d deficiency consequence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90077" y="950915"/>
            <a:ext cx="6934200" cy="4625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65947" y="6581001"/>
            <a:ext cx="6191161"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https://nuunutrition.com/blogs/news/causes-and-symptoms-of-vitamin-d-deficiency</a:t>
            </a:r>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6" y="2286000"/>
            <a:ext cx="5549602" cy="1753674"/>
          </a:xfrm>
          <a:prstGeom prst="rect">
            <a:avLst/>
          </a:prstGeom>
        </p:spPr>
      </p:pic>
      <p:sp>
        <p:nvSpPr>
          <p:cNvPr id="38" name="TextBox 37"/>
          <p:cNvSpPr txBox="1"/>
          <p:nvPr/>
        </p:nvSpPr>
        <p:spPr>
          <a:xfrm>
            <a:off x="1720038" y="2286000"/>
            <a:ext cx="3672408" cy="584775"/>
          </a:xfrm>
          <a:prstGeom prst="rect">
            <a:avLst/>
          </a:prstGeom>
          <a:solidFill>
            <a:schemeClr val="bg1"/>
          </a:solidFill>
        </p:spPr>
        <p:txBody>
          <a:bodyPr wrap="square" rtlCol="0">
            <a:spAutoFit/>
          </a:bodyP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966612" y="3624500"/>
            <a:ext cx="5112568"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2521437" y="3521726"/>
            <a:ext cx="1055803" cy="584775"/>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30 </a:t>
            </a:r>
          </a:p>
          <a:p>
            <a:pPr algn="ctr"/>
            <a:r>
              <a:rPr lang="en-US" sz="1600" b="1" dirty="0">
                <a:latin typeface="Times New Roman" panose="02020603050405020304" pitchFamily="18" charset="0"/>
                <a:cs typeface="Times New Roman" panose="02020603050405020304" pitchFamily="18" charset="0"/>
              </a:rPr>
              <a:t>ng/ml</a:t>
            </a:r>
          </a:p>
        </p:txBody>
      </p:sp>
      <p:sp>
        <p:nvSpPr>
          <p:cNvPr id="41" name="TextBox 40"/>
          <p:cNvSpPr txBox="1"/>
          <p:nvPr/>
        </p:nvSpPr>
        <p:spPr>
          <a:xfrm>
            <a:off x="-25685" y="2955250"/>
            <a:ext cx="1055803" cy="584775"/>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0</a:t>
            </a:r>
          </a:p>
          <a:p>
            <a:pPr algn="ctr"/>
            <a:r>
              <a:rPr lang="en-US" sz="1600" b="1" dirty="0">
                <a:latin typeface="Times New Roman" panose="02020603050405020304" pitchFamily="18" charset="0"/>
                <a:cs typeface="Times New Roman" panose="02020603050405020304" pitchFamily="18" charset="0"/>
              </a:rPr>
              <a:t>ng/ml</a:t>
            </a:r>
          </a:p>
        </p:txBody>
      </p:sp>
      <p:sp>
        <p:nvSpPr>
          <p:cNvPr id="42" name="TextBox 41"/>
          <p:cNvSpPr txBox="1"/>
          <p:nvPr/>
        </p:nvSpPr>
        <p:spPr>
          <a:xfrm>
            <a:off x="834598" y="3529086"/>
            <a:ext cx="1055803" cy="584775"/>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10 </a:t>
            </a:r>
          </a:p>
          <a:p>
            <a:pPr algn="ctr"/>
            <a:r>
              <a:rPr lang="en-US" sz="1600" b="1" dirty="0">
                <a:latin typeface="Times New Roman" panose="02020603050405020304" pitchFamily="18" charset="0"/>
                <a:cs typeface="Times New Roman" panose="02020603050405020304" pitchFamily="18" charset="0"/>
              </a:rPr>
              <a:t>ng/ml</a:t>
            </a:r>
          </a:p>
        </p:txBody>
      </p:sp>
      <p:sp>
        <p:nvSpPr>
          <p:cNvPr id="43" name="TextBox 42"/>
          <p:cNvSpPr txBox="1"/>
          <p:nvPr/>
        </p:nvSpPr>
        <p:spPr>
          <a:xfrm>
            <a:off x="4716014" y="3516019"/>
            <a:ext cx="1055803" cy="584775"/>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80 </a:t>
            </a:r>
          </a:p>
          <a:p>
            <a:pPr algn="ctr"/>
            <a:r>
              <a:rPr lang="en-US" sz="1600" b="1" dirty="0">
                <a:latin typeface="Times New Roman" panose="02020603050405020304" pitchFamily="18" charset="0"/>
                <a:cs typeface="Times New Roman" panose="02020603050405020304" pitchFamily="18" charset="0"/>
              </a:rPr>
              <a:t>ng/ml</a:t>
            </a:r>
          </a:p>
        </p:txBody>
      </p:sp>
      <p:sp>
        <p:nvSpPr>
          <p:cNvPr id="44" name="TextBox 43"/>
          <p:cNvSpPr txBox="1"/>
          <p:nvPr/>
        </p:nvSpPr>
        <p:spPr>
          <a:xfrm>
            <a:off x="2418140" y="2399819"/>
            <a:ext cx="1243773" cy="246221"/>
          </a:xfrm>
          <a:prstGeom prst="rect">
            <a:avLst/>
          </a:prstGeom>
          <a:noFill/>
          <a:ln>
            <a:solidFill>
              <a:srgbClr val="FF3300"/>
            </a:solidFill>
          </a:ln>
        </p:spPr>
        <p:txBody>
          <a:bodyPr wrap="square" rtlCol="0">
            <a:spAutoFit/>
          </a:bodyPr>
          <a:lstStyle/>
          <a:p>
            <a:pPr algn="ctr"/>
            <a:r>
              <a:rPr lang="en-US" sz="1000" b="1" dirty="0">
                <a:latin typeface="Times New Roman" panose="02020603050405020304" pitchFamily="18" charset="0"/>
                <a:cs typeface="Times New Roman" panose="02020603050405020304" pitchFamily="18" charset="0"/>
              </a:rPr>
              <a:t>Insufficient </a:t>
            </a:r>
          </a:p>
        </p:txBody>
      </p:sp>
      <p:sp>
        <p:nvSpPr>
          <p:cNvPr id="45" name="TextBox 44"/>
          <p:cNvSpPr txBox="1"/>
          <p:nvPr/>
        </p:nvSpPr>
        <p:spPr>
          <a:xfrm>
            <a:off x="850956" y="2403218"/>
            <a:ext cx="1073624" cy="246221"/>
          </a:xfrm>
          <a:prstGeom prst="rect">
            <a:avLst/>
          </a:prstGeom>
          <a:noFill/>
          <a:ln>
            <a:solidFill>
              <a:srgbClr val="FF3300"/>
            </a:solidFill>
          </a:ln>
        </p:spPr>
        <p:txBody>
          <a:bodyPr wrap="square" rtlCol="0">
            <a:spAutoFit/>
          </a:bodyPr>
          <a:lstStyle/>
          <a:p>
            <a:pPr algn="ctr"/>
            <a:r>
              <a:rPr lang="en-US" sz="1000" b="1" dirty="0">
                <a:latin typeface="Times New Roman" panose="02020603050405020304" pitchFamily="18" charset="0"/>
                <a:cs typeface="Times New Roman" panose="02020603050405020304" pitchFamily="18" charset="0"/>
              </a:rPr>
              <a:t>Severe Deficient  </a:t>
            </a:r>
          </a:p>
        </p:txBody>
      </p:sp>
      <p:grpSp>
        <p:nvGrpSpPr>
          <p:cNvPr id="46" name="Group 45"/>
          <p:cNvGrpSpPr/>
          <p:nvPr/>
        </p:nvGrpSpPr>
        <p:grpSpPr>
          <a:xfrm>
            <a:off x="989169" y="3070463"/>
            <a:ext cx="5057039" cy="385963"/>
            <a:chOff x="2051398" y="2140224"/>
            <a:chExt cx="4993191" cy="329061"/>
          </a:xfrm>
        </p:grpSpPr>
        <p:sp>
          <p:nvSpPr>
            <p:cNvPr id="47" name="Rectangle 46"/>
            <p:cNvSpPr/>
            <p:nvPr/>
          </p:nvSpPr>
          <p:spPr>
            <a:xfrm>
              <a:off x="2051398" y="2140224"/>
              <a:ext cx="360362" cy="3290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8" name="Rectangle 47"/>
            <p:cNvSpPr/>
            <p:nvPr/>
          </p:nvSpPr>
          <p:spPr>
            <a:xfrm>
              <a:off x="2411760" y="2140224"/>
              <a:ext cx="1656184" cy="3290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Rectangle 48"/>
            <p:cNvSpPr/>
            <p:nvPr/>
          </p:nvSpPr>
          <p:spPr>
            <a:xfrm>
              <a:off x="4067945" y="2140224"/>
              <a:ext cx="2976644" cy="3290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50" name="TextBox 49"/>
          <p:cNvSpPr txBox="1"/>
          <p:nvPr/>
        </p:nvSpPr>
        <p:spPr>
          <a:xfrm rot="5400000">
            <a:off x="783297" y="2933328"/>
            <a:ext cx="1190130"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a:t>
            </a:r>
          </a:p>
        </p:txBody>
      </p:sp>
      <p:sp>
        <p:nvSpPr>
          <p:cNvPr id="51" name="TextBox 50"/>
          <p:cNvSpPr txBox="1"/>
          <p:nvPr/>
        </p:nvSpPr>
        <p:spPr>
          <a:xfrm rot="5400000">
            <a:off x="2441461" y="2920936"/>
            <a:ext cx="1207151"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1858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3000"/>
                                        <p:tgtEl>
                                          <p:spTgt spid="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up)">
                                      <p:cBhvr>
                                        <p:cTn id="10" dur="2750"/>
                                        <p:tgtEl>
                                          <p:spTgt spid="51"/>
                                        </p:tgtEl>
                                      </p:cBhvr>
                                    </p:animEffect>
                                  </p:childTnLst>
                                </p:cTn>
                              </p:par>
                              <p:par>
                                <p:cTn id="11" presetID="1" presetClass="entr" presetSubtype="0" fill="hold" nodeType="withEffect">
                                  <p:stCondLst>
                                    <p:cond delay="3750"/>
                                  </p:stCondLst>
                                  <p:childTnLst>
                                    <p:set>
                                      <p:cBhvr>
                                        <p:cTn id="12" dur="1" fill="hold">
                                          <p:stCondLst>
                                            <p:cond delay="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iceberg of vitamin D deficiency"/>
          <p:cNvPicPr>
            <a:picLocks noChangeAspect="1" noChangeArrowheads="1"/>
          </p:cNvPicPr>
          <p:nvPr/>
        </p:nvPicPr>
        <p:blipFill rotWithShape="1">
          <a:blip r:embed="rId2">
            <a:extLst>
              <a:ext uri="{28A0092B-C50C-407E-A947-70E740481C1C}">
                <a14:useLocalDpi xmlns:a14="http://schemas.microsoft.com/office/drawing/2010/main" val="0"/>
              </a:ext>
            </a:extLst>
          </a:blip>
          <a:srcRect t="16547" b="8994"/>
          <a:stretch/>
        </p:blipFill>
        <p:spPr bwMode="auto">
          <a:xfrm>
            <a:off x="-152400" y="0"/>
            <a:ext cx="1249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82268" y="609600"/>
            <a:ext cx="1608133" cy="400110"/>
          </a:xfrm>
          <a:prstGeom prst="rect">
            <a:avLst/>
          </a:prstGeom>
        </p:spPr>
        <p:txBody>
          <a:bodyPr wrap="none">
            <a:spAutoFit/>
          </a:bodyPr>
          <a:lstStyle/>
          <a:p>
            <a:pPr algn="ctr" latinLnBrk="1"/>
            <a:r>
              <a:rPr lang="en-US" sz="2000" b="1" dirty="0">
                <a:latin typeface="Times New Roman" panose="02020603050405020304" pitchFamily="18" charset="0"/>
                <a:cs typeface="Times New Roman" panose="02020603050405020304" pitchFamily="18" charset="0"/>
              </a:rPr>
              <a:t>Bone Health </a:t>
            </a:r>
          </a:p>
        </p:txBody>
      </p:sp>
      <p:grpSp>
        <p:nvGrpSpPr>
          <p:cNvPr id="5" name="Group 4"/>
          <p:cNvGrpSpPr/>
          <p:nvPr/>
        </p:nvGrpSpPr>
        <p:grpSpPr>
          <a:xfrm>
            <a:off x="304800" y="365986"/>
            <a:ext cx="1992916" cy="887338"/>
            <a:chOff x="1103446" y="646315"/>
            <a:chExt cx="3389505" cy="931769"/>
          </a:xfrm>
        </p:grpSpPr>
        <p:sp>
          <p:nvSpPr>
            <p:cNvPr id="6" name="Right Arrow 5"/>
            <p:cNvSpPr/>
            <p:nvPr/>
          </p:nvSpPr>
          <p:spPr>
            <a:xfrm>
              <a:off x="1103446" y="646315"/>
              <a:ext cx="3389505" cy="93176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1106711" y="874065"/>
              <a:ext cx="3161817" cy="484782"/>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What we see </a:t>
              </a:r>
            </a:p>
          </p:txBody>
        </p:sp>
      </p:grpSp>
      <p:grpSp>
        <p:nvGrpSpPr>
          <p:cNvPr id="8" name="Group 7"/>
          <p:cNvGrpSpPr/>
          <p:nvPr/>
        </p:nvGrpSpPr>
        <p:grpSpPr>
          <a:xfrm flipH="1">
            <a:off x="8382000" y="2362200"/>
            <a:ext cx="2590800" cy="969823"/>
            <a:chOff x="1103446" y="646315"/>
            <a:chExt cx="3389505" cy="931769"/>
          </a:xfrm>
        </p:grpSpPr>
        <p:sp>
          <p:nvSpPr>
            <p:cNvPr id="9" name="Right Arrow 8"/>
            <p:cNvSpPr/>
            <p:nvPr/>
          </p:nvSpPr>
          <p:spPr>
            <a:xfrm>
              <a:off x="1103446" y="646315"/>
              <a:ext cx="3389505" cy="93176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0" name="TextBox 9"/>
            <p:cNvSpPr txBox="1"/>
            <p:nvPr/>
          </p:nvSpPr>
          <p:spPr>
            <a:xfrm>
              <a:off x="1106711" y="874065"/>
              <a:ext cx="3161818" cy="3844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What </a:t>
              </a:r>
              <a:r>
                <a:rPr lang="en-US" sz="2000" b="1" dirty="0" smtClean="0">
                  <a:latin typeface="Times New Roman" panose="02020603050405020304" pitchFamily="18" charset="0"/>
                  <a:cs typeface="Times New Roman" panose="02020603050405020304" pitchFamily="18" charset="0"/>
                </a:rPr>
                <a:t>we don’t  </a:t>
              </a:r>
              <a:r>
                <a:rPr lang="en-US" sz="2000" b="1" dirty="0">
                  <a:latin typeface="Times New Roman" panose="02020603050405020304" pitchFamily="18" charset="0"/>
                  <a:cs typeface="Times New Roman" panose="02020603050405020304" pitchFamily="18" charset="0"/>
                </a:rPr>
                <a:t>see </a:t>
              </a:r>
            </a:p>
          </p:txBody>
        </p:sp>
      </p:grpSp>
      <p:sp>
        <p:nvSpPr>
          <p:cNvPr id="4" name="TextBox 3"/>
          <p:cNvSpPr txBox="1"/>
          <p:nvPr/>
        </p:nvSpPr>
        <p:spPr>
          <a:xfrm>
            <a:off x="9448800" y="6512123"/>
            <a:ext cx="1447800" cy="307777"/>
          </a:xfrm>
          <a:prstGeom prst="rect">
            <a:avLst/>
          </a:prstGeom>
          <a:noFill/>
        </p:spPr>
        <p:txBody>
          <a:bodyPr wrap="square" rtlCol="0">
            <a:spAutoFit/>
          </a:bodyPr>
          <a:lstStyle/>
          <a:p>
            <a:pPr algn="ctr"/>
            <a:r>
              <a:rPr lang="en-US" sz="1400" dirty="0" err="1">
                <a:solidFill>
                  <a:schemeClr val="bg1"/>
                </a:solidFill>
                <a:latin typeface="Times New Roman" panose="02020603050405020304" pitchFamily="18" charset="0"/>
                <a:cs typeface="Times New Roman" panose="02020603050405020304" pitchFamily="18" charset="0"/>
              </a:rPr>
              <a:t>GrassrootsHealth</a:t>
            </a:r>
            <a:endParaRPr lang="en-US"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87623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3200" y="5181600"/>
            <a:ext cx="6856643" cy="768084"/>
          </a:xfrm>
        </p:spPr>
        <p:txBody>
          <a:bodyPr/>
          <a:lstStyle/>
          <a:p>
            <a:r>
              <a:rPr lang="en-US" dirty="0" smtClean="0">
                <a:solidFill>
                  <a:srgbClr val="FF0000"/>
                </a:solidFill>
              </a:rPr>
              <a:t>Some Studies </a:t>
            </a:r>
            <a:endParaRPr lang="en-US" dirty="0">
              <a:solidFill>
                <a:srgbClr val="FF0000"/>
              </a:solidFill>
            </a:endParaRPr>
          </a:p>
        </p:txBody>
      </p:sp>
      <p:pic>
        <p:nvPicPr>
          <p:cNvPr id="5122" name="Picture 2" descr="Image result for studi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704" y="2057400"/>
            <a:ext cx="1483633" cy="139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5230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6077" y="0"/>
            <a:ext cx="4600460" cy="6858000"/>
          </a:xfrm>
          <a:prstGeom prst="rect">
            <a:avLst/>
          </a:prstGeom>
          <a:effectLst>
            <a:outerShdw dist="50800" dir="5400000" algn="ctr" rotWithShape="0">
              <a:srgbClr val="000000"/>
            </a:outerShdw>
          </a:effectLst>
        </p:spPr>
      </p:pic>
      <p:sp>
        <p:nvSpPr>
          <p:cNvPr id="2" name="Title 1"/>
          <p:cNvSpPr>
            <a:spLocks noGrp="1"/>
          </p:cNvSpPr>
          <p:nvPr>
            <p:ph type="title"/>
          </p:nvPr>
        </p:nvSpPr>
        <p:spPr>
          <a:xfrm>
            <a:off x="1248138" y="112544"/>
            <a:ext cx="12192000" cy="1179288"/>
          </a:xfrm>
        </p:spPr>
        <p:txBody>
          <a:bodyPr/>
          <a:lstStyle/>
          <a:p>
            <a:pPr algn="ctr"/>
            <a:r>
              <a:rPr lang="en-US" sz="4267" b="1" dirty="0">
                <a:solidFill>
                  <a:srgbClr val="FF0000"/>
                </a:solidFill>
                <a:latin typeface="Times New Roman" panose="02020603050405020304" pitchFamily="18" charset="0"/>
                <a:cs typeface="Times New Roman" panose="02020603050405020304" pitchFamily="18" charset="0"/>
              </a:rPr>
              <a:t>Vitamin D and Osteoporosis</a:t>
            </a:r>
          </a:p>
        </p:txBody>
      </p:sp>
      <p:sp>
        <p:nvSpPr>
          <p:cNvPr id="4" name="Content Placeholder 3"/>
          <p:cNvSpPr>
            <a:spLocks noGrp="1"/>
          </p:cNvSpPr>
          <p:nvPr>
            <p:ph idx="1"/>
          </p:nvPr>
        </p:nvSpPr>
        <p:spPr>
          <a:xfrm>
            <a:off x="3215680" y="2084851"/>
            <a:ext cx="8256917" cy="4224471"/>
          </a:xfrm>
        </p:spPr>
        <p:txBody>
          <a:bodyPr>
            <a:normAutofit lnSpcReduction="10000"/>
          </a:bodyPr>
          <a:lstStyle/>
          <a:p>
            <a:pPr marL="457189" indent="-457189"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Osteoporosis is the most common metabolic bone disease in the world. </a:t>
            </a:r>
            <a:r>
              <a:rPr lang="en-US" sz="3200" b="1" dirty="0">
                <a:solidFill>
                  <a:srgbClr val="7030A0"/>
                </a:solidFill>
                <a:latin typeface="Times New Roman" panose="02020603050405020304" pitchFamily="18" charset="0"/>
                <a:cs typeface="Times New Roman" panose="02020603050405020304" pitchFamily="18" charset="0"/>
              </a:rPr>
              <a:t>A low vitamin D level is an established risk factor for osteoporosis</a:t>
            </a:r>
            <a:r>
              <a:rPr lang="en-US" sz="2933" dirty="0">
                <a:solidFill>
                  <a:srgbClr val="7030A0"/>
                </a:solidFill>
                <a:latin typeface="Times New Roman" panose="02020603050405020304" pitchFamily="18" charset="0"/>
                <a:cs typeface="Times New Roman" panose="02020603050405020304" pitchFamily="18" charset="0"/>
              </a:rPr>
              <a:t>. </a:t>
            </a:r>
            <a:r>
              <a:rPr lang="en-US" sz="2933" dirty="0">
                <a:solidFill>
                  <a:schemeClr val="tx1"/>
                </a:solidFill>
                <a:latin typeface="Times New Roman" panose="02020603050405020304" pitchFamily="18" charset="0"/>
                <a:cs typeface="Times New Roman" panose="02020603050405020304" pitchFamily="18" charset="0"/>
              </a:rPr>
              <a:t>Inadequate serum vitamin D levels will decrease the active trans cellular absorption of calcium.</a:t>
            </a:r>
          </a:p>
          <a:p>
            <a:pPr marL="457189" indent="-457189"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Combination of calcium and vitamin D supplementation is associated with higher bone mineral density and decreased incidence of hip fractures.</a:t>
            </a:r>
          </a:p>
          <a:p>
            <a:pPr algn="just"/>
            <a:endParaRPr lang="en-US" sz="2933" dirty="0">
              <a:latin typeface="Times New Roman" panose="02020603050405020304" pitchFamily="18" charset="0"/>
              <a:cs typeface="Times New Roman" panose="02020603050405020304" pitchFamily="18" charset="0"/>
            </a:endParaRPr>
          </a:p>
          <a:p>
            <a:endParaRPr lang="en-US" sz="2933" spc="-200" dirty="0"/>
          </a:p>
          <a:p>
            <a:endParaRPr lang="en-US" sz="2933" spc="-200" dirty="0"/>
          </a:p>
        </p:txBody>
      </p:sp>
      <p:sp>
        <p:nvSpPr>
          <p:cNvPr id="5" name="TextBox 4"/>
          <p:cNvSpPr txBox="1"/>
          <p:nvPr/>
        </p:nvSpPr>
        <p:spPr>
          <a:xfrm>
            <a:off x="3953085" y="6117301"/>
            <a:ext cx="806489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rPr>
              <a:t>Rodriguez-Martinez MA, Garcia-Cohen EC. Role of Calcium and vitamin D in the prevention and treatment of osteoporosis.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rPr>
              <a:t>Pharmacol</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rPr>
              <a:t>Ther</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rPr>
              <a:t> 2002;93:37–49.</a:t>
            </a:r>
          </a:p>
        </p:txBody>
      </p:sp>
    </p:spTree>
    <p:extLst>
      <p:ext uri="{BB962C8B-B14F-4D97-AF65-F5344CB8AC3E}">
        <p14:creationId xmlns:p14="http://schemas.microsoft.com/office/powerpoint/2010/main" val="2341932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59563" y="393396"/>
            <a:ext cx="10032437" cy="1179288"/>
          </a:xfrm>
        </p:spPr>
        <p:txBody>
          <a:bodyPr/>
          <a:lstStyle/>
          <a:p>
            <a:pPr algn="ctr"/>
            <a:r>
              <a:rPr lang="en-US" sz="4267" b="1" dirty="0">
                <a:solidFill>
                  <a:srgbClr val="FF0000"/>
                </a:solidFill>
                <a:latin typeface="Times New Roman" panose="02020603050405020304" pitchFamily="18" charset="0"/>
                <a:cs typeface="Times New Roman" panose="02020603050405020304" pitchFamily="18" charset="0"/>
              </a:rPr>
              <a:t>Vitamin D and Fractures</a:t>
            </a:r>
          </a:p>
        </p:txBody>
      </p:sp>
      <p:sp>
        <p:nvSpPr>
          <p:cNvPr id="4" name="Content Placeholder 3"/>
          <p:cNvSpPr>
            <a:spLocks noGrp="1"/>
          </p:cNvSpPr>
          <p:nvPr>
            <p:ph idx="1"/>
          </p:nvPr>
        </p:nvSpPr>
        <p:spPr>
          <a:xfrm>
            <a:off x="3599723" y="1190629"/>
            <a:ext cx="7948307" cy="3994316"/>
          </a:xfrm>
        </p:spPr>
        <p:txBody>
          <a:bodyPr/>
          <a:lstStyle/>
          <a:p>
            <a:pPr algn="just"/>
            <a:r>
              <a:rPr lang="en-US" sz="2933" dirty="0">
                <a:solidFill>
                  <a:schemeClr val="tx1"/>
                </a:solidFill>
                <a:latin typeface="Times New Roman" panose="02020603050405020304" pitchFamily="18" charset="0"/>
                <a:cs typeface="Times New Roman" panose="02020603050405020304" pitchFamily="18" charset="0"/>
              </a:rPr>
              <a:t>A meta-analysis of 12 randomized, controlled trials that included more than 42,000 people found that  </a:t>
            </a:r>
            <a:r>
              <a:rPr lang="en-US" sz="2933" b="1" dirty="0">
                <a:solidFill>
                  <a:srgbClr val="7030A0"/>
                </a:solidFill>
                <a:latin typeface="Times New Roman" panose="02020603050405020304" pitchFamily="18" charset="0"/>
                <a:cs typeface="Times New Roman" panose="02020603050405020304" pitchFamily="18" charset="0"/>
              </a:rPr>
              <a:t>Vitamin D supplementation of more than 400 IU    daily reduced incidence of non-vertebral fractures  </a:t>
            </a:r>
            <a:r>
              <a:rPr lang="en-US" sz="2933" dirty="0">
                <a:solidFill>
                  <a:schemeClr val="tx1"/>
                </a:solidFill>
                <a:latin typeface="Times New Roman" panose="02020603050405020304" pitchFamily="18" charset="0"/>
                <a:cs typeface="Times New Roman" panose="02020603050405020304" pitchFamily="18" charset="0"/>
              </a:rPr>
              <a:t>(rate ratio, </a:t>
            </a:r>
            <a:r>
              <a:rPr lang="en-US" sz="3200" b="1" dirty="0">
                <a:solidFill>
                  <a:srgbClr val="FF0000"/>
                </a:solidFill>
                <a:latin typeface="Times New Roman" panose="02020603050405020304" pitchFamily="18" charset="0"/>
                <a:cs typeface="Times New Roman" panose="02020603050405020304" pitchFamily="18" charset="0"/>
              </a:rPr>
              <a:t>0.86</a:t>
            </a:r>
            <a:r>
              <a:rPr lang="en-US" sz="2933" dirty="0">
                <a:solidFill>
                  <a:schemeClr val="tx1"/>
                </a:solidFill>
                <a:latin typeface="Times New Roman" panose="02020603050405020304" pitchFamily="18" charset="0"/>
                <a:cs typeface="Times New Roman" panose="02020603050405020304" pitchFamily="18" charset="0"/>
              </a:rPr>
              <a:t>; 95% CI, 0.77–0.96).</a:t>
            </a:r>
          </a:p>
        </p:txBody>
      </p:sp>
      <p:sp>
        <p:nvSpPr>
          <p:cNvPr id="6" name="TextBox 5"/>
          <p:cNvSpPr txBox="1"/>
          <p:nvPr/>
        </p:nvSpPr>
        <p:spPr>
          <a:xfrm>
            <a:off x="3715895" y="5733256"/>
            <a:ext cx="78728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rPr>
              <a:t>Bischoff-Ferrari HA, Willett WC, Wong JB, et al. Prevention of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rPr>
              <a:t>nonvertebral</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rPr>
              <a:t> fractures with oral vitamin D dose dependency. A meta-analysis of randomized controlled trials. Arch Intern Med 2009;169:551–61.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71127" y="1658899"/>
            <a:ext cx="2394559" cy="3386243"/>
          </a:xfrm>
          <a:prstGeom prst="rect">
            <a:avLst/>
          </a:prstGeom>
        </p:spPr>
      </p:pic>
    </p:spTree>
    <p:extLst>
      <p:ext uri="{BB962C8B-B14F-4D97-AF65-F5344CB8AC3E}">
        <p14:creationId xmlns:p14="http://schemas.microsoft.com/office/powerpoint/2010/main" val="16986224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188" y="233488"/>
            <a:ext cx="12192000" cy="1179288"/>
          </a:xfrm>
        </p:spPr>
        <p:txBody>
          <a:bodyPr/>
          <a:lstStyle/>
          <a:p>
            <a:pPr algn="ctr"/>
            <a:r>
              <a:rPr lang="en-US" sz="4267" b="1" dirty="0">
                <a:solidFill>
                  <a:srgbClr val="FF0000"/>
                </a:solidFill>
                <a:latin typeface="Times New Roman" panose="02020603050405020304" pitchFamily="18" charset="0"/>
                <a:cs typeface="Times New Roman" panose="02020603050405020304" pitchFamily="18" charset="0"/>
              </a:rPr>
              <a:t>Vitamin D and Chronic Pain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23" y="1760416"/>
            <a:ext cx="2766689" cy="3360373"/>
          </a:xfrm>
          <a:prstGeom prst="rect">
            <a:avLst/>
          </a:prstGeom>
        </p:spPr>
      </p:pic>
      <p:sp>
        <p:nvSpPr>
          <p:cNvPr id="4" name="Content Placeholder 3"/>
          <p:cNvSpPr>
            <a:spLocks noGrp="1"/>
          </p:cNvSpPr>
          <p:nvPr>
            <p:ph idx="1"/>
          </p:nvPr>
        </p:nvSpPr>
        <p:spPr>
          <a:xfrm>
            <a:off x="3052651" y="1503287"/>
            <a:ext cx="8947091" cy="4938011"/>
          </a:xfrm>
        </p:spPr>
        <p:txBody>
          <a:bodyPr/>
          <a:lstStyle/>
          <a:p>
            <a:pPr marL="457189" indent="-457189"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Several case series and observational studies have    suggested that </a:t>
            </a:r>
            <a:r>
              <a:rPr lang="en-US" sz="2800" b="1" dirty="0">
                <a:solidFill>
                  <a:srgbClr val="0070C0"/>
                </a:solidFill>
                <a:latin typeface="Times New Roman" panose="02020603050405020304" pitchFamily="18" charset="0"/>
                <a:cs typeface="Times New Roman" panose="02020603050405020304" pitchFamily="18" charset="0"/>
              </a:rPr>
              <a:t>vitamin D inadequacy may represent a source of nociception and impaired neuromuscular functioning among patients with chronic pain</a:t>
            </a:r>
            <a:r>
              <a:rPr lang="en-US" sz="2933" dirty="0">
                <a:solidFill>
                  <a:srgbClr val="0070C0"/>
                </a:solidFill>
                <a:latin typeface="Times New Roman" panose="02020603050405020304" pitchFamily="18" charset="0"/>
                <a:cs typeface="Times New Roman" panose="02020603050405020304" pitchFamily="18" charset="0"/>
              </a:rPr>
              <a:t>.</a:t>
            </a:r>
          </a:p>
          <a:p>
            <a:pPr marL="457189" indent="-457189" algn="just">
              <a:buFont typeface="Arial" panose="020B0604020202020204" pitchFamily="34" charset="0"/>
              <a:buChar char="•"/>
            </a:pPr>
            <a:r>
              <a:rPr lang="en-US" sz="2933" b="1" dirty="0">
                <a:solidFill>
                  <a:srgbClr val="33CC33"/>
                </a:solidFill>
                <a:latin typeface="Times New Roman" panose="02020603050405020304" pitchFamily="18" charset="0"/>
                <a:cs typeface="Times New Roman" panose="02020603050405020304" pitchFamily="18" charset="0"/>
              </a:rPr>
              <a:t>Fifty-one articles were reviewed and a direct            correlation was noted between vitamin D deficiency and  musculoskeletal pain</a:t>
            </a:r>
            <a:r>
              <a:rPr lang="en-US" sz="2933" dirty="0">
                <a:solidFill>
                  <a:schemeClr val="tx1"/>
                </a:solidFill>
                <a:latin typeface="Times New Roman" panose="02020603050405020304" pitchFamily="18" charset="0"/>
                <a:cs typeface="Times New Roman" panose="02020603050405020304" pitchFamily="18" charset="0"/>
              </a:rPr>
              <a:t>. Treatment of vitamin-D  deficiency produced an increase in muscle strength  and a marked decrease in back and lower-limb pain within 6 months.</a:t>
            </a:r>
          </a:p>
          <a:p>
            <a:pPr algn="just"/>
            <a:endParaRPr lang="en-US" sz="2933" spc="-200" dirty="0">
              <a:latin typeface="Calibri" panose="020F0502020204030204" pitchFamily="34" charset="0"/>
              <a:cs typeface="Calibri" panose="020F0502020204030204" pitchFamily="34" charset="0"/>
            </a:endParaRPr>
          </a:p>
        </p:txBody>
      </p:sp>
      <p:sp>
        <p:nvSpPr>
          <p:cNvPr id="5" name="TextBox 4"/>
          <p:cNvSpPr txBox="1"/>
          <p:nvPr/>
        </p:nvSpPr>
        <p:spPr>
          <a:xfrm>
            <a:off x="4191077" y="6441298"/>
            <a:ext cx="7808665"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Straube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 Andrew Moore R,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McQuay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HJ. Vitamin D and chronic pain. Pain 2009;141:10 –3</a:t>
            </a:r>
          </a:p>
        </p:txBody>
      </p:sp>
    </p:spTree>
    <p:extLst>
      <p:ext uri="{BB962C8B-B14F-4D97-AF65-F5344CB8AC3E}">
        <p14:creationId xmlns:p14="http://schemas.microsoft.com/office/powerpoint/2010/main" val="35570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500" autoRev="1" fill="remove"/>
                                        <p:tgtEl>
                                          <p:spTgt spid="4">
                                            <p:txEl>
                                              <p:pRg st="0" end="0"/>
                                            </p:txEl>
                                          </p:spTgt>
                                        </p:tgtEl>
                                        <p:attrNameLst>
                                          <p:attrName>style.color</p:attrName>
                                        </p:attrNameLst>
                                      </p:cBhvr>
                                      <p:to>
                                        <a:schemeClr val="bg1"/>
                                      </p:to>
                                    </p:animClr>
                                    <p:animClr clrSpc="rgb" dir="cw">
                                      <p:cBhvr>
                                        <p:cTn id="7" dur="500" autoRev="1" fill="remove"/>
                                        <p:tgtEl>
                                          <p:spTgt spid="4">
                                            <p:txEl>
                                              <p:pRg st="0" end="0"/>
                                            </p:txEl>
                                          </p:spTgt>
                                        </p:tgtEl>
                                        <p:attrNameLst>
                                          <p:attrName>fillcolor</p:attrName>
                                        </p:attrNameLst>
                                      </p:cBhvr>
                                      <p:to>
                                        <a:schemeClr val="bg1"/>
                                      </p:to>
                                    </p:animClr>
                                    <p:set>
                                      <p:cBhvr>
                                        <p:cTn id="8" dur="500" autoRev="1" fill="remove"/>
                                        <p:tgtEl>
                                          <p:spTgt spid="4">
                                            <p:txEl>
                                              <p:pRg st="0" end="0"/>
                                            </p:txEl>
                                          </p:spTgt>
                                        </p:tgtEl>
                                        <p:attrNameLst>
                                          <p:attrName>fill.type</p:attrName>
                                        </p:attrNameLst>
                                      </p:cBhvr>
                                      <p:to>
                                        <p:strVal val="solid"/>
                                      </p:to>
                                    </p:set>
                                    <p:set>
                                      <p:cBhvr>
                                        <p:cTn id="9" dur="500" autoRev="1" fill="remove"/>
                                        <p:tgtEl>
                                          <p:spTgt spid="4">
                                            <p:txEl>
                                              <p:pRg st="0" end="0"/>
                                            </p:txEl>
                                          </p:spTgt>
                                        </p:tgtEl>
                                        <p:attrNameLst>
                                          <p:attrName>fill.on</p:attrName>
                                        </p:attrNameLst>
                                      </p:cBhvr>
                                      <p:to>
                                        <p:strVal val="true"/>
                                      </p:to>
                                    </p:set>
                                  </p:childTnLst>
                                </p:cTn>
                              </p:par>
                            </p:childTnLst>
                          </p:cTn>
                        </p:par>
                        <p:par>
                          <p:cTn id="10" fill="hold">
                            <p:stCondLst>
                              <p:cond delay="1000"/>
                            </p:stCondLst>
                            <p:childTnLst>
                              <p:par>
                                <p:cTn id="11" presetID="27" presetClass="emph" presetSubtype="0" fill="remove" grpId="0" nodeType="afterEffect">
                                  <p:stCondLst>
                                    <p:cond delay="0"/>
                                  </p:stCondLst>
                                  <p:childTnLst>
                                    <p:animClr clrSpc="rgb" dir="cw">
                                      <p:cBhvr override="childStyle">
                                        <p:cTn id="12" dur="250" autoRev="1" fill="remove"/>
                                        <p:tgtEl>
                                          <p:spTgt spid="4">
                                            <p:txEl>
                                              <p:pRg st="1" end="1"/>
                                            </p:txEl>
                                          </p:spTgt>
                                        </p:tgtEl>
                                        <p:attrNameLst>
                                          <p:attrName>style.color</p:attrName>
                                        </p:attrNameLst>
                                      </p:cBhvr>
                                      <p:to>
                                        <a:schemeClr val="bg1"/>
                                      </p:to>
                                    </p:animClr>
                                    <p:animClr clrSpc="rgb" dir="cw">
                                      <p:cBhvr>
                                        <p:cTn id="13" dur="250" autoRev="1" fill="remove"/>
                                        <p:tgtEl>
                                          <p:spTgt spid="4">
                                            <p:txEl>
                                              <p:pRg st="1" end="1"/>
                                            </p:txEl>
                                          </p:spTgt>
                                        </p:tgtEl>
                                        <p:attrNameLst>
                                          <p:attrName>fillcolor</p:attrName>
                                        </p:attrNameLst>
                                      </p:cBhvr>
                                      <p:to>
                                        <a:schemeClr val="bg1"/>
                                      </p:to>
                                    </p:animClr>
                                    <p:set>
                                      <p:cBhvr>
                                        <p:cTn id="14" dur="250" autoRev="1" fill="remove"/>
                                        <p:tgtEl>
                                          <p:spTgt spid="4">
                                            <p:txEl>
                                              <p:pRg st="1" end="1"/>
                                            </p:txEl>
                                          </p:spTgt>
                                        </p:tgtEl>
                                        <p:attrNameLst>
                                          <p:attrName>fill.type</p:attrName>
                                        </p:attrNameLst>
                                      </p:cBhvr>
                                      <p:to>
                                        <p:strVal val="solid"/>
                                      </p:to>
                                    </p:set>
                                    <p:set>
                                      <p:cBhvr>
                                        <p:cTn id="15" dur="250" autoRev="1" fill="remove"/>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2839598" y="1380818"/>
            <a:ext cx="8732940" cy="4562782"/>
          </a:xfrm>
          <a:ln>
            <a:solidFill>
              <a:schemeClr val="accent3">
                <a:lumMod val="65000"/>
              </a:schemeClr>
            </a:solidFill>
          </a:ln>
        </p:spPr>
        <p:txBody>
          <a:bodyPr>
            <a:noAutofit/>
          </a:bodyPr>
          <a:lstStyle/>
          <a:p>
            <a:pPr marL="457200" indent="-457200" algn="r">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A recent meta-analysis has postulated that vitamin </a:t>
            </a:r>
            <a:r>
              <a:rPr lang="en-US" sz="2400" dirty="0" smtClean="0">
                <a:solidFill>
                  <a:schemeClr val="tx1"/>
                </a:solidFill>
                <a:latin typeface="Times New Roman" panose="02020603050405020304" pitchFamily="18" charset="0"/>
                <a:cs typeface="Times New Roman" panose="02020603050405020304" pitchFamily="18" charset="0"/>
              </a:rPr>
              <a:t>D is </a:t>
            </a:r>
            <a:r>
              <a:rPr lang="en-US" sz="2400" dirty="0">
                <a:solidFill>
                  <a:schemeClr val="tx1"/>
                </a:solidFill>
                <a:latin typeface="Times New Roman" panose="02020603050405020304" pitchFamily="18" charset="0"/>
                <a:cs typeface="Times New Roman" panose="02020603050405020304" pitchFamily="18" charset="0"/>
              </a:rPr>
              <a:t>involved in this disease, showing that </a:t>
            </a:r>
            <a:r>
              <a:rPr lang="en-US" sz="2800" b="1" dirty="0">
                <a:solidFill>
                  <a:srgbClr val="FF0000"/>
                </a:solidFill>
                <a:latin typeface="Times New Roman" panose="02020603050405020304" pitchFamily="18" charset="0"/>
                <a:cs typeface="Times New Roman" panose="02020603050405020304" pitchFamily="18" charset="0"/>
              </a:rPr>
              <a:t>patients </a:t>
            </a:r>
            <a:r>
              <a:rPr lang="en-US" sz="2800" b="1" dirty="0" smtClean="0">
                <a:solidFill>
                  <a:srgbClr val="FF0000"/>
                </a:solidFill>
                <a:latin typeface="Times New Roman" panose="02020603050405020304" pitchFamily="18" charset="0"/>
                <a:cs typeface="Times New Roman" panose="02020603050405020304" pitchFamily="18" charset="0"/>
              </a:rPr>
              <a:t>with low 25(OH)D serum </a:t>
            </a:r>
            <a:r>
              <a:rPr lang="en-US" sz="2800" b="1" dirty="0">
                <a:solidFill>
                  <a:srgbClr val="FF0000"/>
                </a:solidFill>
                <a:latin typeface="Times New Roman" panose="02020603050405020304" pitchFamily="18" charset="0"/>
                <a:cs typeface="Times New Roman" panose="02020603050405020304" pitchFamily="18" charset="0"/>
              </a:rPr>
              <a:t>levels may have more risk to </a:t>
            </a:r>
            <a:r>
              <a:rPr lang="en-US" sz="2800" b="1" dirty="0" smtClean="0">
                <a:solidFill>
                  <a:srgbClr val="FF0000"/>
                </a:solidFill>
                <a:latin typeface="Times New Roman" panose="02020603050405020304" pitchFamily="18" charset="0"/>
                <a:cs typeface="Times New Roman" panose="02020603050405020304" pitchFamily="18" charset="0"/>
              </a:rPr>
              <a:t>develop hypertension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compared to those with normal </a:t>
            </a:r>
            <a:r>
              <a:rPr lang="en-US" sz="2400" dirty="0" smtClean="0">
                <a:solidFill>
                  <a:schemeClr val="tx1"/>
                </a:solidFill>
                <a:latin typeface="Times New Roman" panose="02020603050405020304" pitchFamily="18" charset="0"/>
                <a:cs typeface="Times New Roman" panose="02020603050405020304" pitchFamily="18" charset="0"/>
              </a:rPr>
              <a:t>parameters (1.37</a:t>
            </a:r>
            <a:r>
              <a:rPr lang="en-US" sz="2400" dirty="0">
                <a:solidFill>
                  <a:schemeClr val="tx1"/>
                </a:solidFill>
                <a:latin typeface="Times New Roman" panose="02020603050405020304" pitchFamily="18" charset="0"/>
                <a:cs typeface="Times New Roman" panose="02020603050405020304" pitchFamily="18" charset="0"/>
              </a:rPr>
              <a:t>; 95% CI, 1.19 to 1.59</a:t>
            </a:r>
            <a:r>
              <a:rPr lang="en-US" sz="2400" dirty="0" smtClean="0">
                <a:solidFill>
                  <a:schemeClr val="tx1"/>
                </a:solidFill>
                <a:latin typeface="Times New Roman" panose="02020603050405020304" pitchFamily="18" charset="0"/>
                <a:cs typeface="Times New Roman" panose="02020603050405020304" pitchFamily="18" charset="0"/>
              </a:rPr>
              <a:t>).</a:t>
            </a:r>
          </a:p>
          <a:p>
            <a:pPr marL="457200" indent="-457200" algn="r">
              <a:buFont typeface="Arial" panose="020B0604020202020204" pitchFamily="34" charset="0"/>
              <a:buChar char="•"/>
            </a:pPr>
            <a:endParaRPr lang="en-US" sz="2400" dirty="0" smtClean="0">
              <a:solidFill>
                <a:schemeClr val="tx1"/>
              </a:solidFill>
              <a:latin typeface="Times New Roman" panose="02020603050405020304" pitchFamily="18" charset="0"/>
              <a:cs typeface="Times New Roman" panose="02020603050405020304" pitchFamily="18" charset="0"/>
            </a:endParaRPr>
          </a:p>
          <a:p>
            <a:pPr marL="457200" indent="-457200" algn="r">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rPr>
              <a:t>Supplementary therapy with </a:t>
            </a:r>
            <a:r>
              <a:rPr lang="en-US" sz="2800" b="1" dirty="0" smtClean="0">
                <a:solidFill>
                  <a:srgbClr val="FF0000"/>
                </a:solidFill>
                <a:latin typeface="Times New Roman" panose="02020603050405020304" pitchFamily="18" charset="0"/>
                <a:cs typeface="Times New Roman" panose="02020603050405020304" pitchFamily="18" charset="0"/>
              </a:rPr>
              <a:t>Cholecalciferol </a:t>
            </a:r>
            <a:r>
              <a:rPr lang="en-US" sz="2800" b="1" dirty="0">
                <a:solidFill>
                  <a:srgbClr val="FF0000"/>
                </a:solidFill>
                <a:latin typeface="Times New Roman" panose="02020603050405020304" pitchFamily="18" charset="0"/>
                <a:cs typeface="Times New Roman" panose="02020603050405020304" pitchFamily="18" charset="0"/>
              </a:rPr>
              <a:t>based on 50,000 </a:t>
            </a:r>
            <a:r>
              <a:rPr lang="en-US" sz="2800" b="1" dirty="0" smtClean="0">
                <a:solidFill>
                  <a:srgbClr val="FF0000"/>
                </a:solidFill>
                <a:latin typeface="Times New Roman" panose="02020603050405020304" pitchFamily="18" charset="0"/>
                <a:cs typeface="Times New Roman" panose="02020603050405020304" pitchFamily="18" charset="0"/>
              </a:rPr>
              <a:t>units weekly </a:t>
            </a:r>
            <a:r>
              <a:rPr lang="en-US" sz="2800" b="1" dirty="0">
                <a:solidFill>
                  <a:srgbClr val="FF0000"/>
                </a:solidFill>
                <a:latin typeface="Times New Roman" panose="02020603050405020304" pitchFamily="18" charset="0"/>
                <a:cs typeface="Times New Roman" panose="02020603050405020304" pitchFamily="18" charset="0"/>
              </a:rPr>
              <a:t>for 12 weeks, </a:t>
            </a:r>
            <a:r>
              <a:rPr lang="en-US" sz="2800" b="1" dirty="0" smtClean="0">
                <a:solidFill>
                  <a:srgbClr val="FF0000"/>
                </a:solidFill>
                <a:latin typeface="Times New Roman" panose="02020603050405020304" pitchFamily="18" charset="0"/>
                <a:cs typeface="Times New Roman" panose="02020603050405020304" pitchFamily="18" charset="0"/>
              </a:rPr>
              <a:t>reduces blood pressure </a:t>
            </a:r>
            <a:r>
              <a:rPr lang="en-US" sz="2800" b="1" dirty="0">
                <a:solidFill>
                  <a:srgbClr val="FF0000"/>
                </a:solidFill>
                <a:latin typeface="Times New Roman" panose="02020603050405020304" pitchFamily="18" charset="0"/>
                <a:cs typeface="Times New Roman" panose="02020603050405020304" pitchFamily="18" charset="0"/>
              </a:rPr>
              <a:t>significantly (p &lt; 0.01) in </a:t>
            </a:r>
            <a:r>
              <a:rPr lang="en-US" sz="2800" b="1" dirty="0" smtClean="0">
                <a:solidFill>
                  <a:srgbClr val="FF0000"/>
                </a:solidFill>
                <a:latin typeface="Times New Roman" panose="02020603050405020304" pitchFamily="18" charset="0"/>
                <a:cs typeface="Times New Roman" panose="02020603050405020304" pitchFamily="18" charset="0"/>
              </a:rPr>
              <a:t>diabetic  </a:t>
            </a:r>
            <a:r>
              <a:rPr lang="en-US" sz="2800" dirty="0" smtClean="0">
                <a:solidFill>
                  <a:schemeClr val="tx1"/>
                </a:solidFill>
                <a:latin typeface="Times New Roman" panose="02020603050405020304" pitchFamily="18" charset="0"/>
                <a:cs typeface="Times New Roman" panose="02020603050405020304" pitchFamily="18" charset="0"/>
              </a:rPr>
              <a:t>pati</a:t>
            </a:r>
            <a:r>
              <a:rPr lang="en-US" sz="2400" dirty="0" smtClean="0">
                <a:solidFill>
                  <a:schemeClr val="tx1"/>
                </a:solidFill>
                <a:latin typeface="Times New Roman" panose="02020603050405020304" pitchFamily="18" charset="0"/>
                <a:cs typeface="Times New Roman" panose="02020603050405020304" pitchFamily="18" charset="0"/>
              </a:rPr>
              <a:t>ents.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828800" y="116112"/>
            <a:ext cx="9552384" cy="1179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r"/>
            <a:r>
              <a:rPr lang="en-US" sz="4000" b="1" dirty="0" smtClean="0">
                <a:solidFill>
                  <a:srgbClr val="F0861D"/>
                </a:solidFill>
                <a:latin typeface="Times New Roman" panose="02020603050405020304" pitchFamily="18" charset="0"/>
                <a:cs typeface="Times New Roman" panose="02020603050405020304" pitchFamily="18" charset="0"/>
              </a:rPr>
              <a:t>Vitamin D &amp; HTN</a:t>
            </a:r>
            <a:endParaRPr lang="en-US" sz="4000" b="1" dirty="0">
              <a:solidFill>
                <a:srgbClr val="F0861D"/>
              </a:solidFill>
              <a:latin typeface="Times New Roman" panose="02020603050405020304" pitchFamily="18" charset="0"/>
              <a:cs typeface="Times New Roman" panose="02020603050405020304" pitchFamily="18" charset="0"/>
            </a:endParaRPr>
          </a:p>
        </p:txBody>
      </p:sp>
      <p:pic>
        <p:nvPicPr>
          <p:cNvPr id="3074" name="Picture 2" descr="Image result for ht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9" y="2171040"/>
            <a:ext cx="3019777" cy="30197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167439" y="6550223"/>
            <a:ext cx="3405099" cy="307777"/>
          </a:xfrm>
          <a:prstGeom prst="rect">
            <a:avLst/>
          </a:prstGeom>
        </p:spPr>
        <p:txBody>
          <a:bodyPr wrap="none">
            <a:spAutoFit/>
          </a:bodyPr>
          <a:lstStyle/>
          <a:p>
            <a:r>
              <a:rPr lang="en-US" sz="1400" dirty="0">
                <a:solidFill>
                  <a:srgbClr val="000000"/>
                </a:solidFill>
              </a:rPr>
              <a:t>Korean J Intern Med 2016;31:1018-1029</a:t>
            </a:r>
          </a:p>
        </p:txBody>
      </p:sp>
    </p:spTree>
    <p:extLst>
      <p:ext uri="{BB962C8B-B14F-4D97-AF65-F5344CB8AC3E}">
        <p14:creationId xmlns:p14="http://schemas.microsoft.com/office/powerpoint/2010/main" val="2113123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203" y="460273"/>
            <a:ext cx="9552384" cy="1179288"/>
          </a:xfrm>
        </p:spPr>
        <p:txBody>
          <a:bodyPr>
            <a:normAutofit/>
          </a:bodyPr>
          <a:lstStyle/>
          <a:p>
            <a:pPr algn="r"/>
            <a:r>
              <a:rPr lang="en-US" b="1" dirty="0">
                <a:solidFill>
                  <a:srgbClr val="F0861D"/>
                </a:solidFill>
                <a:latin typeface="Times New Roman" panose="02020603050405020304" pitchFamily="18" charset="0"/>
                <a:cs typeface="Times New Roman" panose="02020603050405020304" pitchFamily="18" charset="0"/>
              </a:rPr>
              <a:t>Vitamin D and </a:t>
            </a:r>
            <a:r>
              <a:rPr lang="en-US" b="1" dirty="0" smtClean="0">
                <a:solidFill>
                  <a:srgbClr val="F0861D"/>
                </a:solidFill>
                <a:latin typeface="Times New Roman" panose="02020603050405020304" pitchFamily="18" charset="0"/>
                <a:cs typeface="Times New Roman" panose="02020603050405020304" pitchFamily="18" charset="0"/>
              </a:rPr>
              <a:t>CVD</a:t>
            </a:r>
            <a:endParaRPr lang="en-US" b="1" dirty="0">
              <a:solidFill>
                <a:srgbClr val="F0861D"/>
              </a:solidFill>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19713099"/>
              </p:ext>
            </p:extLst>
          </p:nvPr>
        </p:nvGraphicFramePr>
        <p:xfrm>
          <a:off x="4162140" y="2091692"/>
          <a:ext cx="7214447" cy="988906"/>
        </p:xfrm>
        <a:graphic>
          <a:graphicData uri="http://schemas.openxmlformats.org/drawingml/2006/table">
            <a:tbl>
              <a:tblPr firstRow="1" bandRow="1">
                <a:tableStyleId>{00A15C55-8517-42AA-B614-E9B94910E393}</a:tableStyleId>
              </a:tblPr>
              <a:tblGrid>
                <a:gridCol w="1307508">
                  <a:extLst>
                    <a:ext uri="{9D8B030D-6E8A-4147-A177-3AD203B41FA5}">
                      <a16:colId xmlns:a16="http://schemas.microsoft.com/office/drawing/2014/main" val="20000"/>
                    </a:ext>
                  </a:extLst>
                </a:gridCol>
                <a:gridCol w="1412240">
                  <a:extLst>
                    <a:ext uri="{9D8B030D-6E8A-4147-A177-3AD203B41FA5}">
                      <a16:colId xmlns:a16="http://schemas.microsoft.com/office/drawing/2014/main" val="20001"/>
                    </a:ext>
                  </a:extLst>
                </a:gridCol>
                <a:gridCol w="2868676">
                  <a:extLst>
                    <a:ext uri="{9D8B030D-6E8A-4147-A177-3AD203B41FA5}">
                      <a16:colId xmlns:a16="http://schemas.microsoft.com/office/drawing/2014/main" val="20002"/>
                    </a:ext>
                  </a:extLst>
                </a:gridCol>
                <a:gridCol w="1626023">
                  <a:extLst>
                    <a:ext uri="{9D8B030D-6E8A-4147-A177-3AD203B41FA5}">
                      <a16:colId xmlns:a16="http://schemas.microsoft.com/office/drawing/2014/main" val="20003"/>
                    </a:ext>
                  </a:extLst>
                </a:gridCol>
              </a:tblGrid>
              <a:tr h="494453">
                <a:tc>
                  <a:txBody>
                    <a:bodyPr/>
                    <a:lstStyle/>
                    <a:p>
                      <a:pPr algn="ctr"/>
                      <a:r>
                        <a:rPr lang="en-US" sz="2400" dirty="0" smtClean="0"/>
                        <a:t>Study</a:t>
                      </a:r>
                      <a:endParaRPr lang="en-US" sz="2400" dirty="0"/>
                    </a:p>
                  </a:txBody>
                  <a:tcPr marL="121920" marR="121920" marT="60960" marB="60960"/>
                </a:tc>
                <a:tc>
                  <a:txBody>
                    <a:bodyPr/>
                    <a:lstStyle/>
                    <a:p>
                      <a:pPr algn="ctr"/>
                      <a:r>
                        <a:rPr lang="en-US" sz="2400" dirty="0"/>
                        <a:t>Sample</a:t>
                      </a:r>
                    </a:p>
                  </a:txBody>
                  <a:tcPr marL="121920" marR="121920" marT="60960" marB="60960"/>
                </a:tc>
                <a:tc>
                  <a:txBody>
                    <a:bodyPr/>
                    <a:lstStyle/>
                    <a:p>
                      <a:pPr algn="ctr"/>
                      <a:r>
                        <a:rPr lang="en-US" sz="2400" dirty="0"/>
                        <a:t>Indicator</a:t>
                      </a:r>
                    </a:p>
                  </a:txBody>
                  <a:tcPr marL="121920" marR="121920" marT="60960" marB="60960"/>
                </a:tc>
                <a:tc>
                  <a:txBody>
                    <a:bodyPr/>
                    <a:lstStyle/>
                    <a:p>
                      <a:pPr algn="ctr"/>
                      <a:r>
                        <a:rPr lang="en-US" sz="2400" dirty="0"/>
                        <a:t>Duration</a:t>
                      </a:r>
                    </a:p>
                  </a:txBody>
                  <a:tcPr marL="121920" marR="121920" marT="60960" marB="60960"/>
                </a:tc>
                <a:extLst>
                  <a:ext uri="{0D108BD9-81ED-4DB2-BD59-A6C34878D82A}">
                    <a16:rowId xmlns:a16="http://schemas.microsoft.com/office/drawing/2014/main" val="10000"/>
                  </a:ext>
                </a:extLst>
              </a:tr>
              <a:tr h="494453">
                <a:tc>
                  <a:txBody>
                    <a:bodyPr/>
                    <a:lstStyle/>
                    <a:p>
                      <a:pPr algn="ctr"/>
                      <a:r>
                        <a:rPr lang="en-US" sz="2400" dirty="0"/>
                        <a:t>Cohort</a:t>
                      </a:r>
                    </a:p>
                  </a:txBody>
                  <a:tcPr marL="121920" marR="121920" marT="60960" marB="60960"/>
                </a:tc>
                <a:tc>
                  <a:txBody>
                    <a:bodyPr/>
                    <a:lstStyle/>
                    <a:p>
                      <a:pPr algn="ctr"/>
                      <a:r>
                        <a:rPr lang="en-US" sz="2400" dirty="0"/>
                        <a:t>1700</a:t>
                      </a:r>
                    </a:p>
                  </a:txBody>
                  <a:tcPr marL="121920" marR="121920" marT="60960" marB="60960"/>
                </a:tc>
                <a:tc>
                  <a:txBody>
                    <a:bodyPr/>
                    <a:lstStyle/>
                    <a:p>
                      <a:pPr algn="ctr"/>
                      <a:r>
                        <a:rPr lang="en-US" sz="2400" dirty="0"/>
                        <a:t>25-OH D</a:t>
                      </a:r>
                      <a:r>
                        <a:rPr lang="en-US" sz="2400" baseline="0" dirty="0"/>
                        <a:t> level&lt;15</a:t>
                      </a:r>
                      <a:endParaRPr lang="en-US" sz="2400" dirty="0"/>
                    </a:p>
                  </a:txBody>
                  <a:tcPr marL="121920" marR="121920" marT="60960" marB="60960"/>
                </a:tc>
                <a:tc>
                  <a:txBody>
                    <a:bodyPr/>
                    <a:lstStyle/>
                    <a:p>
                      <a:pPr algn="ctr"/>
                      <a:r>
                        <a:rPr lang="en-US" sz="2400" dirty="0"/>
                        <a:t>5 years</a:t>
                      </a:r>
                    </a:p>
                  </a:txBody>
                  <a:tcPr marL="121920" marR="121920" marT="60960" marB="60960"/>
                </a:tc>
                <a:extLst>
                  <a:ext uri="{0D108BD9-81ED-4DB2-BD59-A6C34878D82A}">
                    <a16:rowId xmlns:a16="http://schemas.microsoft.com/office/drawing/2014/main" val="10001"/>
                  </a:ext>
                </a:extLst>
              </a:tr>
            </a:tbl>
          </a:graphicData>
        </a:graphic>
      </p:graphicFrame>
      <p:sp>
        <p:nvSpPr>
          <p:cNvPr id="6" name="TextBox 5"/>
          <p:cNvSpPr txBox="1"/>
          <p:nvPr/>
        </p:nvSpPr>
        <p:spPr>
          <a:xfrm>
            <a:off x="3887755" y="3429000"/>
            <a:ext cx="7488832" cy="502766"/>
          </a:xfrm>
          <a:prstGeom prst="rect">
            <a:avLst/>
          </a:prstGeom>
          <a:noFill/>
        </p:spPr>
        <p:txBody>
          <a:bodyPr wrap="square" rtlCol="0">
            <a:spAutoFit/>
          </a:bodyPr>
          <a:lstStyle/>
          <a:p>
            <a:pPr algn="just"/>
            <a:r>
              <a:rPr lang="en-US" sz="2667" b="1" dirty="0">
                <a:solidFill>
                  <a:srgbClr val="FF0000"/>
                </a:solidFill>
              </a:rPr>
              <a:t>Result</a:t>
            </a:r>
            <a:r>
              <a:rPr lang="en-US" sz="2667" b="1" dirty="0">
                <a:solidFill>
                  <a:srgbClr val="000000"/>
                </a:solidFill>
              </a:rPr>
              <a:t>-</a:t>
            </a:r>
            <a:r>
              <a:rPr lang="en-US" sz="2667" dirty="0">
                <a:solidFill>
                  <a:srgbClr val="000000"/>
                </a:solidFill>
              </a:rPr>
              <a:t> Hazard ratio- </a:t>
            </a:r>
            <a:r>
              <a:rPr lang="en-US" sz="2667" b="1" dirty="0">
                <a:solidFill>
                  <a:srgbClr val="FF0000"/>
                </a:solidFill>
              </a:rPr>
              <a:t>1.62 </a:t>
            </a:r>
            <a:r>
              <a:rPr lang="en-US" sz="2667" dirty="0">
                <a:solidFill>
                  <a:srgbClr val="000000"/>
                </a:solidFill>
              </a:rPr>
              <a:t>(95% CI, 1.11–2.36</a:t>
            </a:r>
            <a:r>
              <a:rPr lang="en-US" sz="2667" dirty="0" smtClean="0">
                <a:solidFill>
                  <a:srgbClr val="000000"/>
                </a:solidFill>
              </a:rPr>
              <a:t>)</a:t>
            </a:r>
            <a:endParaRPr lang="en-US" sz="2667" dirty="0">
              <a:solidFill>
                <a:srgbClr val="000000"/>
              </a:solidFill>
            </a:endParaRPr>
          </a:p>
        </p:txBody>
      </p:sp>
      <p:sp>
        <p:nvSpPr>
          <p:cNvPr id="7" name="TextBox 6"/>
          <p:cNvSpPr txBox="1"/>
          <p:nvPr/>
        </p:nvSpPr>
        <p:spPr>
          <a:xfrm>
            <a:off x="1309201" y="6466047"/>
            <a:ext cx="10582388" cy="307777"/>
          </a:xfrm>
          <a:prstGeom prst="rect">
            <a:avLst/>
          </a:prstGeom>
          <a:solidFill>
            <a:srgbClr val="FFFFC3"/>
          </a:solidFill>
        </p:spPr>
        <p:txBody>
          <a:bodyPr wrap="square" rtlCol="0">
            <a:spAutoFit/>
          </a:bodyPr>
          <a:lstStyle/>
          <a:p>
            <a:r>
              <a:rPr lang="en-US" sz="1400" dirty="0">
                <a:solidFill>
                  <a:srgbClr val="000000"/>
                </a:solidFill>
              </a:rPr>
              <a:t>Wang TJ, </a:t>
            </a:r>
            <a:r>
              <a:rPr lang="en-US" sz="1400" dirty="0" err="1">
                <a:solidFill>
                  <a:srgbClr val="000000"/>
                </a:solidFill>
              </a:rPr>
              <a:t>Pencina</a:t>
            </a:r>
            <a:r>
              <a:rPr lang="en-US" sz="1400" dirty="0">
                <a:solidFill>
                  <a:srgbClr val="000000"/>
                </a:solidFill>
              </a:rPr>
              <a:t> MJ, Booth SL, et al. Vitamin D deficiency and risk of cardiovascular disease. Circulation 2008;117:503–11.</a:t>
            </a:r>
          </a:p>
        </p:txBody>
      </p:sp>
      <p:sp>
        <p:nvSpPr>
          <p:cNvPr id="4" name="Rectangle 3"/>
          <p:cNvSpPr/>
          <p:nvPr/>
        </p:nvSpPr>
        <p:spPr>
          <a:xfrm>
            <a:off x="3887755" y="4280168"/>
            <a:ext cx="7352331" cy="105148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rgbClr val="333399"/>
                </a:solidFill>
                <a:prstDash val="solid"/>
              </a:ln>
              <a:solidFill>
                <a:srgbClr val="333399">
                  <a:lumMod val="40000"/>
                  <a:lumOff val="60000"/>
                </a:srgbClr>
              </a:solidFill>
            </a:endParaRPr>
          </a:p>
        </p:txBody>
      </p:sp>
      <p:sp>
        <p:nvSpPr>
          <p:cNvPr id="8" name="TextBox 7"/>
          <p:cNvSpPr txBox="1"/>
          <p:nvPr/>
        </p:nvSpPr>
        <p:spPr>
          <a:xfrm>
            <a:off x="3651014" y="4296873"/>
            <a:ext cx="7962314" cy="1231106"/>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Comment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a:solidFill>
                  <a:srgbClr val="7030A0"/>
                </a:solidFill>
                <a:latin typeface="Times New Roman" panose="02020603050405020304" pitchFamily="18" charset="0"/>
                <a:cs typeface="Times New Roman" panose="02020603050405020304" pitchFamily="18" charset="0"/>
              </a:rPr>
              <a:t>More Cardiovascular Hazards on</a:t>
            </a:r>
          </a:p>
          <a:p>
            <a:pPr algn="ctr"/>
            <a:r>
              <a:rPr lang="en-US" sz="2800" b="1" dirty="0">
                <a:solidFill>
                  <a:srgbClr val="7030A0"/>
                </a:solidFill>
                <a:latin typeface="Times New Roman" panose="02020603050405020304" pitchFamily="18" charset="0"/>
                <a:cs typeface="Times New Roman" panose="02020603050405020304" pitchFamily="18" charset="0"/>
              </a:rPr>
              <a:t>	         Vitamin-D deficient </a:t>
            </a:r>
          </a:p>
          <a:p>
            <a:endParaRPr lang="en-US" dirty="0">
              <a:solidFill>
                <a:srgbClr val="000000"/>
              </a:solidFill>
            </a:endParaRPr>
          </a:p>
        </p:txBody>
      </p:sp>
      <p:pic>
        <p:nvPicPr>
          <p:cNvPr id="9" name="Picture 2" descr="Image result for cardiovascul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2857500"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9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243178" y="1255298"/>
            <a:ext cx="7620000" cy="206210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Mr. X, 45 year healthy gentleman, is a Corporate Executive presented with </a:t>
            </a:r>
            <a:r>
              <a:rPr lang="en-US" sz="3200" b="1" dirty="0">
                <a:latin typeface="Times New Roman" panose="02020603050405020304" pitchFamily="18" charset="0"/>
                <a:cs typeface="Times New Roman" panose="02020603050405020304" pitchFamily="18" charset="0"/>
              </a:rPr>
              <a:t>fatigue, aches and pains all over the body </a:t>
            </a:r>
            <a:r>
              <a:rPr lang="en-US" sz="3200" dirty="0">
                <a:latin typeface="Times New Roman" panose="02020603050405020304" pitchFamily="18" charset="0"/>
                <a:cs typeface="Times New Roman" panose="02020603050405020304" pitchFamily="18" charset="0"/>
              </a:rPr>
              <a:t>for last 3 months. Non diabetic, non hypertensive.</a:t>
            </a:r>
          </a:p>
        </p:txBody>
      </p:sp>
      <p:grpSp>
        <p:nvGrpSpPr>
          <p:cNvPr id="9" name="Group 8"/>
          <p:cNvGrpSpPr/>
          <p:nvPr/>
        </p:nvGrpSpPr>
        <p:grpSpPr>
          <a:xfrm>
            <a:off x="304800" y="1410049"/>
            <a:ext cx="2286000" cy="1752600"/>
            <a:chOff x="838200" y="2667000"/>
            <a:chExt cx="1981200" cy="1600200"/>
          </a:xfrm>
          <a:solidFill>
            <a:schemeClr val="accent3">
              <a:lumMod val="50000"/>
            </a:schemeClr>
          </a:solidFill>
        </p:grpSpPr>
        <p:sp>
          <p:nvSpPr>
            <p:cNvPr id="10" name="Oval 9"/>
            <p:cNvSpPr/>
            <p:nvPr/>
          </p:nvSpPr>
          <p:spPr>
            <a:xfrm>
              <a:off x="838200" y="2667000"/>
              <a:ext cx="1981200" cy="16002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p:nvSpPr>
          <p:spPr>
            <a:xfrm>
              <a:off x="1337554" y="2919123"/>
              <a:ext cx="982491" cy="1095953"/>
            </a:xfrm>
            <a:prstGeom prst="rect">
              <a:avLst/>
            </a:prstGeom>
            <a:grpFill/>
            <a:ln>
              <a:solidFill>
                <a:schemeClr val="accent3">
                  <a:lumMod val="50000"/>
                </a:schemeClr>
              </a:solidFill>
            </a:ln>
          </p:spPr>
          <p:txBody>
            <a:bodyPr wrap="none">
              <a:spAutoFit/>
            </a:bodyPr>
            <a:lstStyle/>
            <a:p>
              <a:pPr algn="ctr"/>
              <a:r>
                <a:rPr lang="en-US" sz="3600" b="1" dirty="0" smtClean="0">
                  <a:solidFill>
                    <a:srgbClr val="FFFF00"/>
                  </a:solidFill>
                  <a:latin typeface="Times New Roman" panose="02020603050405020304" pitchFamily="18" charset="0"/>
                  <a:cs typeface="Times New Roman" panose="02020603050405020304" pitchFamily="18" charset="0"/>
                </a:rPr>
                <a:t>Case</a:t>
              </a:r>
            </a:p>
            <a:p>
              <a:pPr algn="ctr"/>
              <a:r>
                <a:rPr lang="en-US" sz="3600" b="1" dirty="0" smtClean="0">
                  <a:solidFill>
                    <a:srgbClr val="FFFF00"/>
                  </a:solidFill>
                  <a:latin typeface="Times New Roman" panose="02020603050405020304" pitchFamily="18" charset="0"/>
                  <a:cs typeface="Times New Roman" panose="02020603050405020304" pitchFamily="18" charset="0"/>
                </a:rPr>
                <a:t>02</a:t>
              </a:r>
              <a:endParaRPr lang="en-US" sz="3600" dirty="0">
                <a:solidFill>
                  <a:srgbClr val="FFFF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853809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282" y="344712"/>
            <a:ext cx="10032437" cy="1179288"/>
          </a:xfrm>
        </p:spPr>
        <p:txBody>
          <a:bodyPr/>
          <a:lstStyle/>
          <a:p>
            <a:pPr algn="r"/>
            <a:r>
              <a:rPr lang="en-US" b="1" dirty="0">
                <a:solidFill>
                  <a:srgbClr val="F0861D"/>
                </a:solidFill>
                <a:latin typeface="Times New Roman" panose="02020603050405020304" pitchFamily="18" charset="0"/>
                <a:cs typeface="Times New Roman" panose="02020603050405020304" pitchFamily="18" charset="0"/>
              </a:rPr>
              <a:t>Vitamin D and Diabetes</a:t>
            </a:r>
          </a:p>
        </p:txBody>
      </p:sp>
      <p:sp>
        <p:nvSpPr>
          <p:cNvPr id="4" name="Content Placeholder 3"/>
          <p:cNvSpPr>
            <a:spLocks noGrp="1"/>
          </p:cNvSpPr>
          <p:nvPr>
            <p:ph idx="1"/>
          </p:nvPr>
        </p:nvSpPr>
        <p:spPr>
          <a:xfrm>
            <a:off x="2193682" y="1759041"/>
            <a:ext cx="9499037" cy="4038600"/>
          </a:xfrm>
          <a:solidFill>
            <a:srgbClr val="FF0000">
              <a:alpha val="1000"/>
            </a:srgbClr>
          </a:solidFill>
          <a:ln>
            <a:solidFill>
              <a:schemeClr val="accent3">
                <a:lumMod val="75000"/>
              </a:schemeClr>
            </a:solidFill>
          </a:ln>
        </p:spPr>
        <p:txBody>
          <a:bodyPr/>
          <a:lstStyle/>
          <a:p>
            <a:pPr marL="380990" indent="-380990" algn="just">
              <a:buFont typeface="Arial" panose="020B0604020202020204" pitchFamily="34" charset="0"/>
              <a:buChar char="•"/>
            </a:pPr>
            <a:r>
              <a:rPr lang="en-US" sz="3000" dirty="0">
                <a:solidFill>
                  <a:schemeClr val="tx1"/>
                </a:solidFill>
                <a:latin typeface="Times New Roman" panose="02020603050405020304" pitchFamily="18" charset="0"/>
                <a:cs typeface="Times New Roman" panose="02020603050405020304" pitchFamily="18" charset="0"/>
              </a:rPr>
              <a:t>Vitamin D intake by infants may reduce the risk of the development of type 1 DM. (1)</a:t>
            </a:r>
          </a:p>
          <a:p>
            <a:pPr marL="380990" indent="-380990" algn="just">
              <a:buFont typeface="Arial" panose="020B0604020202020204" pitchFamily="34" charset="0"/>
              <a:buChar char="•"/>
            </a:pPr>
            <a:r>
              <a:rPr lang="en-US" sz="3000" dirty="0">
                <a:solidFill>
                  <a:schemeClr val="tx1"/>
                </a:solidFill>
                <a:latin typeface="Times New Roman" panose="02020603050405020304" pitchFamily="18" charset="0"/>
                <a:cs typeface="Times New Roman" panose="02020603050405020304" pitchFamily="18" charset="0"/>
              </a:rPr>
              <a:t>Vitamin D has several of the contributing factors linked to the development of type 2 DM, including defects in  pancreatic cell function, insulin sensitivity, and              systemic inflammation. (2</a:t>
            </a:r>
            <a:r>
              <a:rPr lang="en-US" sz="3000" dirty="0" smtClean="0">
                <a:solidFill>
                  <a:schemeClr val="tx1"/>
                </a:solidFill>
                <a:latin typeface="Times New Roman" panose="02020603050405020304" pitchFamily="18" charset="0"/>
                <a:cs typeface="Times New Roman" panose="02020603050405020304" pitchFamily="18" charset="0"/>
              </a:rPr>
              <a:t>)</a:t>
            </a:r>
          </a:p>
          <a:p>
            <a:pPr marL="380990" indent="-380990" algn="just">
              <a:buFont typeface="Arial" panose="020B0604020202020204" pitchFamily="34" charset="0"/>
              <a:buChar char="•"/>
            </a:pPr>
            <a:r>
              <a:rPr lang="en-GB" sz="3000" dirty="0">
                <a:solidFill>
                  <a:schemeClr val="tx1"/>
                </a:solidFill>
                <a:latin typeface="Times New Roman" panose="02020603050405020304" pitchFamily="18" charset="0"/>
                <a:cs typeface="Times New Roman" panose="02020603050405020304" pitchFamily="18" charset="0"/>
              </a:rPr>
              <a:t>Vitamin D supplementation improved pancreatic B cell </a:t>
            </a:r>
            <a:r>
              <a:rPr lang="en-GB" sz="3000" dirty="0" smtClean="0">
                <a:solidFill>
                  <a:schemeClr val="tx1"/>
                </a:solidFill>
                <a:latin typeface="Times New Roman" panose="02020603050405020304" pitchFamily="18" charset="0"/>
                <a:cs typeface="Times New Roman" panose="02020603050405020304" pitchFamily="18" charset="0"/>
              </a:rPr>
              <a:t>function (3)</a:t>
            </a:r>
            <a:endParaRPr lang="en-US" sz="30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905000" y="6370279"/>
            <a:ext cx="9009412" cy="738664"/>
          </a:xfrm>
          <a:prstGeom prst="rect">
            <a:avLst/>
          </a:prstGeom>
          <a:noFill/>
        </p:spPr>
        <p:txBody>
          <a:bodyPr wrap="square" rtlCol="0">
            <a:spAutoFit/>
          </a:bodyPr>
          <a:lstStyle/>
          <a:p>
            <a:pPr algn="ctr"/>
            <a:r>
              <a:rPr lang="en-US" sz="1400" dirty="0" smtClean="0">
                <a:solidFill>
                  <a:srgbClr val="000000"/>
                </a:solidFill>
              </a:rPr>
              <a:t>(1) Vitamin </a:t>
            </a:r>
            <a:r>
              <a:rPr lang="en-US" sz="1400" dirty="0">
                <a:solidFill>
                  <a:srgbClr val="000000"/>
                </a:solidFill>
              </a:rPr>
              <a:t>D and diabetes </a:t>
            </a:r>
            <a:r>
              <a:rPr lang="en-US" sz="1400" dirty="0" err="1">
                <a:solidFill>
                  <a:srgbClr val="000000"/>
                </a:solidFill>
              </a:rPr>
              <a:t>mellius</a:t>
            </a:r>
            <a:r>
              <a:rPr lang="en-US" sz="1400" dirty="0">
                <a:solidFill>
                  <a:srgbClr val="000000"/>
                </a:solidFill>
              </a:rPr>
              <a:t>. Endocrine </a:t>
            </a:r>
            <a:r>
              <a:rPr lang="en-US" sz="1400" dirty="0" smtClean="0">
                <a:solidFill>
                  <a:srgbClr val="000000"/>
                </a:solidFill>
              </a:rPr>
              <a:t>2009;35:11–7. (2) Vitamin </a:t>
            </a:r>
            <a:r>
              <a:rPr lang="en-US" sz="1400" dirty="0">
                <a:solidFill>
                  <a:srgbClr val="000000"/>
                </a:solidFill>
              </a:rPr>
              <a:t>D and diabetes. </a:t>
            </a:r>
            <a:r>
              <a:rPr lang="en-US" sz="1400" dirty="0" err="1">
                <a:solidFill>
                  <a:srgbClr val="000000"/>
                </a:solidFill>
              </a:rPr>
              <a:t>Diabetologia</a:t>
            </a:r>
            <a:r>
              <a:rPr lang="en-US" sz="1400" dirty="0">
                <a:solidFill>
                  <a:srgbClr val="000000"/>
                </a:solidFill>
              </a:rPr>
              <a:t> </a:t>
            </a:r>
            <a:r>
              <a:rPr lang="en-US" sz="1400" dirty="0" smtClean="0">
                <a:solidFill>
                  <a:srgbClr val="000000"/>
                </a:solidFill>
              </a:rPr>
              <a:t>2005;48:1247–57. (</a:t>
            </a:r>
            <a:r>
              <a:rPr lang="en-US" sz="1400" dirty="0" smtClean="0">
                <a:solidFill>
                  <a:prstClr val="black"/>
                </a:solidFill>
              </a:rPr>
              <a:t>3) The </a:t>
            </a:r>
            <a:r>
              <a:rPr lang="en-US" sz="1400" dirty="0">
                <a:solidFill>
                  <a:prstClr val="black"/>
                </a:solidFill>
              </a:rPr>
              <a:t>calcium and vitamin D for diabetes mellitus randomized controlled trial, 2011.</a:t>
            </a:r>
          </a:p>
          <a:p>
            <a:pPr marL="304792" indent="-304792" algn="ctr">
              <a:buFontTx/>
              <a:buAutoNum type="arabicPeriod"/>
            </a:pPr>
            <a:endParaRPr lang="en-US" sz="1400" dirty="0">
              <a:solidFill>
                <a:srgbClr val="00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331679"/>
            <a:ext cx="2893325" cy="2893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36505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193" y="395366"/>
            <a:ext cx="10032437" cy="1179288"/>
          </a:xfrm>
        </p:spPr>
        <p:txBody>
          <a:bodyPr/>
          <a:lstStyle/>
          <a:p>
            <a:pPr algn="r"/>
            <a:r>
              <a:rPr lang="en-US" b="1" dirty="0">
                <a:solidFill>
                  <a:srgbClr val="F0861D"/>
                </a:solidFill>
                <a:latin typeface="Times New Roman" panose="02020603050405020304" pitchFamily="18" charset="0"/>
                <a:cs typeface="Times New Roman" panose="02020603050405020304" pitchFamily="18" charset="0"/>
              </a:rPr>
              <a:t>Vitamin D and Cancer</a:t>
            </a:r>
          </a:p>
        </p:txBody>
      </p:sp>
      <p:sp>
        <p:nvSpPr>
          <p:cNvPr id="4" name="Content Placeholder 3"/>
          <p:cNvSpPr>
            <a:spLocks noGrp="1"/>
          </p:cNvSpPr>
          <p:nvPr>
            <p:ph idx="1"/>
          </p:nvPr>
        </p:nvSpPr>
        <p:spPr>
          <a:xfrm>
            <a:off x="2605902" y="946438"/>
            <a:ext cx="9284451" cy="4608512"/>
          </a:xfrm>
          <a:noFill/>
        </p:spPr>
        <p:txBody>
          <a:bodyPr/>
          <a:lstStyle/>
          <a:p>
            <a:pPr marL="457189" indent="-457189" algn="just">
              <a:buFont typeface="Arial" panose="020B0604020202020204" pitchFamily="34" charset="0"/>
              <a:buChar char="•"/>
            </a:pPr>
            <a:r>
              <a:rPr lang="en-US" sz="3200" spc="-200" dirty="0">
                <a:solidFill>
                  <a:schemeClr val="tx1"/>
                </a:solidFill>
                <a:latin typeface="Times New Roman" panose="02020603050405020304" pitchFamily="18" charset="0"/>
                <a:cs typeface="Times New Roman" panose="02020603050405020304" pitchFamily="18" charset="0"/>
              </a:rPr>
              <a:t>Health Professionals Follow-Up study (a cohort study of        1095 men), </a:t>
            </a:r>
            <a:r>
              <a:rPr lang="en-US" sz="3200" dirty="0">
                <a:solidFill>
                  <a:schemeClr val="tx1"/>
                </a:solidFill>
                <a:latin typeface="Times New Roman" panose="02020603050405020304" pitchFamily="18" charset="0"/>
                <a:cs typeface="Times New Roman" panose="02020603050405020304" pitchFamily="18" charset="0"/>
              </a:rPr>
              <a:t>Each increment in </a:t>
            </a:r>
            <a:r>
              <a:rPr lang="en-US" sz="3200" dirty="0" err="1">
                <a:solidFill>
                  <a:schemeClr val="tx1"/>
                </a:solidFill>
                <a:latin typeface="Times New Roman" panose="02020603050405020304" pitchFamily="18" charset="0"/>
                <a:cs typeface="Times New Roman" panose="02020603050405020304" pitchFamily="18" charset="0"/>
              </a:rPr>
              <a:t>Vit</a:t>
            </a:r>
            <a:r>
              <a:rPr lang="en-US" sz="3200" dirty="0">
                <a:solidFill>
                  <a:schemeClr val="tx1"/>
                </a:solidFill>
                <a:latin typeface="Times New Roman" panose="02020603050405020304" pitchFamily="18" charset="0"/>
                <a:cs typeface="Times New Roman" panose="02020603050405020304" pitchFamily="18" charset="0"/>
              </a:rPr>
              <a:t>-D level of  25  </a:t>
            </a:r>
            <a:r>
              <a:rPr lang="en-US" sz="3200" dirty="0" err="1">
                <a:solidFill>
                  <a:schemeClr val="tx1"/>
                </a:solidFill>
                <a:latin typeface="Times New Roman" panose="02020603050405020304" pitchFamily="18" charset="0"/>
                <a:cs typeface="Times New Roman" panose="02020603050405020304" pitchFamily="18" charset="0"/>
              </a:rPr>
              <a:t>mmol</a:t>
            </a:r>
            <a:r>
              <a:rPr lang="en-US" sz="3200" dirty="0">
                <a:solidFill>
                  <a:schemeClr val="tx1"/>
                </a:solidFill>
                <a:latin typeface="Times New Roman" panose="02020603050405020304" pitchFamily="18" charset="0"/>
                <a:cs typeface="Times New Roman" panose="02020603050405020304" pitchFamily="18" charset="0"/>
              </a:rPr>
              <a:t>/L was associated with a           reduction of total cancer cases</a:t>
            </a:r>
            <a:r>
              <a:rPr lang="en-US" sz="3200" spc="-200" dirty="0">
                <a:solidFill>
                  <a:schemeClr val="tx1"/>
                </a:solidFill>
                <a:latin typeface="Times New Roman" panose="02020603050405020304" pitchFamily="18" charset="0"/>
                <a:cs typeface="Times New Roman" panose="02020603050405020304" pitchFamily="18" charset="0"/>
              </a:rPr>
              <a:t>. (1)</a:t>
            </a:r>
          </a:p>
          <a:p>
            <a:pPr marL="457189" indent="-457189" algn="just">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Higher level of </a:t>
            </a:r>
            <a:r>
              <a:rPr lang="en-US" sz="3200" dirty="0" err="1">
                <a:solidFill>
                  <a:schemeClr val="tx1"/>
                </a:solidFill>
                <a:latin typeface="Times New Roman" panose="02020603050405020304" pitchFamily="18" charset="0"/>
                <a:cs typeface="Times New Roman" panose="02020603050405020304" pitchFamily="18" charset="0"/>
              </a:rPr>
              <a:t>Vit</a:t>
            </a:r>
            <a:r>
              <a:rPr lang="en-US" sz="3200" dirty="0">
                <a:solidFill>
                  <a:schemeClr val="tx1"/>
                </a:solidFill>
                <a:latin typeface="Times New Roman" panose="02020603050405020304" pitchFamily="18" charset="0"/>
                <a:cs typeface="Times New Roman" panose="02020603050405020304" pitchFamily="18" charset="0"/>
              </a:rPr>
              <a:t>-D level reduces         risk of colorectal cancer.</a:t>
            </a:r>
            <a:r>
              <a:rPr lang="en-US" sz="3200" spc="-200" dirty="0">
                <a:solidFill>
                  <a:schemeClr val="tx1"/>
                </a:solidFill>
                <a:latin typeface="Times New Roman" panose="02020603050405020304" pitchFamily="18" charset="0"/>
                <a:cs typeface="Times New Roman" panose="02020603050405020304" pitchFamily="18" charset="0"/>
              </a:rPr>
              <a:t> (2</a:t>
            </a:r>
            <a:r>
              <a:rPr lang="en-US" sz="3200" spc="-200" dirty="0" smtClean="0">
                <a:solidFill>
                  <a:schemeClr val="tx1"/>
                </a:solidFill>
                <a:latin typeface="Times New Roman" panose="02020603050405020304" pitchFamily="18" charset="0"/>
                <a:cs typeface="Times New Roman" panose="02020603050405020304" pitchFamily="18" charset="0"/>
              </a:rPr>
              <a:t>)</a:t>
            </a:r>
            <a:endParaRPr lang="en-US" sz="3200" spc="-2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913757" y="5836424"/>
            <a:ext cx="9025003" cy="954107"/>
          </a:xfrm>
          <a:prstGeom prst="rect">
            <a:avLst/>
          </a:prstGeom>
          <a:solidFill>
            <a:srgbClr val="FFFFC3"/>
          </a:solidFill>
        </p:spPr>
        <p:txBody>
          <a:bodyPr wrap="square" rtlCol="0">
            <a:spAutoFit/>
          </a:bodyPr>
          <a:lstStyle/>
          <a:p>
            <a:pPr algn="just"/>
            <a:r>
              <a:rPr lang="en-US" sz="1400" dirty="0">
                <a:solidFill>
                  <a:srgbClr val="000000"/>
                </a:solidFill>
              </a:rPr>
              <a:t>1. Giovannucci E, Liu Y, </a:t>
            </a:r>
            <a:r>
              <a:rPr lang="en-US" sz="1400" dirty="0" err="1">
                <a:solidFill>
                  <a:srgbClr val="000000"/>
                </a:solidFill>
              </a:rPr>
              <a:t>Rimm</a:t>
            </a:r>
            <a:r>
              <a:rPr lang="en-US" sz="1400" dirty="0">
                <a:solidFill>
                  <a:srgbClr val="000000"/>
                </a:solidFill>
              </a:rPr>
              <a:t> EB, et al. Prospective study of predictors of vitamin D </a:t>
            </a:r>
            <a:r>
              <a:rPr lang="en-US" sz="1400" dirty="0" err="1">
                <a:solidFill>
                  <a:srgbClr val="000000"/>
                </a:solidFill>
              </a:rPr>
              <a:t>statius</a:t>
            </a:r>
            <a:r>
              <a:rPr lang="en-US" sz="1400" dirty="0">
                <a:solidFill>
                  <a:srgbClr val="000000"/>
                </a:solidFill>
              </a:rPr>
              <a:t> and cancer incidence and mortality in men. J </a:t>
            </a:r>
            <a:r>
              <a:rPr lang="en-US" sz="1400" dirty="0" err="1">
                <a:solidFill>
                  <a:srgbClr val="000000"/>
                </a:solidFill>
              </a:rPr>
              <a:t>Natl</a:t>
            </a:r>
            <a:r>
              <a:rPr lang="en-US" sz="1400" dirty="0">
                <a:solidFill>
                  <a:srgbClr val="000000"/>
                </a:solidFill>
              </a:rPr>
              <a:t> Cancer </a:t>
            </a:r>
            <a:r>
              <a:rPr lang="en-US" sz="1400" dirty="0" err="1">
                <a:solidFill>
                  <a:srgbClr val="000000"/>
                </a:solidFill>
              </a:rPr>
              <a:t>Inst</a:t>
            </a:r>
            <a:r>
              <a:rPr lang="en-US" sz="1400" dirty="0">
                <a:solidFill>
                  <a:srgbClr val="000000"/>
                </a:solidFill>
              </a:rPr>
              <a:t> 2006;98:451–9.</a:t>
            </a:r>
          </a:p>
          <a:p>
            <a:pPr algn="just"/>
            <a:r>
              <a:rPr lang="en-US" sz="1400" dirty="0">
                <a:solidFill>
                  <a:srgbClr val="000000"/>
                </a:solidFill>
              </a:rPr>
              <a:t>2. Freedman DM, Looker AC, Chang SC, </a:t>
            </a:r>
            <a:r>
              <a:rPr lang="en-US" sz="1400" dirty="0" err="1">
                <a:solidFill>
                  <a:srgbClr val="000000"/>
                </a:solidFill>
              </a:rPr>
              <a:t>Graubard</a:t>
            </a:r>
            <a:r>
              <a:rPr lang="en-US" sz="1400" dirty="0">
                <a:solidFill>
                  <a:srgbClr val="000000"/>
                </a:solidFill>
              </a:rPr>
              <a:t> BI. Prospective study of serum vitamin D and cancer mortality in the United States. J </a:t>
            </a:r>
            <a:r>
              <a:rPr lang="en-US" sz="1400" dirty="0" err="1">
                <a:solidFill>
                  <a:srgbClr val="000000"/>
                </a:solidFill>
              </a:rPr>
              <a:t>Natl</a:t>
            </a:r>
            <a:r>
              <a:rPr lang="en-US" sz="1400" dirty="0">
                <a:solidFill>
                  <a:srgbClr val="000000"/>
                </a:solidFill>
              </a:rPr>
              <a:t> Cancer Inst2007;99:1594–602.</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2" y="1896423"/>
            <a:ext cx="2948947" cy="2948947"/>
          </a:xfrm>
          <a:prstGeom prst="rect">
            <a:avLst/>
          </a:prstGeom>
        </p:spPr>
      </p:pic>
      <p:sp>
        <p:nvSpPr>
          <p:cNvPr id="6" name="TextBox 5"/>
          <p:cNvSpPr txBox="1"/>
          <p:nvPr/>
        </p:nvSpPr>
        <p:spPr>
          <a:xfrm>
            <a:off x="8454841" y="2590800"/>
            <a:ext cx="157701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17%</a:t>
            </a:r>
            <a:endParaRPr lang="en-US" sz="4000" dirty="0">
              <a:solidFill>
                <a:srgbClr val="000000"/>
              </a:solidFill>
            </a:endParaRPr>
          </a:p>
        </p:txBody>
      </p:sp>
      <p:sp>
        <p:nvSpPr>
          <p:cNvPr id="8" name="TextBox 7"/>
          <p:cNvSpPr txBox="1"/>
          <p:nvPr/>
        </p:nvSpPr>
        <p:spPr>
          <a:xfrm>
            <a:off x="9389118" y="3734589"/>
            <a:ext cx="157701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72% </a:t>
            </a:r>
            <a:endParaRPr lang="en-US" sz="4000" dirty="0">
              <a:solidFill>
                <a:srgbClr val="000000"/>
              </a:solidFill>
            </a:endParaRPr>
          </a:p>
        </p:txBody>
      </p:sp>
    </p:spTree>
    <p:extLst>
      <p:ext uri="{BB962C8B-B14F-4D97-AF65-F5344CB8AC3E}">
        <p14:creationId xmlns:p14="http://schemas.microsoft.com/office/powerpoint/2010/main" val="364981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76400" y="457200"/>
            <a:ext cx="10032437" cy="1179288"/>
          </a:xfrm>
        </p:spPr>
        <p:txBody>
          <a:bodyPr/>
          <a:lstStyle/>
          <a:p>
            <a:pPr algn="r"/>
            <a:r>
              <a:rPr lang="en-US" b="1" dirty="0">
                <a:solidFill>
                  <a:srgbClr val="F0861D"/>
                </a:solidFill>
                <a:latin typeface="Times New Roman" panose="02020603050405020304" pitchFamily="18" charset="0"/>
                <a:cs typeface="Times New Roman" panose="02020603050405020304" pitchFamily="18" charset="0"/>
              </a:rPr>
              <a:t>Vitamin D and Cancer</a:t>
            </a:r>
          </a:p>
        </p:txBody>
      </p:sp>
      <p:sp>
        <p:nvSpPr>
          <p:cNvPr id="4" name="Content Placeholder 3"/>
          <p:cNvSpPr>
            <a:spLocks noGrp="1"/>
          </p:cNvSpPr>
          <p:nvPr>
            <p:ph idx="1"/>
          </p:nvPr>
        </p:nvSpPr>
        <p:spPr>
          <a:xfrm>
            <a:off x="431371" y="1316545"/>
            <a:ext cx="11483667" cy="4704523"/>
          </a:xfrm>
        </p:spPr>
        <p:txBody>
          <a:bodyPr/>
          <a:lstStyle/>
          <a:p>
            <a:pPr marL="380990" indent="-380990"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Study also shows that higher level of </a:t>
            </a:r>
            <a:r>
              <a:rPr lang="en-US" sz="2933" dirty="0" smtClean="0">
                <a:solidFill>
                  <a:schemeClr val="tx1"/>
                </a:solidFill>
                <a:latin typeface="Times New Roman" panose="02020603050405020304" pitchFamily="18" charset="0"/>
                <a:cs typeface="Times New Roman" panose="02020603050405020304" pitchFamily="18" charset="0"/>
              </a:rPr>
              <a:t>Vitamin-D </a:t>
            </a:r>
            <a:r>
              <a:rPr lang="en-US" sz="2933" dirty="0">
                <a:solidFill>
                  <a:schemeClr val="tx1"/>
                </a:solidFill>
                <a:latin typeface="Times New Roman" panose="02020603050405020304" pitchFamily="18" charset="0"/>
                <a:cs typeface="Times New Roman" panose="02020603050405020304" pitchFamily="18" charset="0"/>
              </a:rPr>
              <a:t>reduces the mortality rate    due to </a:t>
            </a:r>
            <a:r>
              <a:rPr lang="en-US" sz="3200" b="1" dirty="0">
                <a:solidFill>
                  <a:srgbClr val="FF0000"/>
                </a:solidFill>
                <a:latin typeface="Times New Roman" panose="02020603050405020304" pitchFamily="18" charset="0"/>
                <a:cs typeface="Times New Roman" panose="02020603050405020304" pitchFamily="18" charset="0"/>
              </a:rPr>
              <a:t>prostate cancer</a:t>
            </a:r>
            <a:r>
              <a:rPr lang="en-US" sz="2933" dirty="0">
                <a:solidFill>
                  <a:schemeClr val="tx1"/>
                </a:solidFill>
                <a:latin typeface="Times New Roman" panose="02020603050405020304" pitchFamily="18" charset="0"/>
                <a:cs typeface="Times New Roman" panose="02020603050405020304" pitchFamily="18" charset="0"/>
              </a:rPr>
              <a:t>. (1)</a:t>
            </a:r>
          </a:p>
          <a:p>
            <a:pPr marL="380990" indent="-380990"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Higher level of Vitamin-D level reduces the risk of </a:t>
            </a:r>
            <a:r>
              <a:rPr lang="en-US" sz="3200" b="1" dirty="0">
                <a:solidFill>
                  <a:srgbClr val="FF0000"/>
                </a:solidFill>
                <a:latin typeface="Times New Roman" panose="02020603050405020304" pitchFamily="18" charset="0"/>
                <a:cs typeface="Times New Roman" panose="02020603050405020304" pitchFamily="18" charset="0"/>
              </a:rPr>
              <a:t>breast cancer</a:t>
            </a:r>
            <a:r>
              <a:rPr lang="en-US" sz="2933" dirty="0">
                <a:solidFill>
                  <a:schemeClr val="tx1"/>
                </a:solidFill>
                <a:latin typeface="Times New Roman" panose="02020603050405020304" pitchFamily="18" charset="0"/>
                <a:cs typeface="Times New Roman" panose="02020603050405020304" pitchFamily="18" charset="0"/>
              </a:rPr>
              <a:t>.(1)</a:t>
            </a:r>
          </a:p>
          <a:p>
            <a:pPr marL="380990" indent="-380990"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A population-based randomized, control trial found that postmenopausal women who were supplemented with calcium and vitamin D had a         </a:t>
            </a:r>
            <a:r>
              <a:rPr lang="en-US" sz="3200" b="1" dirty="0">
                <a:solidFill>
                  <a:srgbClr val="FF0000"/>
                </a:solidFill>
                <a:latin typeface="Times New Roman" panose="02020603050405020304" pitchFamily="18" charset="0"/>
                <a:cs typeface="Times New Roman" panose="02020603050405020304" pitchFamily="18" charset="0"/>
              </a:rPr>
              <a:t>reduced risk of cancer </a:t>
            </a:r>
            <a:r>
              <a:rPr lang="en-US" sz="2933" dirty="0">
                <a:solidFill>
                  <a:schemeClr val="tx1"/>
                </a:solidFill>
                <a:latin typeface="Times New Roman" panose="02020603050405020304" pitchFamily="18" charset="0"/>
                <a:cs typeface="Times New Roman" panose="02020603050405020304" pitchFamily="18" charset="0"/>
              </a:rPr>
              <a:t>after the first year of treatment (rate ratio, 0.232; 95% CI, 0.09–0.60).(2)</a:t>
            </a:r>
          </a:p>
        </p:txBody>
      </p:sp>
      <p:sp>
        <p:nvSpPr>
          <p:cNvPr id="6" name="TextBox 5"/>
          <p:cNvSpPr txBox="1"/>
          <p:nvPr/>
        </p:nvSpPr>
        <p:spPr>
          <a:xfrm>
            <a:off x="231948" y="6109100"/>
            <a:ext cx="11882512" cy="738664"/>
          </a:xfrm>
          <a:prstGeom prst="rect">
            <a:avLst/>
          </a:prstGeom>
          <a:solidFill>
            <a:srgbClr val="FFFFC3"/>
          </a:solidFill>
        </p:spPr>
        <p:txBody>
          <a:bodyPr wrap="square" rtlCol="0">
            <a:spAutoFit/>
          </a:bodyPr>
          <a:lstStyle/>
          <a:p>
            <a:pPr marL="457189" indent="-457189" algn="just">
              <a:buFontTx/>
              <a:buAutoNum type="arabicPeriod"/>
            </a:pPr>
            <a:r>
              <a:rPr lang="en-US" sz="1400" dirty="0">
                <a:solidFill>
                  <a:srgbClr val="000000"/>
                </a:solidFill>
              </a:rPr>
              <a:t>Garland CF, Garland FC, Gorham ED, et al. The role of vita in D in cancer prevention. Am J Public Health 2006;96:252–61.</a:t>
            </a:r>
          </a:p>
          <a:p>
            <a:pPr marL="457189" indent="-457189" algn="just">
              <a:buFontTx/>
              <a:buAutoNum type="arabicPeriod"/>
            </a:pPr>
            <a:r>
              <a:rPr lang="en-US" sz="1400" dirty="0" err="1">
                <a:solidFill>
                  <a:srgbClr val="000000"/>
                </a:solidFill>
              </a:rPr>
              <a:t>Lappe</a:t>
            </a:r>
            <a:r>
              <a:rPr lang="en-US" sz="1400" dirty="0">
                <a:solidFill>
                  <a:srgbClr val="000000"/>
                </a:solidFill>
              </a:rPr>
              <a:t> JM, Travers-Gustafson D, Davies KM, </a:t>
            </a:r>
            <a:r>
              <a:rPr lang="en-US" sz="1400" dirty="0" err="1">
                <a:solidFill>
                  <a:srgbClr val="000000"/>
                </a:solidFill>
              </a:rPr>
              <a:t>Recker</a:t>
            </a:r>
            <a:r>
              <a:rPr lang="en-US" sz="1400" dirty="0">
                <a:solidFill>
                  <a:srgbClr val="000000"/>
                </a:solidFill>
              </a:rPr>
              <a:t> RR, Heaney RP. Vitamin D and calcium supplementation reduces cancer risk: results of a randomized trial. Am J </a:t>
            </a:r>
            <a:r>
              <a:rPr lang="en-US" sz="1400" dirty="0" err="1">
                <a:solidFill>
                  <a:srgbClr val="000000"/>
                </a:solidFill>
              </a:rPr>
              <a:t>Clin</a:t>
            </a:r>
            <a:r>
              <a:rPr lang="en-US" sz="1400" dirty="0">
                <a:solidFill>
                  <a:srgbClr val="000000"/>
                </a:solidFill>
              </a:rPr>
              <a:t> </a:t>
            </a:r>
            <a:r>
              <a:rPr lang="en-US" sz="1400" dirty="0" err="1">
                <a:solidFill>
                  <a:srgbClr val="000000"/>
                </a:solidFill>
              </a:rPr>
              <a:t>Nutr</a:t>
            </a:r>
            <a:r>
              <a:rPr lang="en-US" sz="1400" dirty="0">
                <a:solidFill>
                  <a:srgbClr val="000000"/>
                </a:solidFill>
              </a:rPr>
              <a:t> 2007;85:1586–91.</a:t>
            </a:r>
          </a:p>
        </p:txBody>
      </p:sp>
    </p:spTree>
    <p:extLst>
      <p:ext uri="{BB962C8B-B14F-4D97-AF65-F5344CB8AC3E}">
        <p14:creationId xmlns:p14="http://schemas.microsoft.com/office/powerpoint/2010/main" val="313752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n-US" dirty="0">
                <a:latin typeface="Times New Roman" panose="02020603050405020304" pitchFamily="18" charset="0"/>
                <a:cs typeface="Times New Roman" panose="02020603050405020304" pitchFamily="18" charset="0"/>
              </a:rPr>
              <a:t>A study published in 2009 looked at respiratory infections and vitamin D levels in adults. These researchers took information from a very large study that was done previously. Over 18,000 adults were looked at for this study. </a:t>
            </a:r>
          </a:p>
        </p:txBody>
      </p:sp>
      <p:sp>
        <p:nvSpPr>
          <p:cNvPr id="4" name="Title 1"/>
          <p:cNvSpPr>
            <a:spLocks noGrp="1"/>
          </p:cNvSpPr>
          <p:nvPr>
            <p:ph type="title"/>
          </p:nvPr>
        </p:nvSpPr>
        <p:spPr>
          <a:xfrm>
            <a:off x="796412" y="287338"/>
            <a:ext cx="10515600" cy="1325563"/>
          </a:xfrm>
          <a:ln>
            <a:noFill/>
          </a:ln>
        </p:spPr>
        <p:txBody>
          <a:bodyPr>
            <a:normAutofit/>
          </a:bodyPr>
          <a:lstStyle/>
          <a:p>
            <a:pPr algn="r"/>
            <a:r>
              <a:rPr lang="en-US" b="1" dirty="0">
                <a:solidFill>
                  <a:srgbClr val="F0861D"/>
                </a:solidFill>
                <a:latin typeface="Times New Roman" panose="02020603050405020304" pitchFamily="18" charset="0"/>
                <a:cs typeface="Times New Roman" panose="02020603050405020304" pitchFamily="18" charset="0"/>
              </a:rPr>
              <a:t>V</a:t>
            </a:r>
            <a:r>
              <a:rPr lang="en-US" b="1" dirty="0" smtClean="0">
                <a:solidFill>
                  <a:srgbClr val="F0861D"/>
                </a:solidFill>
                <a:latin typeface="Times New Roman" panose="02020603050405020304" pitchFamily="18" charset="0"/>
                <a:cs typeface="Times New Roman" panose="02020603050405020304" pitchFamily="18" charset="0"/>
              </a:rPr>
              <a:t>itamin </a:t>
            </a:r>
            <a:r>
              <a:rPr lang="en-US" b="1" dirty="0">
                <a:solidFill>
                  <a:srgbClr val="F0861D"/>
                </a:solidFill>
                <a:latin typeface="Times New Roman" panose="02020603050405020304" pitchFamily="18" charset="0"/>
                <a:cs typeface="Times New Roman" panose="02020603050405020304" pitchFamily="18" charset="0"/>
              </a:rPr>
              <a:t>D and RTI</a:t>
            </a:r>
          </a:p>
        </p:txBody>
      </p:sp>
      <p:sp>
        <p:nvSpPr>
          <p:cNvPr id="5" name="TextBox 4"/>
          <p:cNvSpPr txBox="1"/>
          <p:nvPr/>
        </p:nvSpPr>
        <p:spPr>
          <a:xfrm>
            <a:off x="879987" y="3876398"/>
            <a:ext cx="10432025" cy="1938992"/>
          </a:xfrm>
          <a:prstGeom prst="rect">
            <a:avLst/>
          </a:prstGeom>
          <a:noFill/>
          <a:ln>
            <a:solidFill>
              <a:srgbClr val="FF0000"/>
            </a:solidFill>
          </a:ln>
        </p:spPr>
        <p:txBody>
          <a:bodyPr wrap="square" rtlCol="0">
            <a:spAutoFit/>
          </a:bodyPr>
          <a:lstStyle/>
          <a:p>
            <a:pPr algn="just"/>
            <a:r>
              <a:rPr lang="en-US" sz="2400" dirty="0">
                <a:solidFill>
                  <a:srgbClr val="002060"/>
                </a:solidFill>
                <a:latin typeface="Times New Roman" panose="02020603050405020304" pitchFamily="18" charset="0"/>
                <a:cs typeface="Times New Roman" panose="02020603050405020304" pitchFamily="18" charset="0"/>
              </a:rPr>
              <a:t>RESULT- </a:t>
            </a:r>
          </a:p>
          <a:p>
            <a:pPr marL="457200" indent="-457200" algn="just">
              <a:buFont typeface="Arial" panose="020B0604020202020204" pitchFamily="34" charset="0"/>
              <a:buChar char="•"/>
            </a:pPr>
            <a:r>
              <a:rPr lang="en-US" sz="2400" dirty="0">
                <a:solidFill>
                  <a:srgbClr val="002060"/>
                </a:solidFill>
                <a:latin typeface="Times New Roman" panose="02020603050405020304" pitchFamily="18" charset="0"/>
                <a:cs typeface="Times New Roman" panose="02020603050405020304" pitchFamily="18" charset="0"/>
              </a:rPr>
              <a:t>People with the lowest vitamin D levels had a 55% higher chance of getting a respiratory infection, compared to people with the highest vitamin D levels.</a:t>
            </a:r>
          </a:p>
          <a:p>
            <a:pPr marL="457200" indent="-457200" algn="just">
              <a:buFont typeface="Arial" panose="020B0604020202020204" pitchFamily="34" charset="0"/>
              <a:buChar char="•"/>
            </a:pPr>
            <a:r>
              <a:rPr lang="en-US" sz="2400" dirty="0">
                <a:solidFill>
                  <a:srgbClr val="002060"/>
                </a:solidFill>
                <a:latin typeface="Times New Roman" panose="02020603050405020304" pitchFamily="18" charset="0"/>
                <a:cs typeface="Times New Roman" panose="02020603050405020304" pitchFamily="18" charset="0"/>
              </a:rPr>
              <a:t>People with vitamin D levels of 30 ng/mL had the most protection against getting respiratory infections.</a:t>
            </a:r>
          </a:p>
        </p:txBody>
      </p:sp>
      <p:sp>
        <p:nvSpPr>
          <p:cNvPr id="6" name="TextBox 5"/>
          <p:cNvSpPr txBox="1"/>
          <p:nvPr/>
        </p:nvSpPr>
        <p:spPr>
          <a:xfrm>
            <a:off x="941903" y="6396335"/>
            <a:ext cx="10432025" cy="523220"/>
          </a:xfrm>
          <a:prstGeom prst="rect">
            <a:avLst/>
          </a:prstGeom>
          <a:noFill/>
          <a:ln>
            <a:noFill/>
          </a:ln>
        </p:spPr>
        <p:txBody>
          <a:bodyPr wrap="square" rtlCol="0">
            <a:spAutoFit/>
          </a:bodyPr>
          <a:lstStyle/>
          <a:p>
            <a:pPr algn="ctr"/>
            <a:r>
              <a:rPr lang="en-US" sz="1400" dirty="0" err="1">
                <a:solidFill>
                  <a:prstClr val="black"/>
                </a:solidFill>
              </a:rPr>
              <a:t>Ginde</a:t>
            </a:r>
            <a:r>
              <a:rPr lang="en-US" sz="1400" dirty="0">
                <a:solidFill>
                  <a:prstClr val="black"/>
                </a:solidFill>
              </a:rPr>
              <a:t> AA, </a:t>
            </a:r>
            <a:r>
              <a:rPr lang="en-US" sz="1400" dirty="0" err="1">
                <a:solidFill>
                  <a:prstClr val="black"/>
                </a:solidFill>
              </a:rPr>
              <a:t>Mansbach</a:t>
            </a:r>
            <a:r>
              <a:rPr lang="en-US" sz="1400" dirty="0">
                <a:solidFill>
                  <a:prstClr val="black"/>
                </a:solidFill>
              </a:rPr>
              <a:t> JM &amp; Camargo CA. Association between serum 25-hydroxyvitamin D level and upper respiratory tract infection in the Third National Health and Nutrition Examination Survey. Arch Intern Med 2009;169(4):384-390..</a:t>
            </a:r>
          </a:p>
        </p:txBody>
      </p:sp>
    </p:spTree>
    <p:extLst>
      <p:ext uri="{BB962C8B-B14F-4D97-AF65-F5344CB8AC3E}">
        <p14:creationId xmlns:p14="http://schemas.microsoft.com/office/powerpoint/2010/main" val="142364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7" presetClass="emph" presetSubtype="0" fill="remove" grpId="0" nodeType="withEffect">
                                  <p:stCondLst>
                                    <p:cond delay="0"/>
                                  </p:stCondLst>
                                  <p:childTnLst>
                                    <p:animClr clrSpc="rgb" dir="cw">
                                      <p:cBhvr override="childStyle">
                                        <p:cTn id="10" dur="250" autoRev="1" fill="remove"/>
                                        <p:tgtEl>
                                          <p:spTgt spid="5"/>
                                        </p:tgtEl>
                                        <p:attrNameLst>
                                          <p:attrName>style.color</p:attrName>
                                        </p:attrNameLst>
                                      </p:cBhvr>
                                      <p:to>
                                        <a:schemeClr val="bg1"/>
                                      </p:to>
                                    </p:animClr>
                                    <p:animClr clrSpc="rgb" dir="cw">
                                      <p:cBhvr>
                                        <p:cTn id="11" dur="250" autoRev="1" fill="remove"/>
                                        <p:tgtEl>
                                          <p:spTgt spid="5"/>
                                        </p:tgtEl>
                                        <p:attrNameLst>
                                          <p:attrName>fillcolor</p:attrName>
                                        </p:attrNameLst>
                                      </p:cBhvr>
                                      <p:to>
                                        <a:schemeClr val="bg1"/>
                                      </p:to>
                                    </p:animClr>
                                    <p:set>
                                      <p:cBhvr>
                                        <p:cTn id="12" dur="250" autoRev="1" fill="remove"/>
                                        <p:tgtEl>
                                          <p:spTgt spid="5"/>
                                        </p:tgtEl>
                                        <p:attrNameLst>
                                          <p:attrName>fill.type</p:attrName>
                                        </p:attrNameLst>
                                      </p:cBhvr>
                                      <p:to>
                                        <p:strVal val="solid"/>
                                      </p:to>
                                    </p:set>
                                    <p:set>
                                      <p:cBhvr>
                                        <p:cTn id="13"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50728"/>
            <a:ext cx="10515600" cy="1325563"/>
          </a:xfrm>
          <a:ln>
            <a:noFill/>
          </a:ln>
        </p:spPr>
        <p:txBody>
          <a:bodyPr>
            <a:normAutofit/>
          </a:bodyPr>
          <a:lstStyle/>
          <a:p>
            <a:pPr algn="ctr"/>
            <a:r>
              <a:rPr lang="en-US" sz="3600" b="1" dirty="0" smtClean="0">
                <a:solidFill>
                  <a:schemeClr val="tx1">
                    <a:lumMod val="75000"/>
                    <a:lumOff val="25000"/>
                  </a:schemeClr>
                </a:solidFill>
                <a:latin typeface="Times New Roman" panose="02020603050405020304" pitchFamily="18" charset="0"/>
                <a:cs typeface="Times New Roman" panose="02020603050405020304" pitchFamily="18" charset="0"/>
              </a:rPr>
              <a:t>Tuberculosis:</a:t>
            </a:r>
            <a:r>
              <a:rPr lang="en-US" sz="3600" b="1" dirty="0" smtClean="0">
                <a:solidFill>
                  <a:srgbClr val="F0861D"/>
                </a:solidFill>
                <a:latin typeface="Times New Roman" panose="02020603050405020304" pitchFamily="18" charset="0"/>
                <a:cs typeface="Times New Roman" panose="02020603050405020304" pitchFamily="18" charset="0"/>
              </a:rPr>
              <a:t> </a:t>
            </a:r>
            <a:r>
              <a:rPr lang="en-US" sz="4000" b="1" dirty="0" smtClean="0">
                <a:solidFill>
                  <a:srgbClr val="C00000"/>
                </a:solidFill>
                <a:latin typeface="Times New Roman" panose="02020603050405020304" pitchFamily="18" charset="0"/>
                <a:cs typeface="Times New Roman" panose="02020603050405020304" pitchFamily="18" charset="0"/>
              </a:rPr>
              <a:t>4.5X </a:t>
            </a:r>
            <a:r>
              <a:rPr lang="en-US" sz="4000" b="1" dirty="0">
                <a:solidFill>
                  <a:srgbClr val="C00000"/>
                </a:solidFill>
                <a:latin typeface="Times New Roman" panose="02020603050405020304" pitchFamily="18" charset="0"/>
                <a:cs typeface="Times New Roman" panose="02020603050405020304" pitchFamily="18" charset="0"/>
              </a:rPr>
              <a:t>more likely </a:t>
            </a: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if vitamin D less than 10 </a:t>
            </a:r>
            <a:r>
              <a:rPr lang="en-US" sz="4000" dirty="0" err="1">
                <a:solidFill>
                  <a:schemeClr val="tx1">
                    <a:lumMod val="75000"/>
                    <a:lumOff val="25000"/>
                  </a:schemeClr>
                </a:solidFill>
                <a:latin typeface="Times New Roman" panose="02020603050405020304" pitchFamily="18" charset="0"/>
                <a:cs typeface="Times New Roman" panose="02020603050405020304" pitchFamily="18" charset="0"/>
              </a:rPr>
              <a:t>nanogram</a:t>
            </a:r>
            <a:endParaRPr lang="en-US" sz="4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562896" y="2101344"/>
            <a:ext cx="10982632" cy="4351338"/>
          </a:xfrm>
        </p:spPr>
        <p:txBody>
          <a:bodyPr>
            <a:normAutofit/>
          </a:bodyPr>
          <a:lstStyle/>
          <a:p>
            <a:pPr algn="just"/>
            <a:r>
              <a:rPr lang="en-US" dirty="0">
                <a:latin typeface="Times New Roman" panose="02020603050405020304" pitchFamily="18" charset="0"/>
                <a:cs typeface="Times New Roman" panose="02020603050405020304" pitchFamily="18" charset="0"/>
              </a:rPr>
              <a:t> A total of 15 studies involving 1440 cases and 2558 controls were included. A significantly increased risk of tuberculosis was found in two ranges: ≤ 12.5 </a:t>
            </a:r>
            <a:r>
              <a:rPr lang="en-US" dirty="0" err="1">
                <a:latin typeface="Times New Roman" panose="02020603050405020304" pitchFamily="18" charset="0"/>
                <a:cs typeface="Times New Roman" panose="02020603050405020304" pitchFamily="18" charset="0"/>
              </a:rPr>
              <a:t>nmol</a:t>
            </a:r>
            <a:r>
              <a:rPr lang="en-US" dirty="0">
                <a:latin typeface="Times New Roman" panose="02020603050405020304" pitchFamily="18" charset="0"/>
                <a:cs typeface="Times New Roman" panose="02020603050405020304" pitchFamily="18" charset="0"/>
              </a:rPr>
              <a:t>/L: pooled OR = 4.556, 95% CI = 2.200-9.435; 13-25 </a:t>
            </a:r>
            <a:r>
              <a:rPr lang="en-US" dirty="0" err="1">
                <a:latin typeface="Times New Roman" panose="02020603050405020304" pitchFamily="18" charset="0"/>
                <a:cs typeface="Times New Roman" panose="02020603050405020304" pitchFamily="18" charset="0"/>
              </a:rPr>
              <a:t>nmol</a:t>
            </a:r>
            <a:r>
              <a:rPr lang="en-US" dirty="0">
                <a:latin typeface="Times New Roman" panose="02020603050405020304" pitchFamily="18" charset="0"/>
                <a:cs typeface="Times New Roman" panose="02020603050405020304" pitchFamily="18" charset="0"/>
              </a:rPr>
              <a:t>/L: pooled OR = 3.797, 95% CI = 1.935-7.405</a:t>
            </a:r>
          </a:p>
        </p:txBody>
      </p:sp>
      <p:sp>
        <p:nvSpPr>
          <p:cNvPr id="6" name="TextBox 5"/>
          <p:cNvSpPr txBox="1"/>
          <p:nvPr/>
        </p:nvSpPr>
        <p:spPr>
          <a:xfrm>
            <a:off x="838200" y="4277013"/>
            <a:ext cx="10432025" cy="1815882"/>
          </a:xfrm>
          <a:prstGeom prst="rect">
            <a:avLst/>
          </a:prstGeom>
          <a:noFill/>
          <a:ln>
            <a:solidFill>
              <a:srgbClr val="FF0000"/>
            </a:solidFill>
          </a:ln>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RESULT- Serum Vitamin D level ≤ 25 </a:t>
            </a:r>
            <a:r>
              <a:rPr lang="en-US" sz="2800" dirty="0" err="1">
                <a:solidFill>
                  <a:srgbClr val="002060"/>
                </a:solidFill>
                <a:latin typeface="Times New Roman" panose="02020603050405020304" pitchFamily="18" charset="0"/>
                <a:cs typeface="Times New Roman" panose="02020603050405020304" pitchFamily="18" charset="0"/>
              </a:rPr>
              <a:t>nmol</a:t>
            </a:r>
            <a:r>
              <a:rPr lang="en-US" sz="2800" dirty="0">
                <a:solidFill>
                  <a:srgbClr val="002060"/>
                </a:solidFill>
                <a:latin typeface="Times New Roman" panose="02020603050405020304" pitchFamily="18" charset="0"/>
                <a:cs typeface="Times New Roman" panose="02020603050405020304" pitchFamily="18" charset="0"/>
              </a:rPr>
              <a:t>/L was significantly associated with an increased risk of tuberculosis while the range of 51-75 </a:t>
            </a:r>
            <a:r>
              <a:rPr lang="en-US" sz="2800" dirty="0" err="1">
                <a:solidFill>
                  <a:srgbClr val="002060"/>
                </a:solidFill>
                <a:latin typeface="Times New Roman" panose="02020603050405020304" pitchFamily="18" charset="0"/>
                <a:cs typeface="Times New Roman" panose="02020603050405020304" pitchFamily="18" charset="0"/>
              </a:rPr>
              <a:t>nmol</a:t>
            </a:r>
            <a:r>
              <a:rPr lang="en-US" sz="2800" dirty="0">
                <a:solidFill>
                  <a:srgbClr val="002060"/>
                </a:solidFill>
                <a:latin typeface="Times New Roman" panose="02020603050405020304" pitchFamily="18" charset="0"/>
                <a:cs typeface="Times New Roman" panose="02020603050405020304" pitchFamily="18" charset="0"/>
              </a:rPr>
              <a:t>/L was not. The range 26-50nmol/L posed potential high tuberculosis risk</a:t>
            </a:r>
          </a:p>
        </p:txBody>
      </p:sp>
      <p:sp>
        <p:nvSpPr>
          <p:cNvPr id="7" name="TextBox 6"/>
          <p:cNvSpPr txBox="1"/>
          <p:nvPr/>
        </p:nvSpPr>
        <p:spPr>
          <a:xfrm>
            <a:off x="51619" y="6581001"/>
            <a:ext cx="12088761" cy="307777"/>
          </a:xfrm>
          <a:prstGeom prst="rect">
            <a:avLst/>
          </a:prstGeom>
          <a:noFill/>
        </p:spPr>
        <p:txBody>
          <a:bodyPr wrap="square" rtlCol="0">
            <a:spAutoFit/>
          </a:bodyPr>
          <a:lstStyle/>
          <a:p>
            <a:pPr algn="ctr"/>
            <a:r>
              <a:rPr lang="en-US" sz="1400" dirty="0">
                <a:solidFill>
                  <a:prstClr val="black"/>
                </a:solidFill>
              </a:rPr>
              <a:t>A serum vitamin d level &lt;25nmol/l pose high tuberculosis risk: a meta-analysis. </a:t>
            </a:r>
            <a:r>
              <a:rPr lang="en-US" sz="1400" dirty="0" err="1">
                <a:solidFill>
                  <a:prstClr val="black"/>
                </a:solidFill>
              </a:rPr>
              <a:t>PLoS</a:t>
            </a:r>
            <a:r>
              <a:rPr lang="en-US" sz="1400" dirty="0">
                <a:solidFill>
                  <a:prstClr val="black"/>
                </a:solidFill>
              </a:rPr>
              <a:t> One. 2015 May 4;10(5):e0126014. </a:t>
            </a:r>
            <a:r>
              <a:rPr lang="en-US" sz="1400" dirty="0" err="1">
                <a:solidFill>
                  <a:prstClr val="black"/>
                </a:solidFill>
              </a:rPr>
              <a:t>doi</a:t>
            </a:r>
            <a:r>
              <a:rPr lang="en-US" sz="1400" dirty="0">
                <a:solidFill>
                  <a:prstClr val="black"/>
                </a:solidFill>
              </a:rPr>
              <a:t>: 10.1371/journal.pone.0126014. </a:t>
            </a:r>
          </a:p>
        </p:txBody>
      </p:sp>
    </p:spTree>
    <p:extLst>
      <p:ext uri="{BB962C8B-B14F-4D97-AF65-F5344CB8AC3E}">
        <p14:creationId xmlns:p14="http://schemas.microsoft.com/office/powerpoint/2010/main" val="25621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r="10475"/>
          <a:stretch/>
        </p:blipFill>
        <p:spPr>
          <a:xfrm>
            <a:off x="-432726" y="1220755"/>
            <a:ext cx="3505067" cy="4896544"/>
          </a:xfrm>
          <a:prstGeom prst="rect">
            <a:avLst/>
          </a:prstGeom>
        </p:spPr>
      </p:pic>
      <p:sp>
        <p:nvSpPr>
          <p:cNvPr id="5" name="Title 1"/>
          <p:cNvSpPr>
            <a:spLocks noGrp="1"/>
          </p:cNvSpPr>
          <p:nvPr>
            <p:ph type="title"/>
          </p:nvPr>
        </p:nvSpPr>
        <p:spPr>
          <a:xfrm>
            <a:off x="3607363" y="381000"/>
            <a:ext cx="10032437" cy="1179288"/>
          </a:xfrm>
        </p:spPr>
        <p:txBody>
          <a:bodyPr/>
          <a:lstStyle/>
          <a:p>
            <a:pPr algn="ctr"/>
            <a:r>
              <a:rPr lang="en-US" b="1" dirty="0">
                <a:solidFill>
                  <a:srgbClr val="F0861D"/>
                </a:solidFill>
                <a:latin typeface="Times New Roman" panose="02020603050405020304" pitchFamily="18" charset="0"/>
                <a:cs typeface="Times New Roman" panose="02020603050405020304" pitchFamily="18" charset="0"/>
              </a:rPr>
              <a:t>Vitamin D &amp; Pregnancy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6118706"/>
              </p:ext>
            </p:extLst>
          </p:nvPr>
        </p:nvGraphicFramePr>
        <p:xfrm>
          <a:off x="2735627" y="1796819"/>
          <a:ext cx="8904999" cy="3339253"/>
        </p:xfrm>
        <a:graphic>
          <a:graphicData uri="http://schemas.openxmlformats.org/drawingml/2006/table">
            <a:tbl>
              <a:tblPr firstRow="1" bandRow="1">
                <a:tableStyleId>{93296810-A885-4BE3-A3E7-6D5BEEA58F35}</a:tableStyleId>
              </a:tblPr>
              <a:tblGrid>
                <a:gridCol w="5021156">
                  <a:extLst>
                    <a:ext uri="{9D8B030D-6E8A-4147-A177-3AD203B41FA5}">
                      <a16:colId xmlns:a16="http://schemas.microsoft.com/office/drawing/2014/main" val="20000"/>
                    </a:ext>
                  </a:extLst>
                </a:gridCol>
                <a:gridCol w="3883843">
                  <a:extLst>
                    <a:ext uri="{9D8B030D-6E8A-4147-A177-3AD203B41FA5}">
                      <a16:colId xmlns:a16="http://schemas.microsoft.com/office/drawing/2014/main" val="20001"/>
                    </a:ext>
                  </a:extLst>
                </a:gridCol>
              </a:tblGrid>
              <a:tr h="494453">
                <a:tc>
                  <a:txBody>
                    <a:bodyPr/>
                    <a:lstStyle/>
                    <a:p>
                      <a:pPr algn="ctr"/>
                      <a:r>
                        <a:rPr lang="en-US" sz="2400" dirty="0"/>
                        <a:t>Maternal Complication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Neonatal Complication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896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IN" sz="2900" dirty="0">
                          <a:latin typeface="Times New Roman" panose="02020603050405020304" pitchFamily="18" charset="0"/>
                          <a:cs typeface="Times New Roman" panose="02020603050405020304" pitchFamily="18" charset="0"/>
                        </a:rPr>
                        <a:t>Pre-</a:t>
                      </a:r>
                      <a:r>
                        <a:rPr lang="en-IN" sz="2900" dirty="0" err="1">
                          <a:latin typeface="Times New Roman" panose="02020603050405020304" pitchFamily="18" charset="0"/>
                          <a:cs typeface="Times New Roman" panose="02020603050405020304" pitchFamily="18" charset="0"/>
                        </a:rPr>
                        <a:t>eclampsia</a:t>
                      </a:r>
                      <a:endParaRPr lang="en-IN" sz="2900" dirty="0">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ctr" defTabSz="914400" rtl="0" eaLnBrk="1" fontAlgn="auto" latinLnBrk="1" hangingPunct="1">
                        <a:lnSpc>
                          <a:spcPct val="100000"/>
                        </a:lnSpc>
                        <a:spcBef>
                          <a:spcPts val="0"/>
                        </a:spcBef>
                        <a:spcAft>
                          <a:spcPts val="0"/>
                        </a:spcAft>
                        <a:buClrTx/>
                        <a:buSzTx/>
                        <a:buFontTx/>
                        <a:buNone/>
                        <a:tabLst/>
                        <a:defRPr/>
                      </a:pPr>
                      <a:r>
                        <a:rPr lang="en-IN" sz="2900" dirty="0">
                          <a:latin typeface="Times New Roman" panose="02020603050405020304" pitchFamily="18" charset="0"/>
                          <a:cs typeface="Times New Roman" panose="02020603050405020304" pitchFamily="18" charset="0"/>
                        </a:rPr>
                        <a:t>Hypocalcaemia; </a:t>
                      </a:r>
                      <a:r>
                        <a:rPr lang="en-IN" sz="2900" dirty="0" err="1">
                          <a:latin typeface="Times New Roman" panose="02020603050405020304" pitchFamily="18" charset="0"/>
                          <a:cs typeface="Times New Roman" panose="02020603050405020304" pitchFamily="18" charset="0"/>
                        </a:rPr>
                        <a:t>Tetany</a:t>
                      </a:r>
                      <a:endParaRPr lang="en-IN" sz="2900" dirty="0">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68960">
                <a:tc>
                  <a:txBody>
                    <a:bodyPr/>
                    <a:lstStyle/>
                    <a:p>
                      <a:pPr algn="ctr"/>
                      <a:r>
                        <a:rPr lang="en-IN" sz="2900" dirty="0">
                          <a:latin typeface="Times New Roman" panose="02020603050405020304" pitchFamily="18" charset="0"/>
                          <a:cs typeface="Times New Roman" panose="02020603050405020304" pitchFamily="18" charset="0"/>
                        </a:rPr>
                        <a:t>Incidence of Caesarean Section</a:t>
                      </a:r>
                      <a:endParaRPr lang="en-US" sz="2900" dirty="0">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ctr" defTabSz="914400" rtl="0" eaLnBrk="1" fontAlgn="auto" latinLnBrk="1" hangingPunct="1">
                        <a:lnSpc>
                          <a:spcPct val="100000"/>
                        </a:lnSpc>
                        <a:spcBef>
                          <a:spcPts val="0"/>
                        </a:spcBef>
                        <a:spcAft>
                          <a:spcPts val="0"/>
                        </a:spcAft>
                        <a:buClrTx/>
                        <a:buSzTx/>
                        <a:buFontTx/>
                        <a:buNone/>
                        <a:tabLst/>
                        <a:defRPr/>
                      </a:pPr>
                      <a:r>
                        <a:rPr lang="en-IN" sz="2900" dirty="0">
                          <a:latin typeface="Times New Roman" panose="02020603050405020304" pitchFamily="18" charset="0"/>
                          <a:cs typeface="Times New Roman" panose="02020603050405020304" pitchFamily="18" charset="0"/>
                        </a:rPr>
                        <a:t>Birth asphyxia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68960">
                <a:tc>
                  <a:txBody>
                    <a:bodyPr/>
                    <a:lstStyle/>
                    <a:p>
                      <a:pPr algn="ctr"/>
                      <a:r>
                        <a:rPr lang="en-IN" sz="2900" dirty="0">
                          <a:latin typeface="Times New Roman" panose="02020603050405020304" pitchFamily="18" charset="0"/>
                          <a:cs typeface="Times New Roman" panose="02020603050405020304" pitchFamily="18" charset="0"/>
                        </a:rPr>
                        <a:t>Bacterial </a:t>
                      </a:r>
                      <a:r>
                        <a:rPr lang="en-IN" sz="2900" dirty="0" err="1">
                          <a:latin typeface="Times New Roman" panose="02020603050405020304" pitchFamily="18" charset="0"/>
                          <a:cs typeface="Times New Roman" panose="02020603050405020304" pitchFamily="18" charset="0"/>
                        </a:rPr>
                        <a:t>Vaginosis</a:t>
                      </a:r>
                      <a:endParaRPr lang="en-US" sz="2900" dirty="0">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ctr" defTabSz="914400" rtl="0" eaLnBrk="1" fontAlgn="auto" latinLnBrk="1" hangingPunct="1">
                        <a:lnSpc>
                          <a:spcPct val="100000"/>
                        </a:lnSpc>
                        <a:spcBef>
                          <a:spcPts val="0"/>
                        </a:spcBef>
                        <a:spcAft>
                          <a:spcPts val="0"/>
                        </a:spcAft>
                        <a:buClrTx/>
                        <a:buSzTx/>
                        <a:buFontTx/>
                        <a:buNone/>
                        <a:tabLst/>
                        <a:defRPr/>
                      </a:pPr>
                      <a:r>
                        <a:rPr lang="en-IN" sz="2900" dirty="0" err="1">
                          <a:latin typeface="Times New Roman" panose="02020603050405020304" pitchFamily="18" charset="0"/>
                          <a:cs typeface="Times New Roman" panose="02020603050405020304" pitchFamily="18" charset="0"/>
                        </a:rPr>
                        <a:t>Laryngomalacia</a:t>
                      </a:r>
                      <a:endParaRPr lang="en-IN" sz="2900" dirty="0">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6896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IN" sz="2900" dirty="0">
                          <a:latin typeface="Times New Roman" panose="02020603050405020304" pitchFamily="18" charset="0"/>
                          <a:cs typeface="Times New Roman" panose="02020603050405020304" pitchFamily="18" charset="0"/>
                        </a:rPr>
                        <a:t>Preterm Birth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ctr" defTabSz="914400" rtl="0" eaLnBrk="1" fontAlgn="auto" latinLnBrk="1" hangingPunct="1">
                        <a:lnSpc>
                          <a:spcPct val="100000"/>
                        </a:lnSpc>
                        <a:spcBef>
                          <a:spcPts val="0"/>
                        </a:spcBef>
                        <a:spcAft>
                          <a:spcPts val="0"/>
                        </a:spcAft>
                        <a:buClrTx/>
                        <a:buSzTx/>
                        <a:buFontTx/>
                        <a:buNone/>
                        <a:tabLst/>
                        <a:defRPr/>
                      </a:pPr>
                      <a:r>
                        <a:rPr lang="en-IN" sz="2900" dirty="0">
                          <a:latin typeface="Times New Roman" panose="02020603050405020304" pitchFamily="18" charset="0"/>
                          <a:cs typeface="Times New Roman" panose="02020603050405020304" pitchFamily="18" charset="0"/>
                        </a:rPr>
                        <a:t>Bronchiolitis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6896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IN" sz="2900" dirty="0" smtClean="0">
                          <a:latin typeface="Times New Roman" panose="02020603050405020304" pitchFamily="18" charset="0"/>
                          <a:cs typeface="Times New Roman" panose="02020603050405020304" pitchFamily="18" charset="0"/>
                        </a:rPr>
                        <a:t>Gestational Diabetes</a:t>
                      </a:r>
                      <a:endParaRPr lang="en-IN" sz="2900" dirty="0">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7" name="Picture 2" descr="Image result for royal college of obstetricians and gynaecologis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6979" y="5896590"/>
            <a:ext cx="1770597" cy="8852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government of western australia department of heal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141" y="5965904"/>
            <a:ext cx="3156797" cy="77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5889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320842" y="-368969"/>
            <a:ext cx="12689305" cy="3673642"/>
          </a:xfrm>
        </p:spPr>
        <p:txBody>
          <a:bodyPr>
            <a:normAutofit/>
          </a:bodyPr>
          <a:lstStyle/>
          <a:p>
            <a:pPr algn="ctr"/>
            <a:r>
              <a:rPr lang="en-US" sz="4800" b="1" dirty="0">
                <a:latin typeface="Times New Roman" panose="02020603050405020304" pitchFamily="18" charset="0"/>
                <a:cs typeface="Times New Roman" panose="02020603050405020304" pitchFamily="18" charset="0"/>
              </a:rPr>
              <a:t>Vitamin D Deficiency </a:t>
            </a:r>
            <a:r>
              <a:rPr lang="en-US" sz="4800" b="1" dirty="0" smtClean="0">
                <a:latin typeface="Times New Roman" panose="02020603050405020304" pitchFamily="18" charset="0"/>
                <a:cs typeface="Times New Roman" panose="02020603050405020304" pitchFamily="18" charset="0"/>
              </a:rPr>
              <a:t>Increases </a:t>
            </a:r>
            <a:r>
              <a:rPr lang="en-US" sz="4800" dirty="0">
                <a:latin typeface="Times New Roman" panose="02020603050405020304" pitchFamily="18" charset="0"/>
                <a:cs typeface="Times New Roman" panose="02020603050405020304" pitchFamily="18" charset="0"/>
              </a:rPr>
              <a:t/>
            </a:r>
            <a:br>
              <a:rPr lang="en-US" sz="4800" dirty="0">
                <a:latin typeface="Times New Roman" panose="02020603050405020304" pitchFamily="18" charset="0"/>
                <a:cs typeface="Times New Roman" panose="02020603050405020304" pitchFamily="18" charset="0"/>
              </a:rPr>
            </a:br>
            <a:r>
              <a:rPr lang="en-US" sz="5400" b="1" dirty="0">
                <a:solidFill>
                  <a:srgbClr val="FF0000"/>
                </a:solidFill>
                <a:latin typeface="Times New Roman" panose="02020603050405020304" pitchFamily="18" charset="0"/>
                <a:cs typeface="Times New Roman" panose="02020603050405020304" pitchFamily="18" charset="0"/>
              </a:rPr>
              <a:t>C-Section Risk</a:t>
            </a:r>
          </a:p>
        </p:txBody>
      </p:sp>
      <p:sp>
        <p:nvSpPr>
          <p:cNvPr id="6" name="TextBox 5"/>
          <p:cNvSpPr txBox="1"/>
          <p:nvPr/>
        </p:nvSpPr>
        <p:spPr>
          <a:xfrm>
            <a:off x="9464842" y="6396335"/>
            <a:ext cx="2727158" cy="523220"/>
          </a:xfrm>
          <a:prstGeom prst="rect">
            <a:avLst/>
          </a:prstGeom>
          <a:noFill/>
        </p:spPr>
        <p:txBody>
          <a:bodyPr wrap="square" rtlCol="0">
            <a:spAutoFit/>
          </a:bodyPr>
          <a:lstStyle/>
          <a:p>
            <a:pPr algn="ctr"/>
            <a:r>
              <a:rPr lang="en-US" sz="1400" b="1" dirty="0">
                <a:solidFill>
                  <a:prstClr val="black"/>
                </a:solidFill>
              </a:rPr>
              <a:t>J </a:t>
            </a:r>
            <a:r>
              <a:rPr lang="en-US" sz="1400" b="1" dirty="0" err="1">
                <a:solidFill>
                  <a:prstClr val="black"/>
                </a:solidFill>
              </a:rPr>
              <a:t>Clin</a:t>
            </a:r>
            <a:r>
              <a:rPr lang="en-US" sz="1400" b="1" dirty="0">
                <a:solidFill>
                  <a:prstClr val="black"/>
                </a:solidFill>
              </a:rPr>
              <a:t> </a:t>
            </a:r>
            <a:r>
              <a:rPr lang="en-US" sz="1400" b="1" dirty="0" err="1">
                <a:solidFill>
                  <a:prstClr val="black"/>
                </a:solidFill>
              </a:rPr>
              <a:t>Endocrinol</a:t>
            </a:r>
            <a:r>
              <a:rPr lang="en-US" sz="1400" b="1" dirty="0">
                <a:solidFill>
                  <a:prstClr val="black"/>
                </a:solidFill>
              </a:rPr>
              <a:t> </a:t>
            </a:r>
            <a:r>
              <a:rPr lang="en-US" sz="1400" b="1" dirty="0" err="1">
                <a:solidFill>
                  <a:prstClr val="black"/>
                </a:solidFill>
              </a:rPr>
              <a:t>Metab</a:t>
            </a:r>
            <a:r>
              <a:rPr lang="en-US" sz="1400" b="1" dirty="0">
                <a:solidFill>
                  <a:prstClr val="black"/>
                </a:solidFill>
              </a:rPr>
              <a:t>. 2009 Mar; 94(3): 940–945.</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99" y="5903490"/>
            <a:ext cx="3451922" cy="68626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124" y="2506120"/>
            <a:ext cx="5383381" cy="4163846"/>
          </a:xfrm>
          <a:prstGeom prst="rect">
            <a:avLst/>
          </a:prstGeom>
        </p:spPr>
      </p:pic>
    </p:spTree>
    <p:extLst>
      <p:ext uri="{BB962C8B-B14F-4D97-AF65-F5344CB8AC3E}">
        <p14:creationId xmlns:p14="http://schemas.microsoft.com/office/powerpoint/2010/main" val="23959300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62000" y="235193"/>
            <a:ext cx="10674043" cy="1143001"/>
          </a:xfrm>
        </p:spPr>
        <p:txBody>
          <a:bodyPr>
            <a:noAutofit/>
          </a:bodyPr>
          <a:lstStyle/>
          <a:p>
            <a:pPr algn="r"/>
            <a:r>
              <a:rPr lang="en-US" b="1" dirty="0" smtClean="0">
                <a:solidFill>
                  <a:srgbClr val="F0861D"/>
                </a:solidFill>
                <a:latin typeface="Times New Roman" panose="02020603050405020304" pitchFamily="18" charset="0"/>
                <a:cs typeface="Times New Roman" panose="02020603050405020304" pitchFamily="18" charset="0"/>
              </a:rPr>
              <a:t>VDD induces Preeclampsia </a:t>
            </a:r>
            <a:r>
              <a:rPr lang="en-US" b="1" dirty="0">
                <a:solidFill>
                  <a:srgbClr val="F0861D"/>
                </a:solidFill>
                <a:latin typeface="Times New Roman" panose="02020603050405020304" pitchFamily="18" charset="0"/>
                <a:cs typeface="Times New Roman" panose="02020603050405020304" pitchFamily="18" charset="0"/>
              </a:rPr>
              <a:t>and </a:t>
            </a:r>
            <a:r>
              <a:rPr lang="en-US" b="1" dirty="0" smtClean="0">
                <a:solidFill>
                  <a:srgbClr val="F0861D"/>
                </a:solidFill>
                <a:latin typeface="Times New Roman" panose="02020603050405020304" pitchFamily="18" charset="0"/>
                <a:cs typeface="Times New Roman" panose="02020603050405020304" pitchFamily="18" charset="0"/>
              </a:rPr>
              <a:t>Eclampsia</a:t>
            </a:r>
            <a:endParaRPr lang="en-US" b="1" dirty="0">
              <a:solidFill>
                <a:srgbClr val="F0861D"/>
              </a:solidFill>
              <a:latin typeface="Times New Roman" panose="02020603050405020304" pitchFamily="18" charset="0"/>
              <a:cs typeface="Times New Roman" panose="02020603050405020304" pitchFamily="18" charset="0"/>
            </a:endParaRPr>
          </a:p>
        </p:txBody>
      </p:sp>
      <p:sp>
        <p:nvSpPr>
          <p:cNvPr id="38916" name="Rectangle 3"/>
          <p:cNvSpPr>
            <a:spLocks noChangeArrowheads="1"/>
          </p:cNvSpPr>
          <p:nvPr/>
        </p:nvSpPr>
        <p:spPr bwMode="auto">
          <a:xfrm>
            <a:off x="2667000" y="6400800"/>
            <a:ext cx="89085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sz="1400" dirty="0">
                <a:solidFill>
                  <a:srgbClr val="000000"/>
                </a:solidFill>
                <a:latin typeface="Times New Roman" panose="02020603050405020304" pitchFamily="18" charset="0"/>
              </a:rPr>
              <a:t>M. I. </a:t>
            </a:r>
            <a:r>
              <a:rPr lang="en-US" sz="1400" dirty="0" err="1">
                <a:solidFill>
                  <a:srgbClr val="000000"/>
                </a:solidFill>
                <a:latin typeface="Times New Roman" panose="02020603050405020304" pitchFamily="18" charset="0"/>
              </a:rPr>
              <a:t>Ullah</a:t>
            </a:r>
            <a:r>
              <a:rPr lang="en-US" sz="1400" dirty="0">
                <a:solidFill>
                  <a:srgbClr val="000000"/>
                </a:solidFill>
                <a:latin typeface="Times New Roman" panose="02020603050405020304" pitchFamily="18" charset="0"/>
              </a:rPr>
              <a:t> 1 , C. A. Koch 1 , 2 , S. </a:t>
            </a:r>
            <a:r>
              <a:rPr lang="en-US" sz="1400" dirty="0" err="1">
                <a:solidFill>
                  <a:srgbClr val="000000"/>
                </a:solidFill>
                <a:latin typeface="Times New Roman" panose="02020603050405020304" pitchFamily="18" charset="0"/>
              </a:rPr>
              <a:t>Tamanna</a:t>
            </a:r>
            <a:r>
              <a:rPr lang="en-US" sz="1400" dirty="0">
                <a:solidFill>
                  <a:srgbClr val="000000"/>
                </a:solidFill>
                <a:latin typeface="Times New Roman" panose="02020603050405020304" pitchFamily="18" charset="0"/>
              </a:rPr>
              <a:t> 2 , S. </a:t>
            </a:r>
            <a:r>
              <a:rPr lang="en-US" sz="1400" dirty="0" err="1">
                <a:solidFill>
                  <a:srgbClr val="000000"/>
                </a:solidFill>
                <a:latin typeface="Times New Roman" panose="02020603050405020304" pitchFamily="18" charset="0"/>
              </a:rPr>
              <a:t>Rouf</a:t>
            </a:r>
            <a:r>
              <a:rPr lang="en-US" sz="1400" dirty="0">
                <a:solidFill>
                  <a:srgbClr val="000000"/>
                </a:solidFill>
                <a:latin typeface="Times New Roman" panose="02020603050405020304" pitchFamily="18" charset="0"/>
              </a:rPr>
              <a:t> 3 , L. </a:t>
            </a:r>
            <a:r>
              <a:rPr lang="en-US" sz="1400" dirty="0" err="1">
                <a:solidFill>
                  <a:srgbClr val="000000"/>
                </a:solidFill>
                <a:latin typeface="Times New Roman" panose="02020603050405020304" pitchFamily="18" charset="0"/>
              </a:rPr>
              <a:t>Shamsuddin</a:t>
            </a:r>
            <a:r>
              <a:rPr lang="en-US" sz="1400" dirty="0">
                <a:solidFill>
                  <a:srgbClr val="000000"/>
                </a:solidFill>
                <a:latin typeface="Times New Roman" panose="02020603050405020304" pitchFamily="18" charset="0"/>
              </a:rPr>
              <a:t> 4,Vitamin D </a:t>
            </a:r>
            <a:r>
              <a:rPr lang="en-US" sz="1400" dirty="0" err="1">
                <a:solidFill>
                  <a:srgbClr val="000000"/>
                </a:solidFill>
                <a:latin typeface="Times New Roman" panose="02020603050405020304" pitchFamily="18" charset="0"/>
              </a:rPr>
              <a:t>Defi</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ciency</a:t>
            </a:r>
            <a:r>
              <a:rPr lang="en-US" sz="1400" dirty="0">
                <a:solidFill>
                  <a:srgbClr val="000000"/>
                </a:solidFill>
                <a:latin typeface="Times New Roman" panose="02020603050405020304" pitchFamily="18" charset="0"/>
              </a:rPr>
              <a:t> and the Risk of Preeclampsia and </a:t>
            </a:r>
            <a:r>
              <a:rPr lang="en-US" sz="1400" dirty="0" err="1">
                <a:solidFill>
                  <a:srgbClr val="000000"/>
                </a:solidFill>
                <a:latin typeface="Times New Roman" panose="02020603050405020304" pitchFamily="18" charset="0"/>
              </a:rPr>
              <a:t>Eclampsia</a:t>
            </a:r>
            <a:r>
              <a:rPr lang="en-US" sz="1400" dirty="0">
                <a:solidFill>
                  <a:srgbClr val="000000"/>
                </a:solidFill>
                <a:latin typeface="Times New Roman" panose="02020603050405020304" pitchFamily="18" charset="0"/>
              </a:rPr>
              <a:t> in </a:t>
            </a:r>
            <a:r>
              <a:rPr lang="en-US" sz="1400" dirty="0" err="1">
                <a:solidFill>
                  <a:srgbClr val="000000"/>
                </a:solidFill>
                <a:latin typeface="Times New Roman" panose="02020603050405020304" pitchFamily="18" charset="0"/>
              </a:rPr>
              <a:t>Bangladesh.Hormone</a:t>
            </a:r>
            <a:r>
              <a:rPr lang="en-US" sz="1400" dirty="0">
                <a:solidFill>
                  <a:srgbClr val="000000"/>
                </a:solidFill>
                <a:latin typeface="Times New Roman" panose="02020603050405020304" pitchFamily="18" charset="0"/>
              </a:rPr>
              <a:t> and Metabolic Research · June 2013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03" y="2590800"/>
            <a:ext cx="2073397" cy="2045752"/>
          </a:xfrm>
          <a:prstGeom prst="rect">
            <a:avLst/>
          </a:prstGeom>
        </p:spPr>
      </p:pic>
      <p:sp>
        <p:nvSpPr>
          <p:cNvPr id="7" name="Content Placeholder 2"/>
          <p:cNvSpPr txBox="1">
            <a:spLocks/>
          </p:cNvSpPr>
          <p:nvPr/>
        </p:nvSpPr>
        <p:spPr bwMode="auto">
          <a:xfrm>
            <a:off x="2667000" y="1700003"/>
            <a:ext cx="8908502" cy="4492585"/>
          </a:xfrm>
          <a:prstGeom prst="rect">
            <a:avLst/>
          </a:prstGeom>
          <a:noFill/>
          <a:ln>
            <a:solidFill>
              <a:schemeClr val="bg1">
                <a:lumMod val="65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algn="just">
              <a:defRPr/>
            </a:pPr>
            <a:r>
              <a:rPr lang="en-US" dirty="0" smtClean="0">
                <a:latin typeface="Times New Roman" panose="02020603050405020304" pitchFamily="18" charset="0"/>
                <a:cs typeface="Times New Roman" panose="02020603050405020304" pitchFamily="18" charset="0"/>
              </a:rPr>
              <a:t>The prevalence of vitamin D insufficiency was very high with more than 3 quarters </a:t>
            </a:r>
            <a:r>
              <a:rPr lang="en-US" sz="3600" b="1" dirty="0" smtClean="0">
                <a:solidFill>
                  <a:srgbClr val="FF0000"/>
                </a:solidFill>
                <a:latin typeface="Times New Roman" panose="02020603050405020304" pitchFamily="18" charset="0"/>
                <a:cs typeface="Times New Roman" panose="02020603050405020304" pitchFamily="18" charset="0"/>
              </a:rPr>
              <a:t>(78%) </a:t>
            </a:r>
            <a:r>
              <a:rPr lang="en-US" dirty="0" smtClean="0">
                <a:latin typeface="Times New Roman" panose="02020603050405020304" pitchFamily="18" charset="0"/>
                <a:cs typeface="Times New Roman" panose="02020603050405020304" pitchFamily="18" charset="0"/>
              </a:rPr>
              <a:t>of all subjects having a serum </a:t>
            </a:r>
            <a:r>
              <a:rPr lang="en-US" dirty="0" smtClean="0">
                <a:solidFill>
                  <a:srgbClr val="FF0000"/>
                </a:solidFill>
                <a:latin typeface="Times New Roman" panose="02020603050405020304" pitchFamily="18" charset="0"/>
                <a:cs typeface="Times New Roman" panose="02020603050405020304" pitchFamily="18" charset="0"/>
              </a:rPr>
              <a:t>25(OH)D level &lt; 25 </a:t>
            </a:r>
            <a:r>
              <a:rPr lang="en-US" dirty="0" err="1" smtClean="0">
                <a:solidFill>
                  <a:srgbClr val="FF0000"/>
                </a:solidFill>
                <a:latin typeface="Times New Roman" panose="02020603050405020304" pitchFamily="18" charset="0"/>
                <a:cs typeface="Times New Roman" panose="02020603050405020304" pitchFamily="18" charset="0"/>
              </a:rPr>
              <a:t>ng</a:t>
            </a:r>
            <a:r>
              <a:rPr lang="en-US" dirty="0" smtClean="0">
                <a:solidFill>
                  <a:srgbClr val="FF0000"/>
                </a:solidFill>
                <a:latin typeface="Times New Roman" panose="02020603050405020304" pitchFamily="18" charset="0"/>
                <a:cs typeface="Times New Roman" panose="02020603050405020304" pitchFamily="18" charset="0"/>
              </a:rPr>
              <a:t>/ml</a:t>
            </a:r>
            <a:r>
              <a:rPr lang="en-US" dirty="0" smtClean="0">
                <a:latin typeface="Times New Roman" panose="02020603050405020304" pitchFamily="18" charset="0"/>
                <a:cs typeface="Times New Roman" panose="02020603050405020304" pitchFamily="18" charset="0"/>
              </a:rPr>
              <a:t>. (n= 188)</a:t>
            </a:r>
          </a:p>
          <a:p>
            <a:pPr marL="0" indent="0" algn="just">
              <a:buFontTx/>
              <a:buNone/>
              <a:defRPr/>
            </a:pPr>
            <a:endParaRPr lang="en-US" sz="1600" dirty="0" smtClean="0">
              <a:latin typeface="Times New Roman" panose="02020603050405020304" pitchFamily="18" charset="0"/>
              <a:cs typeface="Times New Roman" panose="02020603050405020304" pitchFamily="18" charset="0"/>
            </a:endParaRPr>
          </a:p>
          <a:p>
            <a:pPr marL="228594" indent="-228594" algn="just">
              <a:defRPr/>
            </a:pPr>
            <a:r>
              <a:rPr lang="en-US" dirty="0" smtClean="0">
                <a:latin typeface="Times New Roman" panose="02020603050405020304" pitchFamily="18" charset="0"/>
                <a:cs typeface="Times New Roman" panose="02020603050405020304" pitchFamily="18" charset="0"/>
              </a:rPr>
              <a:t>The odds of developing preeclampsia and Eclampsia may </a:t>
            </a:r>
            <a:r>
              <a:rPr lang="en-US" b="1" dirty="0" smtClean="0">
                <a:solidFill>
                  <a:srgbClr val="FF0000"/>
                </a:solidFill>
                <a:latin typeface="Times New Roman" panose="02020603050405020304" pitchFamily="18" charset="0"/>
                <a:cs typeface="Times New Roman" panose="02020603050405020304" pitchFamily="18" charset="0"/>
              </a:rPr>
              <a:t>increase by up to 5-fold </a:t>
            </a:r>
            <a:r>
              <a:rPr lang="en-US" dirty="0" smtClean="0">
                <a:latin typeface="Times New Roman" panose="02020603050405020304" pitchFamily="18" charset="0"/>
                <a:cs typeface="Times New Roman" panose="02020603050405020304" pitchFamily="18" charset="0"/>
              </a:rPr>
              <a:t>in women with vitamin D insufficiency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80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532" y="254757"/>
            <a:ext cx="5489028" cy="864596"/>
          </a:xfrm>
          <a:ln w="19050">
            <a:solidFill>
              <a:schemeClr val="accent1"/>
            </a:solidFill>
          </a:ln>
        </p:spPr>
        <p:txBody>
          <a:bodyPr/>
          <a:lstStyle/>
          <a:p>
            <a:pPr algn="ctr"/>
            <a:r>
              <a:rPr lang="en-US" dirty="0" smtClean="0">
                <a:solidFill>
                  <a:srgbClr val="FF0000"/>
                </a:solidFill>
                <a:latin typeface="Times New Roman" panose="02020603050405020304" pitchFamily="18" charset="0"/>
                <a:cs typeface="Times New Roman" panose="02020603050405020304" pitchFamily="18" charset="0"/>
              </a:rPr>
              <a:t>Study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34198" y="1135119"/>
            <a:ext cx="4619297" cy="461665"/>
          </a:xfrm>
          <a:prstGeom prst="rect">
            <a:avLst/>
          </a:prstGeom>
          <a:noFill/>
          <a:ln>
            <a:solidFill>
              <a:srgbClr val="00B050"/>
            </a:solidFill>
          </a:ln>
        </p:spPr>
        <p:txBody>
          <a:bodyPr wrap="square" rtlCol="0">
            <a:sp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Published on 24 November 2017</a:t>
            </a:r>
          </a:p>
        </p:txBody>
      </p:sp>
      <p:sp>
        <p:nvSpPr>
          <p:cNvPr id="4" name="TextBox 3"/>
          <p:cNvSpPr txBox="1"/>
          <p:nvPr/>
        </p:nvSpPr>
        <p:spPr>
          <a:xfrm>
            <a:off x="1292770" y="1810523"/>
            <a:ext cx="9979574" cy="1569660"/>
          </a:xfrm>
          <a:prstGeom prst="rect">
            <a:avLst/>
          </a:prstGeom>
          <a:noFill/>
          <a:ln w="28575">
            <a:solidFill>
              <a:schemeClr val="accent4"/>
            </a:solidFill>
          </a:ln>
        </p:spPr>
        <p:txBody>
          <a:bodyPr wrap="square" rtlCol="0">
            <a:spAutoFit/>
          </a:bodyPr>
          <a:lstStyle/>
          <a:p>
            <a:pPr algn="ctr"/>
            <a:r>
              <a:rPr lang="en-US" sz="3200" dirty="0">
                <a:solidFill>
                  <a:prstClr val="black"/>
                </a:solidFill>
                <a:latin typeface="Times New Roman" panose="02020603050405020304" pitchFamily="18" charset="0"/>
                <a:cs typeface="Times New Roman" panose="02020603050405020304" pitchFamily="18" charset="0"/>
              </a:rPr>
              <a:t>Vitamin D Enhances Efficacy of </a:t>
            </a:r>
            <a:r>
              <a:rPr lang="en-US" sz="3200" dirty="0" smtClean="0">
                <a:solidFill>
                  <a:prstClr val="black"/>
                </a:solidFill>
                <a:latin typeface="Times New Roman" panose="02020603050405020304" pitchFamily="18" charset="0"/>
                <a:cs typeface="Times New Roman" panose="02020603050405020304" pitchFamily="18" charset="0"/>
              </a:rPr>
              <a:t>Oral </a:t>
            </a:r>
            <a:r>
              <a:rPr lang="en-US" sz="3200" dirty="0" err="1" smtClean="0">
                <a:solidFill>
                  <a:prstClr val="black"/>
                </a:solidFill>
                <a:latin typeface="Times New Roman" panose="02020603050405020304" pitchFamily="18" charset="0"/>
                <a:cs typeface="Times New Roman" panose="02020603050405020304" pitchFamily="18" charset="0"/>
              </a:rPr>
              <a:t>Nifedipine</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in Treating </a:t>
            </a:r>
            <a:r>
              <a:rPr lang="en-US" sz="3200" dirty="0" smtClean="0">
                <a:solidFill>
                  <a:prstClr val="black"/>
                </a:solidFill>
                <a:latin typeface="Times New Roman" panose="02020603050405020304" pitchFamily="18" charset="0"/>
                <a:cs typeface="Times New Roman" panose="02020603050405020304" pitchFamily="18" charset="0"/>
              </a:rPr>
              <a:t>Preeclampsia with </a:t>
            </a:r>
            <a:r>
              <a:rPr lang="en-US" sz="3200" dirty="0">
                <a:solidFill>
                  <a:prstClr val="black"/>
                </a:solidFill>
                <a:latin typeface="Times New Roman" panose="02020603050405020304" pitchFamily="18" charset="0"/>
                <a:cs typeface="Times New Roman" panose="02020603050405020304" pitchFamily="18" charset="0"/>
              </a:rPr>
              <a:t>Severe Features: </a:t>
            </a:r>
            <a:r>
              <a:rPr lang="en-US" sz="3200" dirty="0" smtClean="0">
                <a:solidFill>
                  <a:prstClr val="black"/>
                </a:solidFill>
                <a:latin typeface="Times New Roman" panose="02020603050405020304" pitchFamily="18" charset="0"/>
                <a:cs typeface="Times New Roman" panose="02020603050405020304" pitchFamily="18" charset="0"/>
              </a:rPr>
              <a:t>A Double Blinded</a:t>
            </a:r>
            <a:r>
              <a:rPr lang="en-US" sz="3200" dirty="0">
                <a:solidFill>
                  <a:prstClr val="black"/>
                </a:solidFill>
                <a:latin typeface="Times New Roman" panose="02020603050405020304" pitchFamily="18" charset="0"/>
                <a:cs typeface="Times New Roman" panose="02020603050405020304" pitchFamily="18" charset="0"/>
              </a:rPr>
              <a:t>, Placebo-Controlled </a:t>
            </a:r>
            <a:r>
              <a:rPr lang="en-US" sz="3200" dirty="0" smtClean="0">
                <a:solidFill>
                  <a:prstClr val="black"/>
                </a:solidFill>
                <a:latin typeface="Times New Roman" panose="02020603050405020304" pitchFamily="18" charset="0"/>
                <a:cs typeface="Times New Roman" panose="02020603050405020304" pitchFamily="18" charset="0"/>
              </a:rPr>
              <a:t>and Randomized </a:t>
            </a:r>
            <a:r>
              <a:rPr lang="en-US" sz="3200" dirty="0">
                <a:solidFill>
                  <a:prstClr val="black"/>
                </a:solidFill>
                <a:latin typeface="Times New Roman" panose="02020603050405020304" pitchFamily="18" charset="0"/>
                <a:cs typeface="Times New Roman" panose="02020603050405020304" pitchFamily="18" charset="0"/>
              </a:rPr>
              <a:t>Clinical Trial</a:t>
            </a:r>
          </a:p>
        </p:txBody>
      </p:sp>
      <p:sp>
        <p:nvSpPr>
          <p:cNvPr id="5" name="TextBox 4"/>
          <p:cNvSpPr txBox="1"/>
          <p:nvPr/>
        </p:nvSpPr>
        <p:spPr>
          <a:xfrm>
            <a:off x="3090041" y="3552281"/>
            <a:ext cx="6637282" cy="461665"/>
          </a:xfrm>
          <a:prstGeom prst="rect">
            <a:avLst/>
          </a:prstGeom>
          <a:noFill/>
          <a:ln w="28575">
            <a:solidFill>
              <a:schemeClr val="accent1">
                <a:lumMod val="50000"/>
              </a:schemeClr>
            </a:solidFill>
          </a:ln>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n= 683 </a:t>
            </a:r>
            <a:r>
              <a:rPr lang="en-US" sz="2400" dirty="0" err="1">
                <a:solidFill>
                  <a:srgbClr val="FF0000"/>
                </a:solidFill>
                <a:latin typeface="Times New Roman" panose="02020603050405020304" pitchFamily="18" charset="0"/>
                <a:cs typeface="Times New Roman" panose="02020603050405020304" pitchFamily="18" charset="0"/>
              </a:rPr>
              <a:t>P</a:t>
            </a:r>
            <a:r>
              <a:rPr lang="en-US" sz="2400" dirty="0" err="1" smtClean="0">
                <a:solidFill>
                  <a:srgbClr val="FF0000"/>
                </a:solidFill>
                <a:latin typeface="Times New Roman" panose="02020603050405020304" pitchFamily="18" charset="0"/>
                <a:cs typeface="Times New Roman" panose="02020603050405020304" pitchFamily="18" charset="0"/>
              </a:rPr>
              <a:t>rimigravid</a:t>
            </a:r>
            <a:r>
              <a:rPr lang="en-US" sz="2400" dirty="0" smtClean="0">
                <a:solidFill>
                  <a:srgbClr val="FF0000"/>
                </a:solidFill>
                <a:latin typeface="Times New Roman" panose="02020603050405020304" pitchFamily="18" charset="0"/>
                <a:cs typeface="Times New Roman" panose="02020603050405020304" pitchFamily="18" charset="0"/>
              </a:rPr>
              <a:t> women </a:t>
            </a:r>
            <a:r>
              <a:rPr lang="en-US" sz="2400" dirty="0">
                <a:solidFill>
                  <a:srgbClr val="FF0000"/>
                </a:solidFill>
                <a:latin typeface="Times New Roman" panose="02020603050405020304" pitchFamily="18" charset="0"/>
                <a:cs typeface="Times New Roman" panose="02020603050405020304" pitchFamily="18" charset="0"/>
              </a:rPr>
              <a:t>with preeclampsia</a:t>
            </a:r>
          </a:p>
        </p:txBody>
      </p:sp>
      <p:sp>
        <p:nvSpPr>
          <p:cNvPr id="6" name="TextBox 5"/>
          <p:cNvSpPr txBox="1"/>
          <p:nvPr/>
        </p:nvSpPr>
        <p:spPr>
          <a:xfrm>
            <a:off x="693682" y="4193612"/>
            <a:ext cx="11130455" cy="2308324"/>
          </a:xfrm>
          <a:prstGeom prst="rect">
            <a:avLst/>
          </a:prstGeom>
          <a:noFill/>
          <a:ln w="19050">
            <a:solidFill>
              <a:schemeClr val="tx1"/>
            </a:solidFill>
          </a:ln>
        </p:spPr>
        <p:txBody>
          <a:bodyPr wrap="square" rtlCol="0">
            <a:spAutoFit/>
          </a:bodyPr>
          <a:lstStyle/>
          <a:p>
            <a:pPr algn="just"/>
            <a:r>
              <a:rPr lang="en-US" sz="2400" b="1" dirty="0">
                <a:solidFill>
                  <a:srgbClr val="C00000"/>
                </a:solidFill>
                <a:latin typeface="Times New Roman" panose="02020603050405020304" pitchFamily="18" charset="0"/>
                <a:cs typeface="Times New Roman" panose="02020603050405020304" pitchFamily="18" charset="0"/>
              </a:rPr>
              <a:t>Result- There was a marked reduction of the </a:t>
            </a:r>
            <a:r>
              <a:rPr lang="en-US" sz="2400" b="1" dirty="0" smtClean="0">
                <a:solidFill>
                  <a:srgbClr val="C00000"/>
                </a:solidFill>
                <a:latin typeface="Times New Roman" panose="02020603050405020304" pitchFamily="18" charset="0"/>
                <a:cs typeface="Times New Roman" panose="02020603050405020304" pitchFamily="18" charset="0"/>
              </a:rPr>
              <a:t>time, required </a:t>
            </a:r>
            <a:r>
              <a:rPr lang="en-US" sz="2400" b="1" dirty="0">
                <a:solidFill>
                  <a:srgbClr val="C00000"/>
                </a:solidFill>
                <a:latin typeface="Times New Roman" panose="02020603050405020304" pitchFamily="18" charset="0"/>
                <a:cs typeface="Times New Roman" panose="02020603050405020304" pitchFamily="18" charset="0"/>
              </a:rPr>
              <a:t>to </a:t>
            </a:r>
            <a:r>
              <a:rPr lang="en-US" sz="2400" b="1" dirty="0" smtClean="0">
                <a:solidFill>
                  <a:srgbClr val="C00000"/>
                </a:solidFill>
                <a:latin typeface="Times New Roman" panose="02020603050405020304" pitchFamily="18" charset="0"/>
                <a:cs typeface="Times New Roman" panose="02020603050405020304" pitchFamily="18" charset="0"/>
              </a:rPr>
              <a:t>control hypertension </a:t>
            </a:r>
            <a:r>
              <a:rPr lang="en-US" sz="2400" b="1" dirty="0">
                <a:solidFill>
                  <a:srgbClr val="C00000"/>
                </a:solidFill>
                <a:latin typeface="Times New Roman" panose="02020603050405020304" pitchFamily="18" charset="0"/>
                <a:cs typeface="Times New Roman" panose="02020603050405020304" pitchFamily="18" charset="0"/>
              </a:rPr>
              <a:t>and a </a:t>
            </a:r>
            <a:r>
              <a:rPr lang="en-US" sz="2400" b="1" dirty="0" smtClean="0">
                <a:solidFill>
                  <a:srgbClr val="C00000"/>
                </a:solidFill>
                <a:latin typeface="Times New Roman" panose="02020603050405020304" pitchFamily="18" charset="0"/>
                <a:cs typeface="Times New Roman" panose="02020603050405020304" pitchFamily="18" charset="0"/>
              </a:rPr>
              <a:t>significant lengthening </a:t>
            </a:r>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smtClean="0">
                <a:solidFill>
                  <a:srgbClr val="C00000"/>
                </a:solidFill>
                <a:latin typeface="Times New Roman" panose="02020603050405020304" pitchFamily="18" charset="0"/>
                <a:cs typeface="Times New Roman" panose="02020603050405020304" pitchFamily="18" charset="0"/>
              </a:rPr>
              <a:t>p=0.013</a:t>
            </a:r>
            <a:r>
              <a:rPr lang="en-US" sz="2400" b="1" dirty="0">
                <a:solidFill>
                  <a:srgbClr val="C00000"/>
                </a:solidFill>
                <a:latin typeface="Times New Roman" panose="02020603050405020304" pitchFamily="18" charset="0"/>
                <a:cs typeface="Times New Roman" panose="02020603050405020304" pitchFamily="18" charset="0"/>
              </a:rPr>
              <a:t>) of the time before a </a:t>
            </a:r>
            <a:r>
              <a:rPr lang="en-US" sz="2400" b="1" dirty="0" smtClean="0">
                <a:solidFill>
                  <a:srgbClr val="C00000"/>
                </a:solidFill>
                <a:latin typeface="Times New Roman" panose="02020603050405020304" pitchFamily="18" charset="0"/>
                <a:cs typeface="Times New Roman" panose="02020603050405020304" pitchFamily="18" charset="0"/>
              </a:rPr>
              <a:t>new hypertensive </a:t>
            </a:r>
            <a:r>
              <a:rPr lang="en-US" sz="2400" b="1" dirty="0">
                <a:solidFill>
                  <a:srgbClr val="C00000"/>
                </a:solidFill>
                <a:latin typeface="Times New Roman" panose="02020603050405020304" pitchFamily="18" charset="0"/>
                <a:cs typeface="Times New Roman" panose="02020603050405020304" pitchFamily="18" charset="0"/>
              </a:rPr>
              <a:t>crisis in participants received </a:t>
            </a:r>
            <a:r>
              <a:rPr lang="en-US" sz="2400" b="1" dirty="0" err="1" smtClean="0">
                <a:solidFill>
                  <a:srgbClr val="C00000"/>
                </a:solidFill>
                <a:latin typeface="Times New Roman" panose="02020603050405020304" pitchFamily="18" charset="0"/>
                <a:cs typeface="Times New Roman" panose="02020603050405020304" pitchFamily="18" charset="0"/>
              </a:rPr>
              <a:t>nifedipine+VD</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treatments (41.8 </a:t>
            </a:r>
            <a:r>
              <a:rPr lang="en-US" sz="2400" b="1" dirty="0" smtClean="0">
                <a:solidFill>
                  <a:srgbClr val="C00000"/>
                </a:solidFill>
                <a:latin typeface="Times New Roman" panose="02020603050405020304" pitchFamily="18" charset="0"/>
                <a:cs typeface="Times New Roman" panose="02020603050405020304" pitchFamily="18" charset="0"/>
              </a:rPr>
              <a:t>± 18.3 </a:t>
            </a:r>
            <a:r>
              <a:rPr lang="en-US" sz="2400" b="1" dirty="0">
                <a:solidFill>
                  <a:srgbClr val="C00000"/>
                </a:solidFill>
                <a:latin typeface="Times New Roman" panose="02020603050405020304" pitchFamily="18" charset="0"/>
                <a:cs typeface="Times New Roman" panose="02020603050405020304" pitchFamily="18" charset="0"/>
              </a:rPr>
              <a:t>min</a:t>
            </a:r>
            <a:r>
              <a:rPr lang="en-US" sz="2400" b="1" dirty="0" smtClean="0">
                <a:solidFill>
                  <a:srgbClr val="C00000"/>
                </a:solidFill>
                <a:latin typeface="Times New Roman" panose="02020603050405020304" pitchFamily="18" charset="0"/>
                <a:cs typeface="Times New Roman" panose="02020603050405020304" pitchFamily="18" charset="0"/>
              </a:rPr>
              <a:t>), in </a:t>
            </a:r>
            <a:r>
              <a:rPr lang="en-US" sz="2400" b="1" dirty="0">
                <a:solidFill>
                  <a:srgbClr val="C00000"/>
                </a:solidFill>
                <a:latin typeface="Times New Roman" panose="02020603050405020304" pitchFamily="18" charset="0"/>
                <a:cs typeface="Times New Roman" panose="02020603050405020304" pitchFamily="18" charset="0"/>
              </a:rPr>
              <a:t>comparison with the </a:t>
            </a:r>
            <a:r>
              <a:rPr lang="en-US" sz="2400" b="1" dirty="0" err="1" smtClean="0">
                <a:solidFill>
                  <a:srgbClr val="C00000"/>
                </a:solidFill>
                <a:latin typeface="Times New Roman" panose="02020603050405020304" pitchFamily="18" charset="0"/>
                <a:cs typeface="Times New Roman" panose="02020603050405020304" pitchFamily="18" charset="0"/>
              </a:rPr>
              <a:t>nifedipine</a:t>
            </a:r>
            <a:r>
              <a:rPr lang="en-US" sz="2400" b="1" dirty="0" err="1">
                <a:solidFill>
                  <a:srgbClr val="C00000"/>
                </a:solidFill>
                <a:latin typeface="Times New Roman" panose="02020603050405020304" pitchFamily="18" charset="0"/>
                <a:cs typeface="Times New Roman" panose="02020603050405020304" pitchFamily="18" charset="0"/>
              </a:rPr>
              <a:t>+</a:t>
            </a:r>
            <a:r>
              <a:rPr lang="en-US" sz="2400" b="1" dirty="0" err="1" smtClean="0">
                <a:solidFill>
                  <a:srgbClr val="C00000"/>
                </a:solidFill>
                <a:latin typeface="Times New Roman" panose="02020603050405020304" pitchFamily="18" charset="0"/>
                <a:cs typeface="Times New Roman" panose="02020603050405020304" pitchFamily="18" charset="0"/>
              </a:rPr>
              <a:t>placebo</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controls (61.1 ± </a:t>
            </a:r>
            <a:r>
              <a:rPr lang="en-US" sz="2400" b="1" dirty="0" smtClean="0">
                <a:solidFill>
                  <a:srgbClr val="C00000"/>
                </a:solidFill>
                <a:latin typeface="Times New Roman" panose="02020603050405020304" pitchFamily="18" charset="0"/>
                <a:cs typeface="Times New Roman" panose="02020603050405020304" pitchFamily="18" charset="0"/>
              </a:rPr>
              <a:t>15.9 </a:t>
            </a:r>
            <a:r>
              <a:rPr lang="en-US" sz="2400" b="1" dirty="0">
                <a:solidFill>
                  <a:srgbClr val="C00000"/>
                </a:solidFill>
                <a:latin typeface="Times New Roman" panose="02020603050405020304" pitchFamily="18" charset="0"/>
                <a:cs typeface="Times New Roman" panose="02020603050405020304" pitchFamily="18" charset="0"/>
              </a:rPr>
              <a:t>min), In women </a:t>
            </a:r>
            <a:r>
              <a:rPr lang="en-US" sz="2400" b="1" dirty="0" smtClean="0">
                <a:solidFill>
                  <a:srgbClr val="C00000"/>
                </a:solidFill>
                <a:latin typeface="Times New Roman" panose="02020603050405020304" pitchFamily="18" charset="0"/>
                <a:cs typeface="Times New Roman" panose="02020603050405020304" pitchFamily="18" charset="0"/>
              </a:rPr>
              <a:t>treated with </a:t>
            </a:r>
            <a:r>
              <a:rPr lang="en-US" sz="2400" b="1" dirty="0" err="1" smtClean="0">
                <a:solidFill>
                  <a:srgbClr val="C00000"/>
                </a:solidFill>
                <a:latin typeface="Times New Roman" panose="02020603050405020304" pitchFamily="18" charset="0"/>
                <a:cs typeface="Times New Roman" panose="02020603050405020304" pitchFamily="18" charset="0"/>
              </a:rPr>
              <a:t>nifedipine</a:t>
            </a:r>
            <a:r>
              <a:rPr lang="en-US" sz="2400" b="1" dirty="0" err="1">
                <a:solidFill>
                  <a:srgbClr val="C00000"/>
                </a:solidFill>
                <a:latin typeface="Times New Roman" panose="02020603050405020304" pitchFamily="18" charset="0"/>
                <a:cs typeface="Times New Roman" panose="02020603050405020304" pitchFamily="18" charset="0"/>
              </a:rPr>
              <a:t>+</a:t>
            </a:r>
            <a:r>
              <a:rPr lang="en-US" sz="2400" b="1" dirty="0" err="1" smtClean="0">
                <a:solidFill>
                  <a:srgbClr val="C00000"/>
                </a:solidFill>
                <a:latin typeface="Times New Roman" panose="02020603050405020304" pitchFamily="18" charset="0"/>
                <a:cs typeface="Times New Roman" panose="02020603050405020304" pitchFamily="18" charset="0"/>
              </a:rPr>
              <a:t>VD</a:t>
            </a:r>
            <a:r>
              <a:rPr lang="en-US" sz="2400" b="1" dirty="0">
                <a:solidFill>
                  <a:srgbClr val="C00000"/>
                </a:solidFill>
                <a:latin typeface="Times New Roman" panose="02020603050405020304" pitchFamily="18" charset="0"/>
                <a:cs typeface="Times New Roman" panose="02020603050405020304" pitchFamily="18" charset="0"/>
              </a:rPr>
              <a:t>, the minimum number of dosages needed to control </a:t>
            </a:r>
            <a:r>
              <a:rPr lang="en-US" sz="2400" b="1" dirty="0" smtClean="0">
                <a:solidFill>
                  <a:srgbClr val="C00000"/>
                </a:solidFill>
                <a:latin typeface="Times New Roman" panose="02020603050405020304" pitchFamily="18" charset="0"/>
                <a:cs typeface="Times New Roman" panose="02020603050405020304" pitchFamily="18" charset="0"/>
              </a:rPr>
              <a:t>hypertension was </a:t>
            </a:r>
            <a:r>
              <a:rPr lang="en-US" sz="2400" b="1" dirty="0">
                <a:solidFill>
                  <a:srgbClr val="C00000"/>
                </a:solidFill>
                <a:latin typeface="Times New Roman" panose="02020603050405020304" pitchFamily="18" charset="0"/>
                <a:cs typeface="Times New Roman" panose="02020603050405020304" pitchFamily="18" charset="0"/>
              </a:rPr>
              <a:t>also lower.</a:t>
            </a:r>
          </a:p>
        </p:txBody>
      </p:sp>
      <p:sp>
        <p:nvSpPr>
          <p:cNvPr id="7" name="TextBox 6"/>
          <p:cNvSpPr txBox="1"/>
          <p:nvPr/>
        </p:nvSpPr>
        <p:spPr>
          <a:xfrm>
            <a:off x="3810000" y="6550223"/>
            <a:ext cx="4845701" cy="307777"/>
          </a:xfrm>
          <a:prstGeom prst="rect">
            <a:avLst/>
          </a:prstGeom>
          <a:solidFill>
            <a:srgbClr val="FFFFC3"/>
          </a:solidFill>
        </p:spPr>
        <p:txBody>
          <a:bodyPr wrap="square" rtlCol="0">
            <a:spAutoFit/>
          </a:bodyPr>
          <a:lstStyle/>
          <a:p>
            <a:pPr algn="ctr"/>
            <a:r>
              <a:rPr lang="fr-FR" sz="1400" b="1" dirty="0">
                <a:solidFill>
                  <a:prstClr val="black"/>
                </a:solidFill>
                <a:latin typeface="Times New Roman" panose="02020603050405020304" pitchFamily="18" charset="0"/>
                <a:cs typeface="Times New Roman" panose="02020603050405020304" pitchFamily="18" charset="0"/>
              </a:rPr>
              <a:t>Front. </a:t>
            </a:r>
            <a:r>
              <a:rPr lang="fr-FR" sz="1400" b="1" dirty="0" err="1">
                <a:solidFill>
                  <a:prstClr val="black"/>
                </a:solidFill>
                <a:latin typeface="Times New Roman" panose="02020603050405020304" pitchFamily="18" charset="0"/>
                <a:cs typeface="Times New Roman" panose="02020603050405020304" pitchFamily="18" charset="0"/>
              </a:rPr>
              <a:t>Pharmacol</a:t>
            </a:r>
            <a:r>
              <a:rPr lang="fr-FR" sz="1400" b="1" dirty="0">
                <a:solidFill>
                  <a:prstClr val="black"/>
                </a:solidFill>
                <a:latin typeface="Times New Roman" panose="02020603050405020304" pitchFamily="18" charset="0"/>
                <a:cs typeface="Times New Roman" panose="02020603050405020304" pitchFamily="18" charset="0"/>
              </a:rPr>
              <a:t>. </a:t>
            </a:r>
            <a:r>
              <a:rPr lang="fr-FR" sz="1400" b="1" dirty="0" smtClean="0">
                <a:solidFill>
                  <a:prstClr val="black"/>
                </a:solidFill>
                <a:latin typeface="Times New Roman" panose="02020603050405020304" pitchFamily="18" charset="0"/>
                <a:cs typeface="Times New Roman" panose="02020603050405020304" pitchFamily="18" charset="0"/>
              </a:rPr>
              <a:t>8:865.doi</a:t>
            </a:r>
            <a:r>
              <a:rPr lang="fr-FR" sz="1400" b="1" dirty="0">
                <a:solidFill>
                  <a:prstClr val="black"/>
                </a:solidFill>
                <a:latin typeface="Times New Roman" panose="02020603050405020304" pitchFamily="18" charset="0"/>
                <a:cs typeface="Times New Roman" panose="02020603050405020304" pitchFamily="18" charset="0"/>
              </a:rPr>
              <a:t>: 10.3389/fphar.2017.00865</a:t>
            </a:r>
            <a:endParaRPr lang="en-US" sz="1400" b="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0914" y="189192"/>
            <a:ext cx="3771079" cy="1352050"/>
          </a:xfrm>
          <a:prstGeom prst="rect">
            <a:avLst/>
          </a:prstGeom>
        </p:spPr>
      </p:pic>
    </p:spTree>
    <p:extLst>
      <p:ext uri="{BB962C8B-B14F-4D97-AF65-F5344CB8AC3E}">
        <p14:creationId xmlns:p14="http://schemas.microsoft.com/office/powerpoint/2010/main" val="221985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4860" y="125676"/>
            <a:ext cx="12192000" cy="1179288"/>
          </a:xfrm>
        </p:spPr>
        <p:txBody>
          <a:bodyPr>
            <a:normAutofit/>
          </a:bodyPr>
          <a:lstStyle/>
          <a:p>
            <a:pPr algn="r"/>
            <a:r>
              <a:rPr lang="en-US" b="1" dirty="0">
                <a:solidFill>
                  <a:srgbClr val="F0861D"/>
                </a:solidFill>
                <a:latin typeface="Times New Roman" panose="02020603050405020304" pitchFamily="18" charset="0"/>
                <a:cs typeface="Times New Roman" panose="02020603050405020304" pitchFamily="18" charset="0"/>
              </a:rPr>
              <a:t>Vitamin D &amp; Infertility </a:t>
            </a:r>
          </a:p>
        </p:txBody>
      </p:sp>
      <p:sp>
        <p:nvSpPr>
          <p:cNvPr id="4" name="Content Placeholder 3"/>
          <p:cNvSpPr>
            <a:spLocks noGrp="1"/>
          </p:cNvSpPr>
          <p:nvPr>
            <p:ph idx="1"/>
          </p:nvPr>
        </p:nvSpPr>
        <p:spPr>
          <a:xfrm>
            <a:off x="2735627" y="1006094"/>
            <a:ext cx="9249168" cy="3034209"/>
          </a:xfrm>
        </p:spPr>
        <p:txBody>
          <a:bodyPr/>
          <a:lstStyle/>
          <a:p>
            <a:pPr marL="457189" indent="-457189"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Vitamin D deficiency is associated with lower pregnancy rates. </a:t>
            </a:r>
          </a:p>
          <a:p>
            <a:pPr marL="457189" indent="-457189"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Accumulating evidence strongly indicates a potential      role of vitamin D in human reproduction.</a:t>
            </a:r>
          </a:p>
        </p:txBody>
      </p:sp>
      <p:pic>
        <p:nvPicPr>
          <p:cNvPr id="5" name="Picture Placeholder 4"/>
          <p:cNvPicPr>
            <a:picLocks noChangeAspect="1"/>
          </p:cNvPicPr>
          <p:nvPr/>
        </p:nvPicPr>
        <p:blipFill rotWithShape="1">
          <a:blip r:embed="rId2">
            <a:extLst>
              <a:ext uri="{28A0092B-C50C-407E-A947-70E740481C1C}">
                <a14:useLocalDpi xmlns:a14="http://schemas.microsoft.com/office/drawing/2010/main" val="0"/>
              </a:ext>
            </a:extLst>
          </a:blip>
          <a:srcRect l="-428" t="20022" r="1676" b="24591"/>
          <a:stretch/>
        </p:blipFill>
        <p:spPr>
          <a:xfrm>
            <a:off x="3093822" y="4197085"/>
            <a:ext cx="8717633" cy="24002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5" y="1389818"/>
            <a:ext cx="2589822" cy="2585513"/>
          </a:xfrm>
          <a:prstGeom prst="rect">
            <a:avLst/>
          </a:prstGeom>
        </p:spPr>
      </p:pic>
    </p:spTree>
    <p:extLst>
      <p:ext uri="{BB962C8B-B14F-4D97-AF65-F5344CB8AC3E}">
        <p14:creationId xmlns:p14="http://schemas.microsoft.com/office/powerpoint/2010/main" val="583579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086600" y="270736"/>
            <a:ext cx="4495800" cy="584775"/>
          </a:xfrm>
          <a:prstGeom prst="rect">
            <a:avLst/>
          </a:prstGeom>
        </p:spPr>
        <p:txBody>
          <a:bodyPr wrap="square">
            <a:spAutoFit/>
          </a:bodyPr>
          <a:lstStyle/>
          <a:p>
            <a:pPr algn="ctr"/>
            <a:r>
              <a:rPr lang="en-US" sz="3200" b="1" dirty="0" smtClean="0">
                <a:solidFill>
                  <a:srgbClr val="D06F0E"/>
                </a:solidFill>
                <a:latin typeface="Times New Roman" panose="02020603050405020304" pitchFamily="18" charset="0"/>
                <a:ea typeface="Arial Unicode MS"/>
                <a:cs typeface="Times New Roman" panose="02020603050405020304" pitchFamily="18" charset="0"/>
              </a:rPr>
              <a:t>Other Investigations</a:t>
            </a:r>
            <a:endParaRPr lang="en-US" sz="3200" dirty="0">
              <a:solidFill>
                <a:srgbClr val="D06F0E"/>
              </a:solidFill>
              <a:latin typeface="Times New Roman" panose="02020603050405020304" pitchFamily="18" charset="0"/>
              <a:ea typeface="Arial Unicode MS"/>
              <a:cs typeface="Times New Roman" panose="02020603050405020304" pitchFamily="18" charset="0"/>
            </a:endParaRPr>
          </a:p>
        </p:txBody>
      </p:sp>
      <p:grpSp>
        <p:nvGrpSpPr>
          <p:cNvPr id="18" name="Group 17"/>
          <p:cNvGrpSpPr/>
          <p:nvPr/>
        </p:nvGrpSpPr>
        <p:grpSpPr>
          <a:xfrm>
            <a:off x="723900" y="4862563"/>
            <a:ext cx="11010899" cy="1328173"/>
            <a:chOff x="723900" y="4862563"/>
            <a:chExt cx="11010899" cy="1328173"/>
          </a:xfrm>
        </p:grpSpPr>
        <p:grpSp>
          <p:nvGrpSpPr>
            <p:cNvPr id="30" name="Group 29"/>
            <p:cNvGrpSpPr/>
            <p:nvPr/>
          </p:nvGrpSpPr>
          <p:grpSpPr>
            <a:xfrm>
              <a:off x="723900" y="4862563"/>
              <a:ext cx="11010899" cy="1328173"/>
              <a:chOff x="723900" y="4862563"/>
              <a:chExt cx="11010899" cy="1328173"/>
            </a:xfrm>
          </p:grpSpPr>
          <p:sp>
            <p:nvSpPr>
              <p:cNvPr id="32" name="TextBox 31"/>
              <p:cNvSpPr txBox="1"/>
              <p:nvPr/>
            </p:nvSpPr>
            <p:spPr>
              <a:xfrm>
                <a:off x="723900" y="4862563"/>
                <a:ext cx="6534150" cy="1323439"/>
              </a:xfrm>
              <a:prstGeom prst="rect">
                <a:avLst/>
              </a:prstGeom>
              <a:solidFill>
                <a:srgbClr val="EDF791"/>
              </a:solidFill>
              <a:ln w="19050">
                <a:noFill/>
              </a:ln>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His Serum </a:t>
                </a:r>
                <a:r>
                  <a:rPr lang="en-US" sz="4000" dirty="0">
                    <a:latin typeface="Times New Roman" panose="02020603050405020304" pitchFamily="18" charset="0"/>
                    <a:cs typeface="Times New Roman" panose="02020603050405020304" pitchFamily="18" charset="0"/>
                  </a:rPr>
                  <a:t>Vitamin D level </a:t>
                </a:r>
                <a:r>
                  <a:rPr lang="en-US" sz="4000" dirty="0" smtClean="0">
                    <a:latin typeface="Times New Roman" panose="02020603050405020304" pitchFamily="18" charset="0"/>
                    <a:cs typeface="Times New Roman" panose="02020603050405020304" pitchFamily="18" charset="0"/>
                  </a:rPr>
                  <a:t>was found</a:t>
                </a:r>
              </a:p>
            </p:txBody>
          </p:sp>
          <p:grpSp>
            <p:nvGrpSpPr>
              <p:cNvPr id="33" name="Group 32"/>
              <p:cNvGrpSpPr/>
              <p:nvPr/>
            </p:nvGrpSpPr>
            <p:grpSpPr>
              <a:xfrm>
                <a:off x="7391399" y="4868883"/>
                <a:ext cx="4343400" cy="1321853"/>
                <a:chOff x="7409941" y="4848760"/>
                <a:chExt cx="4343400" cy="1321853"/>
              </a:xfrm>
            </p:grpSpPr>
            <p:sp>
              <p:nvSpPr>
                <p:cNvPr id="34" name="TextBox 33"/>
                <p:cNvSpPr txBox="1"/>
                <p:nvPr/>
              </p:nvSpPr>
              <p:spPr>
                <a:xfrm>
                  <a:off x="7409941" y="4848760"/>
                  <a:ext cx="4343400" cy="707886"/>
                </a:xfrm>
                <a:prstGeom prst="rect">
                  <a:avLst/>
                </a:prstGeom>
                <a:solidFill>
                  <a:srgbClr val="EDF791"/>
                </a:solidFill>
                <a:ln w="19050">
                  <a:noFill/>
                </a:ln>
              </p:spPr>
              <p:txBody>
                <a:bodyPr wrap="square" rtlCol="0">
                  <a:spAutoFit/>
                </a:bodyPr>
                <a:lstStyle/>
                <a:p>
                  <a:pPr algn="ctr"/>
                  <a:endParaRPr lang="en-US" sz="4000" dirty="0" smtClean="0">
                    <a:latin typeface="Times New Roman" panose="02020603050405020304" pitchFamily="18" charset="0"/>
                    <a:cs typeface="Times New Roman" panose="02020603050405020304" pitchFamily="18" charset="0"/>
                  </a:endParaRPr>
                </a:p>
              </p:txBody>
            </p:sp>
            <p:sp>
              <p:nvSpPr>
                <p:cNvPr id="35" name="TextBox 34"/>
                <p:cNvSpPr txBox="1"/>
                <p:nvPr/>
              </p:nvSpPr>
              <p:spPr>
                <a:xfrm>
                  <a:off x="7409941" y="5462727"/>
                  <a:ext cx="4343400" cy="707886"/>
                </a:xfrm>
                <a:prstGeom prst="rect">
                  <a:avLst/>
                </a:prstGeom>
                <a:solidFill>
                  <a:srgbClr val="EDF791"/>
                </a:solidFill>
                <a:ln w="19050">
                  <a:noFill/>
                </a:ln>
              </p:spPr>
              <p:txBody>
                <a:bodyPr wrap="square" rtlCol="0">
                  <a:spAutoFit/>
                </a:bodyPr>
                <a:lstStyle/>
                <a:p>
                  <a:pPr algn="ctr"/>
                  <a:endParaRPr lang="en-US" sz="4000" dirty="0" smtClean="0">
                    <a:latin typeface="Times New Roman" panose="02020603050405020304" pitchFamily="18" charset="0"/>
                    <a:cs typeface="Times New Roman" panose="02020603050405020304" pitchFamily="18" charset="0"/>
                  </a:endParaRPr>
                </a:p>
              </p:txBody>
            </p:sp>
          </p:grpSp>
        </p:grpSp>
        <p:sp>
          <p:nvSpPr>
            <p:cNvPr id="31" name="TextBox 30"/>
            <p:cNvSpPr txBox="1"/>
            <p:nvPr/>
          </p:nvSpPr>
          <p:spPr>
            <a:xfrm>
              <a:off x="7937300" y="5029200"/>
              <a:ext cx="3251597" cy="923330"/>
            </a:xfrm>
            <a:prstGeom prst="rect">
              <a:avLst/>
            </a:prstGeom>
            <a:noFill/>
            <a:ln w="19050">
              <a:noFill/>
            </a:ln>
          </p:spPr>
          <p:txBody>
            <a:bodyPr wrap="square" rtlCol="0">
              <a:spAutoFit/>
            </a:bodyPr>
            <a:lstStyle/>
            <a:p>
              <a:pPr algn="ctr"/>
              <a:r>
                <a:rPr lang="en-US" sz="5400" dirty="0" smtClean="0">
                  <a:latin typeface="Times New Roman" panose="02020603050405020304" pitchFamily="18" charset="0"/>
                  <a:cs typeface="Times New Roman" panose="02020603050405020304" pitchFamily="18" charset="0"/>
                </a:rPr>
                <a:t>12.2 </a:t>
              </a:r>
              <a:r>
                <a:rPr lang="en-US" sz="4400" dirty="0" err="1" smtClean="0">
                  <a:latin typeface="Times New Roman" panose="02020603050405020304" pitchFamily="18" charset="0"/>
                  <a:cs typeface="Times New Roman" panose="02020603050405020304" pitchFamily="18" charset="0"/>
                </a:rPr>
                <a:t>ng</a:t>
              </a:r>
              <a:r>
                <a:rPr lang="en-US" sz="4400" dirty="0" smtClean="0">
                  <a:latin typeface="Times New Roman" panose="02020603050405020304" pitchFamily="18" charset="0"/>
                  <a:cs typeface="Times New Roman" panose="02020603050405020304" pitchFamily="18" charset="0"/>
                </a:rPr>
                <a:t>/ml</a:t>
              </a:r>
              <a:endParaRPr lang="en-US" sz="4400" dirty="0">
                <a:latin typeface="Times New Roman" panose="02020603050405020304" pitchFamily="18" charset="0"/>
                <a:cs typeface="Times New Roman" panose="02020603050405020304" pitchFamily="18" charset="0"/>
              </a:endParaRPr>
            </a:p>
          </p:txBody>
        </p:sp>
      </p:grpSp>
      <p:sp>
        <p:nvSpPr>
          <p:cNvPr id="3" name="TextBox 2"/>
          <p:cNvSpPr txBox="1"/>
          <p:nvPr/>
        </p:nvSpPr>
        <p:spPr>
          <a:xfrm>
            <a:off x="719350" y="1602175"/>
            <a:ext cx="11468101" cy="113877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He did Executive health check up where </a:t>
            </a:r>
            <a:r>
              <a:rPr lang="en-US" sz="3400" dirty="0" smtClean="0">
                <a:latin typeface="Times New Roman" panose="02020603050405020304" pitchFamily="18" charset="0"/>
                <a:cs typeface="Times New Roman" panose="02020603050405020304" pitchFamily="18" charset="0"/>
              </a:rPr>
              <a:t>mild hypercholesterolemia </a:t>
            </a:r>
            <a:r>
              <a:rPr lang="en-US" sz="3400" dirty="0">
                <a:latin typeface="Times New Roman" panose="02020603050405020304" pitchFamily="18" charset="0"/>
                <a:cs typeface="Times New Roman" panose="02020603050405020304" pitchFamily="18" charset="0"/>
              </a:rPr>
              <a:t>detected </a:t>
            </a:r>
            <a:r>
              <a:rPr lang="en-US" sz="3400" dirty="0" smtClean="0">
                <a:latin typeface="Times New Roman" panose="02020603050405020304" pitchFamily="18" charset="0"/>
                <a:cs typeface="Times New Roman" panose="02020603050405020304" pitchFamily="18" charset="0"/>
              </a:rPr>
              <a:t>only</a:t>
            </a:r>
            <a:endParaRPr lang="en-US" sz="34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723899" y="2819972"/>
            <a:ext cx="11468101"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All routine tests were also normal</a:t>
            </a:r>
          </a:p>
        </p:txBody>
      </p:sp>
      <p:sp>
        <p:nvSpPr>
          <p:cNvPr id="38" name="TextBox 37"/>
          <p:cNvSpPr txBox="1"/>
          <p:nvPr/>
        </p:nvSpPr>
        <p:spPr>
          <a:xfrm>
            <a:off x="723899" y="3535858"/>
            <a:ext cx="11468101" cy="615553"/>
          </a:xfrm>
          <a:prstGeom prst="rect">
            <a:avLst/>
          </a:prstGeom>
          <a:noFill/>
        </p:spPr>
        <p:txBody>
          <a:bodyPr wrap="square" rtlCol="0">
            <a:spAutoFit/>
          </a:bodyPr>
          <a:lstStyle/>
          <a:p>
            <a:r>
              <a:rPr lang="en-US" sz="3400" dirty="0">
                <a:latin typeface="Times New Roman" panose="02020603050405020304" pitchFamily="18" charset="0"/>
                <a:cs typeface="Times New Roman" panose="02020603050405020304" pitchFamily="18" charset="0"/>
              </a:rPr>
              <a:t>He took NSAID, </a:t>
            </a:r>
            <a:r>
              <a:rPr lang="en-US" sz="3400" dirty="0" err="1">
                <a:latin typeface="Times New Roman" panose="02020603050405020304" pitchFamily="18" charset="0"/>
                <a:cs typeface="Times New Roman" panose="02020603050405020304" pitchFamily="18" charset="0"/>
              </a:rPr>
              <a:t>Flupenthixol</a:t>
            </a:r>
            <a:r>
              <a:rPr lang="en-US" sz="3400" dirty="0">
                <a:latin typeface="Times New Roman" panose="02020603050405020304" pitchFamily="18" charset="0"/>
                <a:cs typeface="Times New Roman" panose="02020603050405020304" pitchFamily="18" charset="0"/>
              </a:rPr>
              <a:t> + </a:t>
            </a:r>
            <a:r>
              <a:rPr lang="en-US" sz="3400" dirty="0" err="1">
                <a:latin typeface="Times New Roman" panose="02020603050405020304" pitchFamily="18" charset="0"/>
                <a:cs typeface="Times New Roman" panose="02020603050405020304" pitchFamily="18" charset="0"/>
              </a:rPr>
              <a:t>Melitracin</a:t>
            </a:r>
            <a:r>
              <a:rPr lang="en-US" sz="3400" dirty="0">
                <a:latin typeface="Times New Roman" panose="02020603050405020304" pitchFamily="18" charset="0"/>
                <a:cs typeface="Times New Roman" panose="02020603050405020304" pitchFamily="18" charset="0"/>
              </a:rPr>
              <a:t> without benefit</a:t>
            </a:r>
          </a:p>
        </p:txBody>
      </p:sp>
    </p:spTree>
    <p:extLst>
      <p:ext uri="{BB962C8B-B14F-4D97-AF65-F5344CB8AC3E}">
        <p14:creationId xmlns:p14="http://schemas.microsoft.com/office/powerpoint/2010/main" val="308485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8441" y="-459540"/>
            <a:ext cx="12689305" cy="3673642"/>
          </a:xfrm>
        </p:spPr>
        <p:txBody>
          <a:bodyPr>
            <a:normAutofit/>
          </a:bodyPr>
          <a:lstStyle/>
          <a:p>
            <a:pPr algn="ctr"/>
            <a:r>
              <a:rPr lang="en-US" dirty="0">
                <a:solidFill>
                  <a:schemeClr val="tx1"/>
                </a:solidFill>
                <a:latin typeface="Times New Roman" panose="02020603050405020304" pitchFamily="18" charset="0"/>
                <a:cs typeface="Times New Roman" panose="02020603050405020304" pitchFamily="18" charset="0"/>
              </a:rPr>
              <a:t>Vitamin D Deficiency Affects </a:t>
            </a:r>
            <a:br>
              <a:rPr lang="en-US" dirty="0">
                <a:solidFill>
                  <a:schemeClr val="tx1"/>
                </a:solidFill>
                <a:latin typeface="Times New Roman" panose="02020603050405020304" pitchFamily="18" charset="0"/>
                <a:cs typeface="Times New Roman" panose="02020603050405020304" pitchFamily="18" charset="0"/>
              </a:rPr>
            </a:br>
            <a:r>
              <a:rPr lang="en-US" sz="5400" b="1" dirty="0">
                <a:solidFill>
                  <a:srgbClr val="FF0000"/>
                </a:solidFill>
                <a:latin typeface="Times New Roman" panose="02020603050405020304" pitchFamily="18" charset="0"/>
                <a:cs typeface="Times New Roman" panose="02020603050405020304" pitchFamily="18" charset="0"/>
              </a:rPr>
              <a:t>FETAL GROWTH </a:t>
            </a:r>
            <a:br>
              <a:rPr lang="en-US" sz="5400" b="1" dirty="0">
                <a:solidFill>
                  <a:srgbClr val="FF0000"/>
                </a:solidFill>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Through an Effect on Maternal Calcium Homeostasis</a:t>
            </a:r>
          </a:p>
        </p:txBody>
      </p:sp>
      <p:sp>
        <p:nvSpPr>
          <p:cNvPr id="5" name="Rectangle 3"/>
          <p:cNvSpPr>
            <a:spLocks noChangeArrowheads="1"/>
          </p:cNvSpPr>
          <p:nvPr/>
        </p:nvSpPr>
        <p:spPr bwMode="auto">
          <a:xfrm>
            <a:off x="6176212" y="6079959"/>
            <a:ext cx="56959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sz="1600" b="1" dirty="0">
                <a:solidFill>
                  <a:prstClr val="black"/>
                </a:solidFill>
                <a:latin typeface="Trebuchet MS" panose="020B0603020202020204" pitchFamily="34" charset="0"/>
              </a:rPr>
              <a:t>Early Human Development, 1996 Jul 5;45(1-2):27-33</a:t>
            </a:r>
            <a:endParaRPr lang="en-US" sz="1600" dirty="0">
              <a:solidFill>
                <a:prstClr val="black"/>
              </a:solidFill>
              <a:latin typeface="Trebuchet MS" panose="020B0603020202020204" pitchFamily="34" charset="0"/>
            </a:endParaRPr>
          </a:p>
        </p:txBody>
      </p:sp>
      <p:pic>
        <p:nvPicPr>
          <p:cNvPr id="3074"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5242" y="3210091"/>
            <a:ext cx="3208422" cy="3208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531" y="4349917"/>
            <a:ext cx="4316192" cy="1392320"/>
          </a:xfrm>
          <a:prstGeom prst="rect">
            <a:avLst/>
          </a:prstGeom>
        </p:spPr>
      </p:pic>
    </p:spTree>
    <p:extLst>
      <p:ext uri="{BB962C8B-B14F-4D97-AF65-F5344CB8AC3E}">
        <p14:creationId xmlns:p14="http://schemas.microsoft.com/office/powerpoint/2010/main" val="25726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500" tmFilter="0, 0; .2, .5; .8, .5; 1, 0"/>
                                        <p:tgtEl>
                                          <p:spTgt spid="2"/>
                                        </p:tgtEl>
                                      </p:cBhvr>
                                    </p:animEffect>
                                    <p:animScale>
                                      <p:cBhvr>
                                        <p:cTn id="7" dur="7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698468"/>
            <a:ext cx="12192000" cy="1179288"/>
          </a:xfrm>
        </p:spPr>
        <p:txBody>
          <a:bodyPr>
            <a:normAutofit fontScale="90000"/>
          </a:bodyPr>
          <a:lstStyle/>
          <a:p>
            <a:pPr algn="ctr"/>
            <a:r>
              <a:rPr lang="en-US" b="1" dirty="0">
                <a:solidFill>
                  <a:srgbClr val="FF0000"/>
                </a:solidFill>
                <a:latin typeface="Times New Roman" panose="02020603050405020304" pitchFamily="18" charset="0"/>
                <a:cs typeface="Times New Roman" panose="02020603050405020304" pitchFamily="18" charset="0"/>
              </a:rPr>
              <a:t>LOW BIRTH WEIGHT </a:t>
            </a:r>
            <a:r>
              <a:rPr lang="en-US" dirty="0">
                <a:solidFill>
                  <a:srgbClr val="FF0000"/>
                </a:solidFill>
                <a:latin typeface="Times New Roman" panose="02020603050405020304" pitchFamily="18" charset="0"/>
                <a:cs typeface="Times New Roman" panose="02020603050405020304" pitchFamily="18" charset="0"/>
              </a:rPr>
              <a:t/>
            </a:r>
            <a:br>
              <a:rPr lang="en-US" dirty="0">
                <a:solidFill>
                  <a:srgbClr val="FF0000"/>
                </a:solidFill>
                <a:latin typeface="Times New Roman" panose="02020603050405020304" pitchFamily="18" charset="0"/>
                <a:cs typeface="Times New Roman" panose="02020603050405020304" pitchFamily="18" charset="0"/>
              </a:rPr>
            </a:br>
            <a:r>
              <a:rPr lang="en-US" dirty="0">
                <a:solidFill>
                  <a:schemeClr val="tx1"/>
                </a:solidFill>
                <a:latin typeface="Times New Roman" panose="02020603050405020304" pitchFamily="18" charset="0"/>
                <a:cs typeface="Times New Roman" panose="02020603050405020304" pitchFamily="18" charset="0"/>
              </a:rPr>
              <a:t>has been associated with low maternal vitamin D levels</a:t>
            </a:r>
          </a:p>
        </p:txBody>
      </p:sp>
      <p:pic>
        <p:nvPicPr>
          <p:cNvPr id="4098" name="Picture 2" descr="Image result for CMAJ"/>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7982018" y="3834518"/>
            <a:ext cx="3467890" cy="1740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56477" y="5390148"/>
            <a:ext cx="3593431" cy="369332"/>
          </a:xfrm>
          <a:prstGeom prst="rect">
            <a:avLst/>
          </a:prstGeom>
          <a:noFill/>
        </p:spPr>
        <p:txBody>
          <a:bodyPr wrap="square" rtlCol="0">
            <a:spAutoFit/>
          </a:bodyPr>
          <a:lstStyle/>
          <a:p>
            <a:pPr algn="ctr"/>
            <a:r>
              <a:rPr lang="en-US" b="1" dirty="0">
                <a:solidFill>
                  <a:prstClr val="black"/>
                </a:solidFill>
              </a:rPr>
              <a:t>2006;174:1273-1277</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922" y="2630907"/>
            <a:ext cx="5540594" cy="3685072"/>
          </a:xfrm>
          <a:prstGeom prst="rect">
            <a:avLst/>
          </a:prstGeom>
        </p:spPr>
      </p:pic>
    </p:spTree>
    <p:extLst>
      <p:ext uri="{BB962C8B-B14F-4D97-AF65-F5344CB8AC3E}">
        <p14:creationId xmlns:p14="http://schemas.microsoft.com/office/powerpoint/2010/main" val="225072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250" tmFilter="0, 0; .2, .5; .8, .5; 1, 0"/>
                                        <p:tgtEl>
                                          <p:spTgt spid="2"/>
                                        </p:tgtEl>
                                      </p:cBhvr>
                                    </p:animEffect>
                                    <p:animScale>
                                      <p:cBhvr>
                                        <p:cTn id="7" dur="625"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0086" y="20053"/>
            <a:ext cx="11353800" cy="2667001"/>
          </a:xfrm>
        </p:spPr>
        <p:txBody>
          <a:bodyPr>
            <a:no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The rising prevalence of </a:t>
            </a:r>
            <a:r>
              <a:rPr lang="en-US" sz="4000" b="1" dirty="0">
                <a:solidFill>
                  <a:schemeClr val="accent1">
                    <a:lumMod val="50000"/>
                  </a:schemeClr>
                </a:solidFill>
                <a:latin typeface="Times New Roman" panose="02020603050405020304" pitchFamily="18" charset="0"/>
                <a:cs typeface="Times New Roman" panose="02020603050405020304" pitchFamily="18" charset="0"/>
              </a:rPr>
              <a:t>ASTHMA</a:t>
            </a:r>
            <a:r>
              <a:rPr lang="en-US" sz="4000" b="1" dirty="0">
                <a:solidFill>
                  <a:srgbClr val="FF0000"/>
                </a:solidFill>
                <a:latin typeface="Times New Roman" panose="02020603050405020304" pitchFamily="18" charset="0"/>
                <a:cs typeface="Times New Roman" panose="02020603050405020304" pitchFamily="18" charset="0"/>
              </a:rPr>
              <a:t> </a:t>
            </a:r>
            <a:br>
              <a:rPr lang="en-US" sz="4000" b="1" dirty="0">
                <a:solidFill>
                  <a:srgbClr val="FF0000"/>
                </a:solidFill>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(in children)</a:t>
            </a:r>
            <a:br>
              <a:rPr lang="en-US" sz="4000" b="1" dirty="0">
                <a:solidFill>
                  <a:srgbClr val="FF0000"/>
                </a:solidFill>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may also be a sequel of low levels of vitamin D in pregnant women</a:t>
            </a:r>
          </a:p>
        </p:txBody>
      </p:sp>
      <p:sp>
        <p:nvSpPr>
          <p:cNvPr id="5" name="TextBox 4"/>
          <p:cNvSpPr txBox="1"/>
          <p:nvPr/>
        </p:nvSpPr>
        <p:spPr>
          <a:xfrm>
            <a:off x="7804195" y="6144127"/>
            <a:ext cx="3593431" cy="369332"/>
          </a:xfrm>
          <a:prstGeom prst="rect">
            <a:avLst/>
          </a:prstGeom>
          <a:noFill/>
        </p:spPr>
        <p:txBody>
          <a:bodyPr wrap="square" rtlCol="0">
            <a:spAutoFit/>
          </a:bodyPr>
          <a:lstStyle/>
          <a:p>
            <a:pPr algn="ctr"/>
            <a:r>
              <a:rPr lang="en-US" b="1" dirty="0">
                <a:solidFill>
                  <a:prstClr val="black"/>
                </a:solidFill>
              </a:rPr>
              <a:t>2008;62:68-77</a:t>
            </a:r>
          </a:p>
        </p:txBody>
      </p:sp>
      <p:pic>
        <p:nvPicPr>
          <p:cNvPr id="4" name="Content Placeholder 3"/>
          <p:cNvPicPr>
            <a:picLocks noGrp="1" noChangeAspect="1"/>
          </p:cNvPicPr>
          <p:nvPr>
            <p:ph idx="10"/>
          </p:nvPr>
        </p:nvPicPr>
        <p:blipFill>
          <a:blip r:embed="rId2" cstate="print">
            <a:extLst>
              <a:ext uri="{28A0092B-C50C-407E-A947-70E740481C1C}">
                <a14:useLocalDpi xmlns:a14="http://schemas.microsoft.com/office/drawing/2010/main" val="0"/>
              </a:ext>
            </a:extLst>
          </a:blip>
          <a:stretch>
            <a:fillRect/>
          </a:stretch>
        </p:blipFill>
        <p:spPr>
          <a:xfrm>
            <a:off x="7804195" y="4141590"/>
            <a:ext cx="3790972" cy="1842480"/>
          </a:xfrm>
        </p:spPr>
      </p:pic>
      <p:pic>
        <p:nvPicPr>
          <p:cNvPr id="5122" name="Picture 2" descr="Image result for asthma in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l="31334"/>
          <a:stretch/>
        </p:blipFill>
        <p:spPr bwMode="auto">
          <a:xfrm>
            <a:off x="1941096" y="3280792"/>
            <a:ext cx="408589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737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57334" y="435770"/>
            <a:ext cx="7648866" cy="638827"/>
          </a:xfrm>
        </p:spPr>
        <p:txBody>
          <a:bodyPr/>
          <a:lstStyle/>
          <a:p>
            <a:pPr algn="r"/>
            <a:r>
              <a:rPr lang="en-US" b="1" dirty="0">
                <a:solidFill>
                  <a:srgbClr val="C00000"/>
                </a:solidFill>
                <a:latin typeface="Times New Roman" panose="02020603050405020304" pitchFamily="18" charset="0"/>
                <a:cs typeface="Times New Roman" panose="02020603050405020304" pitchFamily="18" charset="0"/>
              </a:rPr>
              <a:t>Vitamin D and </a:t>
            </a:r>
            <a:r>
              <a:rPr lang="en-US" b="1" dirty="0" smtClean="0">
                <a:solidFill>
                  <a:srgbClr val="C00000"/>
                </a:solidFill>
                <a:latin typeface="Times New Roman" panose="02020603050405020304" pitchFamily="18" charset="0"/>
                <a:cs typeface="Times New Roman" panose="02020603050405020304" pitchFamily="18" charset="0"/>
              </a:rPr>
              <a:t>Brain </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1219200" y="1237736"/>
            <a:ext cx="10287000" cy="1581664"/>
          </a:xfrm>
        </p:spPr>
        <p:txBody>
          <a:bodyPr/>
          <a:lstStyle/>
          <a:p>
            <a:pPr algn="just">
              <a:spcBef>
                <a:spcPts val="0"/>
              </a:spcBef>
            </a:pPr>
            <a:r>
              <a:rPr lang="en-US" sz="2800" dirty="0">
                <a:solidFill>
                  <a:schemeClr val="tx1"/>
                </a:solidFill>
                <a:latin typeface="Times New Roman" panose="02020603050405020304" pitchFamily="18" charset="0"/>
                <a:cs typeface="Times New Roman" panose="02020603050405020304" pitchFamily="18" charset="0"/>
              </a:rPr>
              <a:t>Data </a:t>
            </a:r>
            <a:r>
              <a:rPr lang="en-US" sz="2800" dirty="0" smtClean="0">
                <a:solidFill>
                  <a:schemeClr val="tx1"/>
                </a:solidFill>
                <a:latin typeface="Times New Roman" panose="02020603050405020304" pitchFamily="18" charset="0"/>
                <a:cs typeface="Times New Roman" panose="02020603050405020304" pitchFamily="18" charset="0"/>
              </a:rPr>
              <a:t>from </a:t>
            </a:r>
            <a:r>
              <a:rPr lang="en-US" sz="2800" dirty="0">
                <a:solidFill>
                  <a:schemeClr val="tx1"/>
                </a:solidFill>
                <a:latin typeface="Times New Roman" panose="02020603050405020304" pitchFamily="18" charset="0"/>
                <a:cs typeface="Times New Roman" panose="02020603050405020304" pitchFamily="18" charset="0"/>
              </a:rPr>
              <a:t>the National Health and Nutrition </a:t>
            </a:r>
            <a:r>
              <a:rPr lang="en-US" sz="2800" dirty="0" smtClean="0">
                <a:solidFill>
                  <a:schemeClr val="tx1"/>
                </a:solidFill>
                <a:latin typeface="Times New Roman" panose="02020603050405020304" pitchFamily="18" charset="0"/>
                <a:cs typeface="Times New Roman" panose="02020603050405020304" pitchFamily="18" charset="0"/>
              </a:rPr>
              <a:t>(&gt;13,000 adults)  showed </a:t>
            </a:r>
            <a:r>
              <a:rPr lang="en-US" sz="2800" dirty="0">
                <a:solidFill>
                  <a:schemeClr val="tx1"/>
                </a:solidFill>
                <a:latin typeface="Times New Roman" panose="02020603050405020304" pitchFamily="18" charset="0"/>
                <a:cs typeface="Times New Roman" panose="02020603050405020304" pitchFamily="18" charset="0"/>
              </a:rPr>
              <a:t>that people with </a:t>
            </a:r>
            <a:r>
              <a:rPr lang="en-US" sz="2800" dirty="0" smtClean="0">
                <a:solidFill>
                  <a:schemeClr val="tx1"/>
                </a:solidFill>
                <a:latin typeface="Times New Roman" panose="02020603050405020304" pitchFamily="18" charset="0"/>
                <a:cs typeface="Times New Roman" panose="02020603050405020304" pitchFamily="18" charset="0"/>
              </a:rPr>
              <a:t>vitamin D  levels </a:t>
            </a:r>
            <a:r>
              <a:rPr lang="en-US" sz="2800" dirty="0">
                <a:solidFill>
                  <a:schemeClr val="tx1"/>
                </a:solidFill>
                <a:latin typeface="Times New Roman" panose="02020603050405020304" pitchFamily="18" charset="0"/>
                <a:cs typeface="Times New Roman" panose="02020603050405020304" pitchFamily="18" charset="0"/>
              </a:rPr>
              <a:t>in the lowest quartile had a mortality rate </a:t>
            </a:r>
            <a:r>
              <a:rPr lang="en-US" sz="2800" dirty="0" smtClean="0">
                <a:solidFill>
                  <a:schemeClr val="tx1"/>
                </a:solidFill>
                <a:latin typeface="Times New Roman" panose="02020603050405020304" pitchFamily="18" charset="0"/>
                <a:cs typeface="Times New Roman" panose="02020603050405020304" pitchFamily="18" charset="0"/>
              </a:rPr>
              <a:t> ratio </a:t>
            </a:r>
            <a:r>
              <a:rPr lang="en-US" sz="2800" dirty="0">
                <a:solidFill>
                  <a:schemeClr val="tx1"/>
                </a:solidFill>
                <a:latin typeface="Times New Roman" panose="02020603050405020304" pitchFamily="18" charset="0"/>
                <a:cs typeface="Times New Roman" panose="02020603050405020304" pitchFamily="18" charset="0"/>
              </a:rPr>
              <a:t>of </a:t>
            </a:r>
            <a:r>
              <a:rPr lang="en-US" sz="2800" dirty="0" smtClean="0">
                <a:solidFill>
                  <a:schemeClr val="tx1"/>
                </a:solidFill>
                <a:latin typeface="Times New Roman" panose="02020603050405020304" pitchFamily="18" charset="0"/>
                <a:cs typeface="Times New Roman" panose="02020603050405020304" pitchFamily="18" charset="0"/>
              </a:rPr>
              <a:t>  1.26   (</a:t>
            </a:r>
            <a:r>
              <a:rPr lang="en-US" sz="2800" dirty="0">
                <a:solidFill>
                  <a:schemeClr val="tx1"/>
                </a:solidFill>
                <a:latin typeface="Times New Roman" panose="02020603050405020304" pitchFamily="18" charset="0"/>
                <a:cs typeface="Times New Roman" panose="02020603050405020304" pitchFamily="18" charset="0"/>
              </a:rPr>
              <a:t>95% CI, 1.08 –1.46) </a:t>
            </a:r>
            <a:endParaRPr lang="en-US" dirty="0"/>
          </a:p>
        </p:txBody>
      </p:sp>
      <p:sp>
        <p:nvSpPr>
          <p:cNvPr id="6" name="TextBox 5"/>
          <p:cNvSpPr txBox="1"/>
          <p:nvPr/>
        </p:nvSpPr>
        <p:spPr>
          <a:xfrm>
            <a:off x="6858000" y="6096000"/>
            <a:ext cx="5198300" cy="738664"/>
          </a:xfrm>
          <a:prstGeom prst="rect">
            <a:avLst/>
          </a:prstGeom>
          <a:solidFill>
            <a:srgbClr val="FFFFC3"/>
          </a:solidFill>
        </p:spPr>
        <p:txBody>
          <a:bodyPr wrap="square" rtlCol="0">
            <a:spAutoFit/>
          </a:bodyPr>
          <a:lstStyle/>
          <a:p>
            <a:pPr algn="ctr" latinLnBrk="1"/>
            <a:r>
              <a:rPr lang="en-US" sz="1400" dirty="0" err="1">
                <a:solidFill>
                  <a:prstClr val="black"/>
                </a:solidFill>
              </a:rPr>
              <a:t>Melamed</a:t>
            </a:r>
            <a:r>
              <a:rPr lang="en-US" sz="1400" dirty="0">
                <a:solidFill>
                  <a:prstClr val="black"/>
                </a:solidFill>
              </a:rPr>
              <a:t> ML, </a:t>
            </a:r>
            <a:r>
              <a:rPr lang="en-US" sz="1400" dirty="0" err="1">
                <a:solidFill>
                  <a:prstClr val="black"/>
                </a:solidFill>
              </a:rPr>
              <a:t>Michos</a:t>
            </a:r>
            <a:r>
              <a:rPr lang="en-US" sz="1400" dirty="0">
                <a:solidFill>
                  <a:prstClr val="black"/>
                </a:solidFill>
              </a:rPr>
              <a:t> </a:t>
            </a:r>
            <a:r>
              <a:rPr lang="en-US" sz="1400" dirty="0" smtClean="0">
                <a:solidFill>
                  <a:prstClr val="black"/>
                </a:solidFill>
              </a:rPr>
              <a:t>ED. </a:t>
            </a:r>
            <a:r>
              <a:rPr lang="en-US" sz="1400" dirty="0">
                <a:solidFill>
                  <a:prstClr val="black"/>
                </a:solidFill>
              </a:rPr>
              <a:t>25-hydroxyvitamin D levels and the risk of mortality in the general population. Arch Intern Med 2008;168:1629–37.</a:t>
            </a:r>
          </a:p>
        </p:txBody>
      </p:sp>
      <p:pic>
        <p:nvPicPr>
          <p:cNvPr id="1028" name="Picture 4" descr="C:\Users\user\Desktop\stroke.jpg"/>
          <p:cNvPicPr>
            <a:picLocks noChangeAspect="1" noChangeArrowheads="1"/>
          </p:cNvPicPr>
          <p:nvPr/>
        </p:nvPicPr>
        <p:blipFill>
          <a:blip r:embed="rId2"/>
          <a:srcRect/>
          <a:stretch>
            <a:fillRect/>
          </a:stretch>
        </p:blipFill>
        <p:spPr bwMode="auto">
          <a:xfrm>
            <a:off x="685800" y="2828499"/>
            <a:ext cx="5953059" cy="3707705"/>
          </a:xfrm>
          <a:prstGeom prst="rect">
            <a:avLst/>
          </a:prstGeom>
          <a:noFill/>
        </p:spPr>
      </p:pic>
      <p:pic>
        <p:nvPicPr>
          <p:cNvPr id="1029" name="Picture 5" descr="C:\Users\user\Desktop\parkinsons.jpg"/>
          <p:cNvPicPr>
            <a:picLocks noChangeAspect="1" noChangeArrowheads="1"/>
          </p:cNvPicPr>
          <p:nvPr/>
        </p:nvPicPr>
        <p:blipFill>
          <a:blip r:embed="rId3"/>
          <a:srcRect/>
          <a:stretch>
            <a:fillRect/>
          </a:stretch>
        </p:blipFill>
        <p:spPr bwMode="auto">
          <a:xfrm>
            <a:off x="7054880" y="2819400"/>
            <a:ext cx="4471792" cy="3219188"/>
          </a:xfrm>
          <a:prstGeom prst="rect">
            <a:avLst/>
          </a:prstGeom>
          <a:noFill/>
        </p:spPr>
      </p:pic>
    </p:spTree>
    <p:extLst>
      <p:ext uri="{BB962C8B-B14F-4D97-AF65-F5344CB8AC3E}">
        <p14:creationId xmlns:p14="http://schemas.microsoft.com/office/powerpoint/2010/main" val="1071213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182" y="238086"/>
            <a:ext cx="10032437" cy="1179288"/>
          </a:xfrm>
        </p:spPr>
        <p:txBody>
          <a:bodyPr/>
          <a:lstStyle/>
          <a:p>
            <a:pPr algn="r"/>
            <a:r>
              <a:rPr lang="en-US" b="1" dirty="0">
                <a:solidFill>
                  <a:srgbClr val="C00000"/>
                </a:solidFill>
                <a:latin typeface="Times New Roman" panose="02020603050405020304" pitchFamily="18" charset="0"/>
                <a:cs typeface="Times New Roman" panose="02020603050405020304" pitchFamily="18" charset="0"/>
              </a:rPr>
              <a:t>Vitamin D and Cognition</a:t>
            </a:r>
          </a:p>
        </p:txBody>
      </p:sp>
      <p:sp>
        <p:nvSpPr>
          <p:cNvPr id="4" name="Content Placeholder 3"/>
          <p:cNvSpPr>
            <a:spLocks noGrp="1"/>
          </p:cNvSpPr>
          <p:nvPr>
            <p:ph idx="1"/>
          </p:nvPr>
        </p:nvSpPr>
        <p:spPr>
          <a:xfrm>
            <a:off x="2447595" y="1053921"/>
            <a:ext cx="9217024" cy="4704523"/>
          </a:xfrm>
          <a:solidFill>
            <a:schemeClr val="accent5">
              <a:lumMod val="40000"/>
              <a:lumOff val="60000"/>
              <a:alpha val="0"/>
            </a:schemeClr>
          </a:solidFill>
        </p:spPr>
        <p:txBody>
          <a:bodyPr/>
          <a:lstStyle/>
          <a:p>
            <a:pPr marL="457189" indent="-457189"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The biological relationship between vitamin D’s             </a:t>
            </a:r>
            <a:r>
              <a:rPr lang="en-US" sz="2933" dirty="0" err="1">
                <a:solidFill>
                  <a:schemeClr val="tx1"/>
                </a:solidFill>
                <a:latin typeface="Times New Roman" panose="02020603050405020304" pitchFamily="18" charset="0"/>
                <a:cs typeface="Times New Roman" panose="02020603050405020304" pitchFamily="18" charset="0"/>
              </a:rPr>
              <a:t>antioxidative</a:t>
            </a:r>
            <a:r>
              <a:rPr lang="en-US" sz="2933" dirty="0">
                <a:solidFill>
                  <a:schemeClr val="tx1"/>
                </a:solidFill>
                <a:latin typeface="Times New Roman" panose="02020603050405020304" pitchFamily="18" charset="0"/>
                <a:cs typeface="Times New Roman" panose="02020603050405020304" pitchFamily="18" charset="0"/>
              </a:rPr>
              <a:t> effects and the presence of vitamin D         receptors in the hippocampus, which shown that </a:t>
            </a:r>
            <a:r>
              <a:rPr lang="en-US" sz="2933" dirty="0">
                <a:solidFill>
                  <a:srgbClr val="FF0000"/>
                </a:solidFill>
                <a:latin typeface="Times New Roman" panose="02020603050405020304" pitchFamily="18" charset="0"/>
                <a:cs typeface="Times New Roman" panose="02020603050405020304" pitchFamily="18" charset="0"/>
              </a:rPr>
              <a:t>People with Alzheimer dementia have lower vitamin D levels    than do matched controls without dementia</a:t>
            </a:r>
            <a:r>
              <a:rPr lang="en-US" sz="2933" dirty="0">
                <a:solidFill>
                  <a:schemeClr val="tx1"/>
                </a:solidFill>
                <a:latin typeface="Times New Roman" panose="02020603050405020304" pitchFamily="18" charset="0"/>
                <a:cs typeface="Times New Roman" panose="02020603050405020304" pitchFamily="18" charset="0"/>
              </a:rPr>
              <a:t>. (1)</a:t>
            </a:r>
          </a:p>
          <a:p>
            <a:pPr marL="457189" indent="-457189" algn="just">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A cross-sectional study of 225 outpatients diagnosed     with Alzheimer disease found a correlation between       vitamin D levels. (2)</a:t>
            </a:r>
          </a:p>
        </p:txBody>
      </p:sp>
      <p:sp>
        <p:nvSpPr>
          <p:cNvPr id="5" name="TextBox 4"/>
          <p:cNvSpPr txBox="1"/>
          <p:nvPr/>
        </p:nvSpPr>
        <p:spPr>
          <a:xfrm>
            <a:off x="914400" y="5945867"/>
            <a:ext cx="10942240" cy="738664"/>
          </a:xfrm>
          <a:prstGeom prst="rect">
            <a:avLst/>
          </a:prstGeom>
          <a:noFill/>
        </p:spPr>
        <p:txBody>
          <a:bodyPr wrap="square" rtlCol="0">
            <a:spAutoFit/>
          </a:bodyPr>
          <a:lstStyle/>
          <a:p>
            <a:pPr algn="ctr"/>
            <a:r>
              <a:rPr lang="en-US" sz="1400" dirty="0">
                <a:solidFill>
                  <a:srgbClr val="000000"/>
                </a:solidFill>
              </a:rPr>
              <a:t>1. Buell JS, Dawson-Hughes B. Vitamin D and neurocognitive dysfunction: preventing “</a:t>
            </a:r>
            <a:r>
              <a:rPr lang="en-US" sz="1400" dirty="0" err="1">
                <a:solidFill>
                  <a:srgbClr val="000000"/>
                </a:solidFill>
              </a:rPr>
              <a:t>D”ecline</a:t>
            </a:r>
            <a:r>
              <a:rPr lang="en-US" sz="1400" dirty="0">
                <a:solidFill>
                  <a:srgbClr val="000000"/>
                </a:solidFill>
              </a:rPr>
              <a:t>? </a:t>
            </a:r>
            <a:r>
              <a:rPr lang="en-US" sz="1400" dirty="0" err="1">
                <a:solidFill>
                  <a:srgbClr val="000000"/>
                </a:solidFill>
              </a:rPr>
              <a:t>Mol</a:t>
            </a:r>
            <a:r>
              <a:rPr lang="en-US" sz="1400" dirty="0">
                <a:solidFill>
                  <a:srgbClr val="000000"/>
                </a:solidFill>
              </a:rPr>
              <a:t> Aspects Med 2008;29:415–22.</a:t>
            </a:r>
          </a:p>
          <a:p>
            <a:pPr algn="ctr"/>
            <a:r>
              <a:rPr lang="en-US" sz="1400" dirty="0">
                <a:solidFill>
                  <a:srgbClr val="000000"/>
                </a:solidFill>
              </a:rPr>
              <a:t>2. </a:t>
            </a:r>
            <a:r>
              <a:rPr lang="en-US" sz="1400" dirty="0" err="1">
                <a:solidFill>
                  <a:srgbClr val="000000"/>
                </a:solidFill>
              </a:rPr>
              <a:t>Oudshoorn</a:t>
            </a:r>
            <a:r>
              <a:rPr lang="en-US" sz="1400" dirty="0">
                <a:solidFill>
                  <a:srgbClr val="000000"/>
                </a:solidFill>
              </a:rPr>
              <a:t> C, </a:t>
            </a:r>
            <a:r>
              <a:rPr lang="en-US" sz="1400" dirty="0" err="1">
                <a:solidFill>
                  <a:srgbClr val="000000"/>
                </a:solidFill>
              </a:rPr>
              <a:t>Mattace-Raso</a:t>
            </a:r>
            <a:r>
              <a:rPr lang="en-US" sz="1400" dirty="0">
                <a:solidFill>
                  <a:srgbClr val="000000"/>
                </a:solidFill>
              </a:rPr>
              <a:t> FU, van der </a:t>
            </a:r>
            <a:r>
              <a:rPr lang="en-US" sz="1400" dirty="0" err="1">
                <a:solidFill>
                  <a:srgbClr val="000000"/>
                </a:solidFill>
              </a:rPr>
              <a:t>Velde</a:t>
            </a:r>
            <a:r>
              <a:rPr lang="en-US" sz="1400" dirty="0">
                <a:solidFill>
                  <a:srgbClr val="000000"/>
                </a:solidFill>
              </a:rPr>
              <a:t> </a:t>
            </a:r>
            <a:r>
              <a:rPr lang="en-US" sz="1400" dirty="0" err="1">
                <a:solidFill>
                  <a:srgbClr val="000000"/>
                </a:solidFill>
              </a:rPr>
              <a:t>N,Colin</a:t>
            </a:r>
            <a:r>
              <a:rPr lang="en-US" sz="1400" dirty="0">
                <a:solidFill>
                  <a:srgbClr val="000000"/>
                </a:solidFill>
              </a:rPr>
              <a:t> EM, van der </a:t>
            </a:r>
            <a:r>
              <a:rPr lang="en-US" sz="1400" dirty="0" err="1">
                <a:solidFill>
                  <a:srgbClr val="000000"/>
                </a:solidFill>
              </a:rPr>
              <a:t>Cammen</a:t>
            </a:r>
            <a:r>
              <a:rPr lang="en-US" sz="1400" dirty="0">
                <a:solidFill>
                  <a:srgbClr val="000000"/>
                </a:solidFill>
              </a:rPr>
              <a:t> TJ. Higher serum vitamin D3 levels are associated with better cognitive test performance in patients with Alzheimer’s disease. Dement </a:t>
            </a:r>
            <a:r>
              <a:rPr lang="en-US" sz="1400" dirty="0" err="1">
                <a:solidFill>
                  <a:srgbClr val="000000"/>
                </a:solidFill>
              </a:rPr>
              <a:t>Geriatr</a:t>
            </a:r>
            <a:r>
              <a:rPr lang="en-US" sz="1400" dirty="0">
                <a:solidFill>
                  <a:srgbClr val="000000"/>
                </a:solidFill>
              </a:rPr>
              <a:t> </a:t>
            </a:r>
            <a:r>
              <a:rPr lang="en-US" sz="1400" dirty="0" err="1">
                <a:solidFill>
                  <a:srgbClr val="000000"/>
                </a:solidFill>
              </a:rPr>
              <a:t>Cogn</a:t>
            </a:r>
            <a:r>
              <a:rPr lang="en-US" sz="1400" dirty="0">
                <a:solidFill>
                  <a:srgbClr val="000000"/>
                </a:solidFill>
              </a:rPr>
              <a:t> </a:t>
            </a:r>
            <a:r>
              <a:rPr lang="en-US" sz="1400" dirty="0" err="1">
                <a:solidFill>
                  <a:srgbClr val="000000"/>
                </a:solidFill>
              </a:rPr>
              <a:t>Disord</a:t>
            </a:r>
            <a:r>
              <a:rPr lang="en-US" sz="1400" dirty="0">
                <a:solidFill>
                  <a:srgbClr val="000000"/>
                </a:solidFill>
              </a:rPr>
              <a:t> 2008;25:539 –43</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912" y="1604797"/>
            <a:ext cx="2179683" cy="2592288"/>
          </a:xfrm>
          <a:prstGeom prst="rect">
            <a:avLst/>
          </a:prstGeom>
        </p:spPr>
      </p:pic>
    </p:spTree>
    <p:extLst>
      <p:ext uri="{BB962C8B-B14F-4D97-AF65-F5344CB8AC3E}">
        <p14:creationId xmlns:p14="http://schemas.microsoft.com/office/powerpoint/2010/main" val="11110195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966" y="488731"/>
            <a:ext cx="11372192" cy="769441"/>
          </a:xfrm>
          <a:prstGeom prst="rect">
            <a:avLst/>
          </a:prstGeom>
          <a:noFill/>
        </p:spPr>
        <p:txBody>
          <a:bodyPr wrap="square" rtlCol="0">
            <a:spAutoFit/>
          </a:bodyPr>
          <a:lstStyle/>
          <a:p>
            <a:pPr algn="r" fontAlgn="base"/>
            <a:r>
              <a:rPr lang="en-US" sz="4400" b="1" dirty="0">
                <a:solidFill>
                  <a:srgbClr val="C00000"/>
                </a:solidFill>
                <a:latin typeface="Times New Roman" panose="02020603050405020304" pitchFamily="18" charset="0"/>
                <a:cs typeface="Times New Roman" panose="02020603050405020304" pitchFamily="18" charset="0"/>
              </a:rPr>
              <a:t>Seasonal Affective Disorder</a:t>
            </a:r>
          </a:p>
        </p:txBody>
      </p:sp>
      <p:sp>
        <p:nvSpPr>
          <p:cNvPr id="3" name="TextBox 2"/>
          <p:cNvSpPr txBox="1"/>
          <p:nvPr/>
        </p:nvSpPr>
        <p:spPr>
          <a:xfrm>
            <a:off x="693682" y="1718442"/>
            <a:ext cx="6495394" cy="3970318"/>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Sunlight plays a critical role in the decreased </a:t>
            </a:r>
            <a:r>
              <a:rPr lang="en-US" sz="2800" dirty="0" smtClean="0">
                <a:solidFill>
                  <a:srgbClr val="000000"/>
                </a:solidFill>
                <a:latin typeface="Times New Roman" panose="02020603050405020304" pitchFamily="18" charset="0"/>
                <a:cs typeface="Times New Roman" panose="02020603050405020304" pitchFamily="18" charset="0"/>
              </a:rPr>
              <a:t>serotonin activity, increased </a:t>
            </a:r>
            <a:r>
              <a:rPr lang="en-US" sz="2800" dirty="0">
                <a:solidFill>
                  <a:srgbClr val="000000"/>
                </a:solidFill>
                <a:latin typeface="Times New Roman" panose="02020603050405020304" pitchFamily="18" charset="0"/>
                <a:cs typeface="Times New Roman" panose="02020603050405020304" pitchFamily="18" charset="0"/>
              </a:rPr>
              <a:t>melatonin production, disrupted </a:t>
            </a:r>
            <a:r>
              <a:rPr lang="en-US" sz="2800" dirty="0" smtClean="0">
                <a:solidFill>
                  <a:srgbClr val="000000"/>
                </a:solidFill>
                <a:latin typeface="Times New Roman" panose="02020603050405020304" pitchFamily="18" charset="0"/>
                <a:cs typeface="Times New Roman" panose="02020603050405020304" pitchFamily="18" charset="0"/>
              </a:rPr>
              <a:t>circadian rhythms</a:t>
            </a:r>
            <a:r>
              <a:rPr lang="en-US" sz="2800" dirty="0">
                <a:solidFill>
                  <a:srgbClr val="000000"/>
                </a:solidFill>
                <a:latin typeface="Times New Roman" panose="02020603050405020304" pitchFamily="18" charset="0"/>
                <a:cs typeface="Times New Roman" panose="02020603050405020304" pitchFamily="18" charset="0"/>
              </a:rPr>
              <a:t>, and low levels of Vitamin D associated with symptoms of SAD. </a:t>
            </a:r>
            <a:endParaRPr lang="en-US" sz="2800" dirty="0" smtClean="0">
              <a:solidFill>
                <a:srgbClr val="00000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light therapy, Vitamin D supplements, and counselling approaches are also emerging as effective treatments.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924" y="1753512"/>
            <a:ext cx="3935248" cy="3935248"/>
          </a:xfrm>
          <a:prstGeom prst="rect">
            <a:avLst/>
          </a:prstGeom>
        </p:spPr>
      </p:pic>
      <p:sp>
        <p:nvSpPr>
          <p:cNvPr id="5" name="TextBox 4"/>
          <p:cNvSpPr txBox="1"/>
          <p:nvPr/>
        </p:nvSpPr>
        <p:spPr>
          <a:xfrm>
            <a:off x="1718441" y="6396335"/>
            <a:ext cx="9275379" cy="523220"/>
          </a:xfrm>
          <a:prstGeom prst="rect">
            <a:avLst/>
          </a:prstGeom>
          <a:solidFill>
            <a:srgbClr val="FFFFC3"/>
          </a:solidFill>
        </p:spPr>
        <p:txBody>
          <a:bodyPr wrap="square" rtlCol="0">
            <a:spAutoFit/>
          </a:bodyPr>
          <a:lstStyle/>
          <a:p>
            <a:pPr algn="ctr"/>
            <a:r>
              <a:rPr lang="en-US" sz="1400" dirty="0">
                <a:solidFill>
                  <a:srgbClr val="000000"/>
                </a:solidFill>
                <a:latin typeface="Times New Roman" panose="02020603050405020304" pitchFamily="18" charset="0"/>
                <a:cs typeface="Times New Roman" panose="02020603050405020304" pitchFamily="18" charset="0"/>
              </a:rPr>
              <a:t>Seasonal Affective Disorder: An Overview </a:t>
            </a:r>
            <a:r>
              <a:rPr lang="en-US" sz="1400" dirty="0" smtClean="0">
                <a:solidFill>
                  <a:srgbClr val="000000"/>
                </a:solidFill>
                <a:latin typeface="Times New Roman" panose="02020603050405020304" pitchFamily="18" charset="0"/>
                <a:cs typeface="Times New Roman" panose="02020603050405020304" pitchFamily="18" charset="0"/>
              </a:rPr>
              <a:t>of Assessment </a:t>
            </a:r>
            <a:r>
              <a:rPr lang="en-US" sz="1400" dirty="0">
                <a:solidFill>
                  <a:srgbClr val="000000"/>
                </a:solidFill>
                <a:latin typeface="Times New Roman" panose="02020603050405020304" pitchFamily="18" charset="0"/>
                <a:cs typeface="Times New Roman" panose="02020603050405020304" pitchFamily="18" charset="0"/>
              </a:rPr>
              <a:t>and Treatment </a:t>
            </a:r>
            <a:r>
              <a:rPr lang="en-US" sz="1400" dirty="0" smtClean="0">
                <a:solidFill>
                  <a:srgbClr val="000000"/>
                </a:solidFill>
                <a:latin typeface="Times New Roman" panose="02020603050405020304" pitchFamily="18" charset="0"/>
                <a:cs typeface="Times New Roman" panose="02020603050405020304" pitchFamily="18" charset="0"/>
              </a:rPr>
              <a:t>Approaches</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cs typeface="Times New Roman" panose="02020603050405020304" pitchFamily="18" charset="0"/>
              </a:rPr>
              <a:t>Hindawi</a:t>
            </a:r>
            <a:r>
              <a:rPr lang="en-US" sz="1400" dirty="0">
                <a:solidFill>
                  <a:srgbClr val="000000"/>
                </a:solidFill>
                <a:latin typeface="Times New Roman" panose="02020603050405020304" pitchFamily="18" charset="0"/>
                <a:cs typeface="Times New Roman" panose="02020603050405020304" pitchFamily="18" charset="0"/>
              </a:rPr>
              <a:t> Publishing </a:t>
            </a:r>
            <a:r>
              <a:rPr lang="en-US" sz="1400" dirty="0" smtClean="0">
                <a:solidFill>
                  <a:srgbClr val="000000"/>
                </a:solidFill>
                <a:latin typeface="Times New Roman" panose="02020603050405020304" pitchFamily="18" charset="0"/>
                <a:cs typeface="Times New Roman" panose="02020603050405020304" pitchFamily="18" charset="0"/>
              </a:rPr>
              <a:t>Corporation Depression </a:t>
            </a:r>
            <a:r>
              <a:rPr lang="en-US" sz="1400" dirty="0">
                <a:solidFill>
                  <a:srgbClr val="000000"/>
                </a:solidFill>
                <a:latin typeface="Times New Roman" panose="02020603050405020304" pitchFamily="18" charset="0"/>
                <a:cs typeface="Times New Roman" panose="02020603050405020304" pitchFamily="18" charset="0"/>
              </a:rPr>
              <a:t>Research and </a:t>
            </a:r>
            <a:r>
              <a:rPr lang="en-US" sz="1400" dirty="0" smtClean="0">
                <a:solidFill>
                  <a:srgbClr val="000000"/>
                </a:solidFill>
                <a:latin typeface="Times New Roman" panose="02020603050405020304" pitchFamily="18" charset="0"/>
                <a:cs typeface="Times New Roman" panose="02020603050405020304" pitchFamily="18" charset="0"/>
              </a:rPr>
              <a:t>Treatment Volume </a:t>
            </a:r>
            <a:r>
              <a:rPr lang="en-US" sz="1400" dirty="0">
                <a:solidFill>
                  <a:srgbClr val="000000"/>
                </a:solidFill>
                <a:latin typeface="Times New Roman" panose="02020603050405020304" pitchFamily="18" charset="0"/>
                <a:cs typeface="Times New Roman" panose="02020603050405020304" pitchFamily="18" charset="0"/>
              </a:rPr>
              <a:t>2015, Article ID </a:t>
            </a:r>
            <a:r>
              <a:rPr lang="en-US" sz="1400" dirty="0" smtClean="0">
                <a:solidFill>
                  <a:srgbClr val="000000"/>
                </a:solidFill>
                <a:latin typeface="Times New Roman" panose="02020603050405020304" pitchFamily="18" charset="0"/>
                <a:cs typeface="Times New Roman" panose="02020603050405020304" pitchFamily="18" charset="0"/>
              </a:rPr>
              <a:t>178564</a:t>
            </a:r>
            <a:endParaRPr lang="en-US"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0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190694"/>
            <a:ext cx="10896600" cy="769441"/>
          </a:xfrm>
          <a:prstGeom prst="rect">
            <a:avLst/>
          </a:prstGeom>
          <a:noFill/>
        </p:spPr>
        <p:txBody>
          <a:bodyPr wrap="square" rtlCol="0">
            <a:spAutoFit/>
          </a:bodyPr>
          <a:lstStyle/>
          <a:p>
            <a:pPr algn="ctr" latinLnBrk="1"/>
            <a:r>
              <a:rPr lang="en-US" sz="4400" b="1" dirty="0" smtClean="0">
                <a:solidFill>
                  <a:srgbClr val="000000"/>
                </a:solidFill>
                <a:latin typeface="Times New Roman" panose="02020603050405020304" pitchFamily="18" charset="0"/>
                <a:cs typeface="Times New Roman" panose="02020603050405020304" pitchFamily="18" charset="0"/>
              </a:rPr>
              <a:t>Scientists say to get more Vitamin -D….. </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23950" y="6254588"/>
            <a:ext cx="10210799" cy="600164"/>
          </a:xfrm>
          <a:prstGeom prst="rect">
            <a:avLst/>
          </a:prstGeom>
          <a:solidFill>
            <a:schemeClr val="tx1"/>
          </a:solidFill>
        </p:spPr>
        <p:txBody>
          <a:bodyPr wrap="square" rtlCol="0" anchor="ctr">
            <a:spAutoFit/>
          </a:bodyPr>
          <a:lstStyle/>
          <a:p>
            <a:pPr algn="ctr" latinLnBrk="1"/>
            <a:r>
              <a:rPr lang="en-US" sz="2400" b="1" dirty="0">
                <a:solidFill>
                  <a:srgbClr val="FFFFFF"/>
                </a:solidFill>
              </a:rPr>
              <a:t>We have to increase </a:t>
            </a:r>
            <a:r>
              <a:rPr lang="en-US" sz="2400" b="1" dirty="0" smtClean="0">
                <a:solidFill>
                  <a:srgbClr val="FFFFFF"/>
                </a:solidFill>
              </a:rPr>
              <a:t>our </a:t>
            </a:r>
            <a:r>
              <a:rPr lang="en-US" sz="2400" b="1" dirty="0">
                <a:solidFill>
                  <a:srgbClr val="FFFFFF"/>
                </a:solidFill>
              </a:rPr>
              <a:t>vitamin D </a:t>
            </a:r>
            <a:r>
              <a:rPr lang="en-US" sz="2400" b="1" dirty="0" smtClean="0">
                <a:solidFill>
                  <a:srgbClr val="FFFFFF"/>
                </a:solidFill>
              </a:rPr>
              <a:t>level more then normal </a:t>
            </a:r>
            <a:r>
              <a:rPr lang="en-US" sz="2400" b="1" dirty="0">
                <a:solidFill>
                  <a:srgbClr val="FFFFFF"/>
                </a:solidFill>
              </a:rPr>
              <a:t>level </a:t>
            </a:r>
          </a:p>
          <a:p>
            <a:pPr algn="just" latinLnBrk="1"/>
            <a:endParaRPr lang="en-US" sz="900" dirty="0">
              <a:solidFill>
                <a:srgbClr val="000000"/>
              </a:solidFill>
            </a:endParaRPr>
          </a:p>
        </p:txBody>
      </p:sp>
      <p:pic>
        <p:nvPicPr>
          <p:cNvPr id="1028" name="Picture 4" descr="Image result for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116574"/>
            <a:ext cx="66675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075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10972800" cy="1143000"/>
          </a:xfrm>
        </p:spPr>
        <p:txBody>
          <a:bodyPr>
            <a:normAutofit/>
          </a:bodyPr>
          <a:lstStyle/>
          <a:p>
            <a:pPr algn="r"/>
            <a:r>
              <a:rPr lang="en-US" dirty="0" smtClean="0">
                <a:solidFill>
                  <a:srgbClr val="C00000"/>
                </a:solidFill>
                <a:latin typeface="Times New Roman" panose="02020603050405020304" pitchFamily="18" charset="0"/>
                <a:cs typeface="Times New Roman" panose="02020603050405020304" pitchFamily="18" charset="0"/>
              </a:rPr>
              <a:t>What Experts Say about Screening</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038600" y="1600200"/>
            <a:ext cx="7466763" cy="4525963"/>
          </a:xfrm>
        </p:spPr>
        <p:txBody>
          <a:bodyPr>
            <a:normAutofit/>
          </a:bodyPr>
          <a:lstStyle/>
          <a:p>
            <a:pPr algn="just"/>
            <a:r>
              <a:rPr lang="en-US" dirty="0" smtClean="0">
                <a:latin typeface="+mj-lt"/>
              </a:rPr>
              <a:t>Measurement </a:t>
            </a:r>
            <a:r>
              <a:rPr lang="en-US" dirty="0">
                <a:latin typeface="+mj-lt"/>
              </a:rPr>
              <a:t>of serum 25(OH)D levels is </a:t>
            </a:r>
            <a:r>
              <a:rPr lang="en-US" dirty="0" smtClean="0">
                <a:latin typeface="+mj-lt"/>
              </a:rPr>
              <a:t>expensive. </a:t>
            </a:r>
          </a:p>
          <a:p>
            <a:pPr algn="just"/>
            <a:r>
              <a:rPr lang="en-US" dirty="0" smtClean="0">
                <a:latin typeface="+mj-lt"/>
              </a:rPr>
              <a:t>And universal </a:t>
            </a:r>
            <a:r>
              <a:rPr lang="en-US" dirty="0">
                <a:latin typeface="+mj-lt"/>
              </a:rPr>
              <a:t>screening is </a:t>
            </a:r>
            <a:r>
              <a:rPr lang="en-US" b="1" dirty="0" smtClean="0">
                <a:solidFill>
                  <a:srgbClr val="FF0000"/>
                </a:solidFill>
                <a:latin typeface="+mj-lt"/>
              </a:rPr>
              <a:t>not</a:t>
            </a:r>
            <a:r>
              <a:rPr lang="en-US" b="1" dirty="0">
                <a:latin typeface="+mj-lt"/>
              </a:rPr>
              <a:t> </a:t>
            </a:r>
            <a:r>
              <a:rPr lang="en-US" dirty="0" smtClean="0">
                <a:latin typeface="+mj-lt"/>
              </a:rPr>
              <a:t>supported</a:t>
            </a:r>
            <a:r>
              <a:rPr lang="en-US" dirty="0">
                <a:latin typeface="+mj-lt"/>
              </a:rPr>
              <a:t>. </a:t>
            </a:r>
            <a:endParaRPr lang="en-US" dirty="0" smtClean="0">
              <a:latin typeface="+mj-lt"/>
            </a:endParaRPr>
          </a:p>
          <a:p>
            <a:pPr algn="just"/>
            <a:r>
              <a:rPr lang="en-US" dirty="0">
                <a:latin typeface="+mj-lt"/>
              </a:rPr>
              <a:t>I</a:t>
            </a:r>
            <a:r>
              <a:rPr lang="en-US" dirty="0" smtClean="0">
                <a:latin typeface="+mj-lt"/>
              </a:rPr>
              <a:t>t </a:t>
            </a:r>
            <a:r>
              <a:rPr lang="en-US" dirty="0">
                <a:latin typeface="+mj-lt"/>
              </a:rPr>
              <a:t>is not an essential for the beginning of Vitamin-D </a:t>
            </a:r>
            <a:r>
              <a:rPr lang="en-US" dirty="0" smtClean="0">
                <a:latin typeface="+mj-lt"/>
              </a:rPr>
              <a:t>supplementation.</a:t>
            </a:r>
          </a:p>
          <a:p>
            <a:pPr algn="just"/>
            <a:r>
              <a:rPr lang="en-US" dirty="0" smtClean="0">
                <a:latin typeface="+mj-lt"/>
              </a:rPr>
              <a:t>However</a:t>
            </a:r>
            <a:r>
              <a:rPr lang="en-US" dirty="0">
                <a:latin typeface="+mj-lt"/>
              </a:rPr>
              <a:t>, vitamin D testing may benefit those at risk for severe </a:t>
            </a:r>
            <a:r>
              <a:rPr lang="en-US" dirty="0" smtClean="0">
                <a:latin typeface="+mj-lt"/>
              </a:rPr>
              <a:t>deficiency.</a:t>
            </a:r>
            <a:endParaRPr lang="en-US" dirty="0">
              <a:latin typeface="+mj-lt"/>
            </a:endParaRPr>
          </a:p>
        </p:txBody>
      </p:sp>
      <p:pic>
        <p:nvPicPr>
          <p:cNvPr id="2050" name="Picture 2" descr="Image result for vitamin D te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36576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00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820" y="2284659"/>
            <a:ext cx="2443344" cy="342068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487867"/>
            <a:ext cx="7426546" cy="3399073"/>
          </a:xfrm>
          <a:prstGeom prst="rect">
            <a:avLst/>
          </a:prstGeom>
        </p:spPr>
      </p:pic>
      <p:sp>
        <p:nvSpPr>
          <p:cNvPr id="3" name="Rectangle 2"/>
          <p:cNvSpPr/>
          <p:nvPr/>
        </p:nvSpPr>
        <p:spPr>
          <a:xfrm>
            <a:off x="3141773" y="533400"/>
            <a:ext cx="5257800" cy="1569660"/>
          </a:xfrm>
          <a:prstGeom prst="rect">
            <a:avLst/>
          </a:prstGeom>
        </p:spPr>
        <p:txBody>
          <a:bodyPr wrap="square">
            <a:spAutoFit/>
          </a:bodyPr>
          <a:lstStyle/>
          <a:p>
            <a:pPr algn="ctr"/>
            <a:r>
              <a:rPr lang="en-US" sz="4800" b="1" dirty="0">
                <a:latin typeface="Times New Roman" panose="02020603050405020304" pitchFamily="18" charset="0"/>
                <a:cs typeface="Times New Roman" panose="02020603050405020304" pitchFamily="18" charset="0"/>
              </a:rPr>
              <a:t>Does Everyone </a:t>
            </a:r>
            <a:endParaRPr lang="en-US" sz="4800" b="1" dirty="0" smtClean="0">
              <a:latin typeface="Times New Roman" panose="02020603050405020304" pitchFamily="18" charset="0"/>
              <a:cs typeface="Times New Roman" panose="02020603050405020304" pitchFamily="18" charset="0"/>
            </a:endParaRPr>
          </a:p>
          <a:p>
            <a:pPr algn="ctr"/>
            <a:r>
              <a:rPr lang="en-US" sz="4800" b="1" dirty="0" smtClean="0">
                <a:latin typeface="Times New Roman" panose="02020603050405020304" pitchFamily="18" charset="0"/>
                <a:cs typeface="Times New Roman" panose="02020603050405020304" pitchFamily="18" charset="0"/>
              </a:rPr>
              <a:t>Need Screening?</a:t>
            </a:r>
            <a:endParaRPr lang="en-US" sz="4800" b="1" dirty="0"/>
          </a:p>
        </p:txBody>
      </p:sp>
    </p:spTree>
    <p:extLst>
      <p:ext uri="{BB962C8B-B14F-4D97-AF65-F5344CB8AC3E}">
        <p14:creationId xmlns:p14="http://schemas.microsoft.com/office/powerpoint/2010/main" val="13502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24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6560" y="188085"/>
            <a:ext cx="8229600" cy="1143000"/>
          </a:xfrm>
        </p:spPr>
        <p:txBody>
          <a:bodyPr/>
          <a:lstStyle/>
          <a:p>
            <a:pPr eaLnBrk="1" hangingPunct="1"/>
            <a:r>
              <a:rPr lang="en-US" altLang="en-US" dirty="0">
                <a:solidFill>
                  <a:srgbClr val="C00000"/>
                </a:solidFill>
                <a:latin typeface="Times New Roman" panose="02020603050405020304" pitchFamily="18" charset="0"/>
                <a:cs typeface="Times New Roman" panose="02020603050405020304" pitchFamily="18" charset="0"/>
              </a:rPr>
              <a:t>Whom to Consider Screening</a:t>
            </a:r>
          </a:p>
        </p:txBody>
      </p:sp>
      <p:sp>
        <p:nvSpPr>
          <p:cNvPr id="3" name="Content Placeholder 2"/>
          <p:cNvSpPr txBox="1">
            <a:spLocks/>
          </p:cNvSpPr>
          <p:nvPr/>
        </p:nvSpPr>
        <p:spPr>
          <a:xfrm>
            <a:off x="1136560" y="1406833"/>
            <a:ext cx="10338516" cy="5279265"/>
          </a:xfrm>
          <a:prstGeom prst="rect">
            <a:avLst/>
          </a:prstGeom>
        </p:spPr>
        <p:txBody>
          <a:bodyPr/>
          <a:lstStyle/>
          <a:p>
            <a:pPr marL="342900" indent="-342900" algn="just">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cs typeface="Times New Roman" panose="02020603050405020304" pitchFamily="18" charset="0"/>
              </a:rPr>
              <a:t>Complaints of non-specific musculoskeletal pain</a:t>
            </a:r>
          </a:p>
          <a:p>
            <a:pPr marL="342900" indent="-342900" algn="just">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cs typeface="Times New Roman" panose="02020603050405020304" pitchFamily="18" charset="0"/>
              </a:rPr>
              <a:t>Inadequate dietary intake of Vitamin D</a:t>
            </a:r>
          </a:p>
          <a:p>
            <a:pPr marL="342900" indent="-342900" algn="just">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cs typeface="Times New Roman" panose="02020603050405020304" pitchFamily="18" charset="0"/>
              </a:rPr>
              <a:t>Indoors: Homebound/institutionalized, high latitudes, inadequate sun exposure</a:t>
            </a:r>
          </a:p>
          <a:p>
            <a:pPr marL="342900" indent="-342900" algn="just">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cs typeface="Times New Roman" panose="02020603050405020304" pitchFamily="18" charset="0"/>
              </a:rPr>
              <a:t>Renal or hepatic disease, osteoporosis</a:t>
            </a:r>
          </a:p>
          <a:p>
            <a:pPr marL="342900" indent="-342900" algn="just">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cs typeface="Times New Roman" panose="02020603050405020304" pitchFamily="18" charset="0"/>
              </a:rPr>
              <a:t>Chronically ill, elderly </a:t>
            </a:r>
          </a:p>
          <a:p>
            <a:pPr marL="342900" indent="-342900">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cs typeface="Times New Roman" panose="02020603050405020304" pitchFamily="18" charset="0"/>
              </a:rPr>
              <a:t>Post-menopausal or pregnant/lactating woman</a:t>
            </a:r>
          </a:p>
          <a:p>
            <a:pPr marL="342900" indent="-342900">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rPr>
              <a:t>Major depression syndrome</a:t>
            </a:r>
          </a:p>
          <a:p>
            <a:pPr marL="342900" indent="-342900">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rPr>
              <a:t>Rheumatoid arthritis</a:t>
            </a:r>
          </a:p>
          <a:p>
            <a:pPr marL="342900" indent="-342900">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rPr>
              <a:t>Cardiovascular disease</a:t>
            </a:r>
          </a:p>
          <a:p>
            <a:pPr marL="342900" indent="-342900">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rPr>
              <a:t>Osteoporosis</a:t>
            </a:r>
          </a:p>
          <a:p>
            <a:pPr marL="342900" indent="-342900">
              <a:spcBef>
                <a:spcPct val="20000"/>
              </a:spcBef>
              <a:buFont typeface="Arial" pitchFamily="34" charset="0"/>
              <a:buChar char="•"/>
              <a:defRPr/>
            </a:pPr>
            <a:r>
              <a:rPr lang="en-US" altLang="en-US" sz="2400" dirty="0">
                <a:solidFill>
                  <a:prstClr val="black">
                    <a:lumMod val="95000"/>
                    <a:lumOff val="5000"/>
                  </a:prstClr>
                </a:solidFill>
                <a:latin typeface="Times New Roman" panose="02020603050405020304" pitchFamily="18" charset="0"/>
              </a:rPr>
              <a:t>Chronic fatigue syndrome</a:t>
            </a:r>
          </a:p>
          <a:p>
            <a:pPr marL="342900" indent="-342900" algn="just">
              <a:spcBef>
                <a:spcPct val="20000"/>
              </a:spcBef>
              <a:buFont typeface="Arial" pitchFamily="34" charset="0"/>
              <a:buChar char="•"/>
              <a:defRPr/>
            </a:pPr>
            <a:endParaRPr lang="en-US" altLang="en-US" sz="2400" dirty="0">
              <a:solidFill>
                <a:prstClr val="black"/>
              </a:solidFill>
              <a:latin typeface="Times New Roman" panose="02020603050405020304" pitchFamily="18" charset="0"/>
              <a:cs typeface="Times New Roman" panose="02020603050405020304" pitchFamily="18" charset="0"/>
            </a:endParaRPr>
          </a:p>
          <a:p>
            <a:pPr marL="342900" indent="-342900" algn="just">
              <a:spcBef>
                <a:spcPct val="20000"/>
              </a:spcBef>
              <a:buFont typeface="Arial" pitchFamily="34" charset="0"/>
              <a:buChar char="•"/>
              <a:defRPr/>
            </a:pPr>
            <a:endParaRPr lang="en-US" altLang="en-US" sz="2400"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239125" y="3343275"/>
            <a:ext cx="2762250" cy="2628900"/>
          </a:xfrm>
          <a:prstGeom prst="rect">
            <a:avLst/>
          </a:prstGeom>
        </p:spPr>
      </p:pic>
      <p:sp>
        <p:nvSpPr>
          <p:cNvPr id="5" name="TextBox 4"/>
          <p:cNvSpPr txBox="1"/>
          <p:nvPr/>
        </p:nvSpPr>
        <p:spPr>
          <a:xfrm>
            <a:off x="8153400" y="6458903"/>
            <a:ext cx="3861916" cy="307777"/>
          </a:xfrm>
          <a:prstGeom prst="rect">
            <a:avLst/>
          </a:prstGeom>
          <a:solidFill>
            <a:srgbClr val="FFFFC3"/>
          </a:solidFill>
        </p:spPr>
        <p:txBody>
          <a:bodyPr wrap="square" rtlCol="0">
            <a:spAutoFit/>
          </a:bodyPr>
          <a:lstStyle/>
          <a:p>
            <a:pPr algn="ctr"/>
            <a:r>
              <a:rPr lang="es-ES" sz="1400" dirty="0"/>
              <a:t>Mayo </a:t>
            </a:r>
            <a:r>
              <a:rPr lang="es-ES" sz="1400" dirty="0" err="1"/>
              <a:t>Clin</a:t>
            </a:r>
            <a:r>
              <a:rPr lang="es-ES" sz="1400" dirty="0"/>
              <a:t> </a:t>
            </a:r>
            <a:r>
              <a:rPr lang="es-ES" sz="1400" dirty="0" err="1"/>
              <a:t>Proc</a:t>
            </a:r>
            <a:r>
              <a:rPr lang="es-ES" sz="1400" dirty="0"/>
              <a:t>. 2010 </a:t>
            </a:r>
            <a:r>
              <a:rPr lang="es-ES" sz="1400" dirty="0" err="1"/>
              <a:t>Aug</a:t>
            </a:r>
            <a:r>
              <a:rPr lang="es-ES" sz="1400" dirty="0"/>
              <a:t>; 85(8): 752–758</a:t>
            </a:r>
            <a:endParaRPr lang="en-US" sz="1400" dirty="0"/>
          </a:p>
        </p:txBody>
      </p:sp>
    </p:spTree>
    <p:extLst>
      <p:ext uri="{BB962C8B-B14F-4D97-AF65-F5344CB8AC3E}">
        <p14:creationId xmlns:p14="http://schemas.microsoft.com/office/powerpoint/2010/main" val="3891153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1394192"/>
            <a:ext cx="10073837" cy="1709927"/>
          </a:xfrm>
        </p:spPr>
        <p:txBody>
          <a:bodyPr>
            <a:noAutofit/>
          </a:bodyPr>
          <a:lstStyle/>
          <a:p>
            <a:pPr marL="0" indent="0" algn="ctr">
              <a:buNone/>
            </a:pPr>
            <a:r>
              <a:rPr lang="en-US" sz="4400" dirty="0" smtClean="0">
                <a:latin typeface="Times New Roman" panose="02020603050405020304" pitchFamily="18" charset="0"/>
                <a:cs typeface="Times New Roman" panose="02020603050405020304" pitchFamily="18" charset="0"/>
              </a:rPr>
              <a:t>Correction of low vitamin D with supplements improved their symptoms</a:t>
            </a:r>
            <a:endParaRPr lang="en-US" sz="6000" dirty="0"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895600" y="3702784"/>
            <a:ext cx="6248400" cy="1631216"/>
          </a:xfrm>
          <a:prstGeom prst="rect">
            <a:avLst/>
          </a:prstGeom>
          <a:noFill/>
        </p:spPr>
        <p:txBody>
          <a:bodyPr wrap="square" rtlCol="0">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Dramatically</a:t>
            </a:r>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2800" b="1" dirty="0"/>
          </a:p>
        </p:txBody>
      </p:sp>
      <p:cxnSp>
        <p:nvCxnSpPr>
          <p:cNvPr id="8" name="Straight Connector 7"/>
          <p:cNvCxnSpPr/>
          <p:nvPr/>
        </p:nvCxnSpPr>
        <p:spPr>
          <a:xfrm>
            <a:off x="-838200" y="4518392"/>
            <a:ext cx="38862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8831482" y="4518392"/>
            <a:ext cx="4465418"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59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1611" y="387284"/>
            <a:ext cx="9157952" cy="1143000"/>
          </a:xfrm>
        </p:spPr>
        <p:txBody>
          <a:bodyPr>
            <a:noAutofit/>
          </a:bodyPr>
          <a:lstStyle/>
          <a:p>
            <a:r>
              <a:rPr lang="en-US" altLang="en-US" dirty="0">
                <a:solidFill>
                  <a:srgbClr val="C00000"/>
                </a:solidFill>
                <a:latin typeface="Times New Roman" panose="02020603050405020304" pitchFamily="18" charset="0"/>
                <a:cs typeface="Times New Roman" panose="02020603050405020304" pitchFamily="18" charset="0"/>
              </a:rPr>
              <a:t>Drugs cause destruction of 25(OH)D </a:t>
            </a:r>
          </a:p>
        </p:txBody>
      </p:sp>
      <p:sp>
        <p:nvSpPr>
          <p:cNvPr id="3" name="Content Placeholder 2"/>
          <p:cNvSpPr txBox="1">
            <a:spLocks/>
          </p:cNvSpPr>
          <p:nvPr/>
        </p:nvSpPr>
        <p:spPr>
          <a:xfrm>
            <a:off x="651611" y="1752600"/>
            <a:ext cx="5438702" cy="4373563"/>
          </a:xfrm>
          <a:prstGeom prst="rect">
            <a:avLst/>
          </a:prstGeom>
        </p:spPr>
        <p:txBody>
          <a:bodyPr/>
          <a:lstStyle/>
          <a:p>
            <a:pPr>
              <a:spcBef>
                <a:spcPct val="20000"/>
              </a:spcBef>
              <a:defRPr/>
            </a:pPr>
            <a:r>
              <a:rPr lang="en-US" altLang="en-US" sz="3200" dirty="0">
                <a:solidFill>
                  <a:prstClr val="black"/>
                </a:solidFill>
                <a:latin typeface="Times New Roman" panose="02020603050405020304" pitchFamily="18" charset="0"/>
                <a:cs typeface="Times New Roman" panose="02020603050405020304" pitchFamily="18" charset="0"/>
              </a:rPr>
              <a:t>Chronic Drug use:</a:t>
            </a:r>
          </a:p>
          <a:p>
            <a:pPr marL="742950" lvl="1" indent="-285750">
              <a:spcBef>
                <a:spcPct val="20000"/>
              </a:spcBef>
              <a:buFont typeface="Arial" pitchFamily="34" charset="0"/>
              <a:buChar char="–"/>
              <a:defRPr/>
            </a:pPr>
            <a:r>
              <a:rPr lang="en-US" altLang="en-US" sz="2800" dirty="0">
                <a:solidFill>
                  <a:prstClr val="black"/>
                </a:solidFill>
                <a:latin typeface="Times New Roman" panose="02020603050405020304" pitchFamily="18" charset="0"/>
                <a:cs typeface="Times New Roman" panose="02020603050405020304" pitchFamily="18" charset="0"/>
              </a:rPr>
              <a:t>Anti Epileptic Drug use especially </a:t>
            </a:r>
            <a:r>
              <a:rPr lang="en-US" altLang="en-US" sz="2800" dirty="0" err="1">
                <a:solidFill>
                  <a:prstClr val="black"/>
                </a:solidFill>
                <a:latin typeface="Times New Roman" panose="02020603050405020304" pitchFamily="18" charset="0"/>
                <a:cs typeface="Times New Roman" panose="02020603050405020304" pitchFamily="18" charset="0"/>
              </a:rPr>
              <a:t>Dilantin</a:t>
            </a:r>
            <a:r>
              <a:rPr lang="en-US" altLang="en-US" sz="2800" dirty="0">
                <a:solidFill>
                  <a:prstClr val="black"/>
                </a:solidFill>
                <a:latin typeface="Times New Roman" panose="02020603050405020304" pitchFamily="18" charset="0"/>
                <a:cs typeface="Times New Roman" panose="02020603050405020304" pitchFamily="18" charset="0"/>
              </a:rPr>
              <a:t> and </a:t>
            </a:r>
            <a:r>
              <a:rPr lang="en-US" altLang="en-US" sz="2800" dirty="0" err="1">
                <a:solidFill>
                  <a:prstClr val="black"/>
                </a:solidFill>
                <a:latin typeface="Times New Roman" panose="02020603050405020304" pitchFamily="18" charset="0"/>
                <a:cs typeface="Times New Roman" panose="02020603050405020304" pitchFamily="18" charset="0"/>
              </a:rPr>
              <a:t>Phenobarb</a:t>
            </a:r>
            <a:r>
              <a:rPr lang="en-US" altLang="en-US" sz="2800" dirty="0">
                <a:solidFill>
                  <a:prstClr val="black"/>
                </a:solidFill>
                <a:latin typeface="Times New Roman" panose="02020603050405020304" pitchFamily="18" charset="0"/>
                <a:cs typeface="Times New Roman" panose="02020603050405020304" pitchFamily="18" charset="0"/>
              </a:rPr>
              <a:t> </a:t>
            </a:r>
          </a:p>
          <a:p>
            <a:pPr marL="742950" lvl="1" indent="-285750">
              <a:spcBef>
                <a:spcPct val="20000"/>
              </a:spcBef>
              <a:buFont typeface="Arial" pitchFamily="34" charset="0"/>
              <a:buChar char="–"/>
              <a:defRPr/>
            </a:pPr>
            <a:r>
              <a:rPr lang="en-US" altLang="en-US" sz="2800" dirty="0">
                <a:solidFill>
                  <a:prstClr val="black"/>
                </a:solidFill>
                <a:latin typeface="Times New Roman" panose="02020603050405020304" pitchFamily="18" charset="0"/>
                <a:cs typeface="Times New Roman" panose="02020603050405020304" pitchFamily="18" charset="0"/>
              </a:rPr>
              <a:t>Corticosteroids</a:t>
            </a:r>
          </a:p>
          <a:p>
            <a:pPr marL="742950" lvl="1" indent="-285750">
              <a:spcBef>
                <a:spcPct val="20000"/>
              </a:spcBef>
              <a:buFont typeface="Arial" pitchFamily="34" charset="0"/>
              <a:buChar char="–"/>
              <a:defRPr/>
            </a:pPr>
            <a:r>
              <a:rPr lang="en-US" altLang="en-US" sz="2800" dirty="0" err="1">
                <a:solidFill>
                  <a:prstClr val="black"/>
                </a:solidFill>
                <a:latin typeface="Times New Roman" panose="02020603050405020304" pitchFamily="18" charset="0"/>
                <a:cs typeface="Times New Roman" panose="02020603050405020304" pitchFamily="18" charset="0"/>
              </a:rPr>
              <a:t>Azole</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antifungals</a:t>
            </a:r>
            <a:endParaRPr lang="en-US" altLang="en-US" sz="2800" dirty="0">
              <a:solidFill>
                <a:prstClr val="black"/>
              </a:solidFill>
              <a:latin typeface="Times New Roman" panose="02020603050405020304" pitchFamily="18" charset="0"/>
              <a:cs typeface="Times New Roman" panose="02020603050405020304" pitchFamily="18" charset="0"/>
            </a:endParaRPr>
          </a:p>
          <a:p>
            <a:pPr marL="742950" lvl="1" indent="-285750">
              <a:spcBef>
                <a:spcPct val="20000"/>
              </a:spcBef>
              <a:buFont typeface="Arial" pitchFamily="34" charset="0"/>
              <a:buChar char="–"/>
              <a:defRPr/>
            </a:pPr>
            <a:r>
              <a:rPr lang="en-US" altLang="en-US" sz="2800" dirty="0" err="1">
                <a:solidFill>
                  <a:prstClr val="black"/>
                </a:solidFill>
                <a:latin typeface="Times New Roman" panose="02020603050405020304" pitchFamily="18" charset="0"/>
                <a:cs typeface="Times New Roman" panose="02020603050405020304" pitchFamily="18" charset="0"/>
              </a:rPr>
              <a:t>Antiretrovirals</a:t>
            </a:r>
            <a:endParaRPr lang="en-US" altLang="en-US" sz="2800" dirty="0">
              <a:solidFill>
                <a:prstClr val="black"/>
              </a:solidFill>
              <a:latin typeface="Times New Roman" panose="02020603050405020304" pitchFamily="18" charset="0"/>
              <a:cs typeface="Times New Roman" panose="02020603050405020304" pitchFamily="18" charset="0"/>
            </a:endParaRPr>
          </a:p>
          <a:p>
            <a:pPr>
              <a:spcBef>
                <a:spcPct val="20000"/>
              </a:spcBef>
              <a:defRPr/>
            </a:pPr>
            <a:endParaRPr lang="en-US" altLang="en-US" sz="32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695725" y="6400800"/>
            <a:ext cx="3810000" cy="307777"/>
          </a:xfrm>
          <a:prstGeom prst="rect">
            <a:avLst/>
          </a:prstGeom>
          <a:solidFill>
            <a:srgbClr val="FFFFC3"/>
          </a:solidFill>
        </p:spPr>
        <p:txBody>
          <a:bodyPr wrap="square" rtlCol="0">
            <a:spAutoFit/>
          </a:bodyPr>
          <a:lstStyle/>
          <a:p>
            <a:pPr algn="ctr"/>
            <a:r>
              <a:rPr lang="it-IT" sz="1400" dirty="0">
                <a:latin typeface="Times New Roman" panose="02020603050405020304" pitchFamily="18" charset="0"/>
                <a:cs typeface="Times New Roman" panose="02020603050405020304" pitchFamily="18" charset="0"/>
              </a:rPr>
              <a:t>Dermatoendocrinol. 2012 Apr 1; 4(2): 158–166</a:t>
            </a:r>
            <a:endParaRPr lang="en-US" sz="1400" dirty="0">
              <a:latin typeface="Times New Roman" panose="02020603050405020304" pitchFamily="18" charset="0"/>
              <a:cs typeface="Times New Roman" panose="02020603050405020304" pitchFamily="18" charset="0"/>
            </a:endParaRPr>
          </a:p>
        </p:txBody>
      </p:sp>
      <p:pic>
        <p:nvPicPr>
          <p:cNvPr id="4098" name="Picture 2" descr="Image result for Drugs cause destruction of 25(OH)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1981200"/>
            <a:ext cx="4266725"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697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 y="2918160"/>
            <a:ext cx="3937686" cy="2142025"/>
          </a:xfrm>
        </p:spPr>
      </p:pic>
      <p:pic>
        <p:nvPicPr>
          <p:cNvPr id="1026" name="Picture 2" descr="G:\Screenshot-2018-2-15 Vitamin D Council Testing for vitamin D.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1236" t="8364" r="625"/>
          <a:stretch/>
        </p:blipFill>
        <p:spPr bwMode="auto">
          <a:xfrm>
            <a:off x="4800600" y="1676400"/>
            <a:ext cx="6781800" cy="4061582"/>
          </a:xfrm>
          <a:prstGeom prst="rect">
            <a:avLst/>
          </a:prstGeom>
          <a:noFill/>
          <a:ln>
            <a:solidFill>
              <a:schemeClr val="tx1"/>
            </a:solidFill>
          </a:ln>
        </p:spPr>
      </p:pic>
      <p:sp>
        <p:nvSpPr>
          <p:cNvPr id="4" name="Rectangle 3"/>
          <p:cNvSpPr/>
          <p:nvPr/>
        </p:nvSpPr>
        <p:spPr>
          <a:xfrm>
            <a:off x="4621968" y="685800"/>
            <a:ext cx="6960432" cy="646331"/>
          </a:xfrm>
          <a:prstGeom prst="rect">
            <a:avLst/>
          </a:prstGeom>
        </p:spPr>
        <p:txBody>
          <a:bodyPr wrap="none">
            <a:spAutoFit/>
          </a:bodyPr>
          <a:lstStyle/>
          <a:p>
            <a:r>
              <a:rPr lang="en-US" sz="3600" b="1" dirty="0">
                <a:solidFill>
                  <a:srgbClr val="C00000"/>
                </a:solidFill>
                <a:latin typeface="Times New Roman" panose="02020603050405020304" pitchFamily="18" charset="0"/>
                <a:cs typeface="Times New Roman" panose="02020603050405020304" pitchFamily="18" charset="0"/>
              </a:rPr>
              <a:t>Reference Chart – Vitamin D level</a:t>
            </a:r>
            <a:endParaRPr lang="en-US" sz="3600" dirty="0">
              <a:solidFill>
                <a:srgbClr val="C00000"/>
              </a:solidFill>
            </a:endParaRPr>
          </a:p>
        </p:txBody>
      </p:sp>
    </p:spTree>
    <p:extLst>
      <p:ext uri="{BB962C8B-B14F-4D97-AF65-F5344CB8AC3E}">
        <p14:creationId xmlns:p14="http://schemas.microsoft.com/office/powerpoint/2010/main" val="30018417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10972800" cy="1143000"/>
          </a:xfrm>
        </p:spPr>
        <p:txBody>
          <a:bodyPr>
            <a:normAutofit/>
          </a:bodyPr>
          <a:lstStyle/>
          <a:p>
            <a:pPr algn="l"/>
            <a:r>
              <a:rPr lang="en-US" b="1" dirty="0" smtClean="0">
                <a:solidFill>
                  <a:srgbClr val="C00000"/>
                </a:solidFill>
                <a:latin typeface="Times New Roman" panose="02020603050405020304" pitchFamily="18" charset="0"/>
                <a:cs typeface="Times New Roman" panose="02020603050405020304" pitchFamily="18" charset="0"/>
              </a:rPr>
              <a:t>What is an optimal</a:t>
            </a:r>
            <a:r>
              <a:rPr lang="en-US" b="1" dirty="0">
                <a:solidFill>
                  <a:srgbClr val="C00000"/>
                </a:solidFill>
                <a:latin typeface="Times New Roman" panose="02020603050405020304" pitchFamily="18" charset="0"/>
                <a:cs typeface="Times New Roman" panose="02020603050405020304" pitchFamily="18" charset="0"/>
              </a:rPr>
              <a:t> 25(OH)D</a:t>
            </a:r>
            <a:r>
              <a:rPr lang="en-US" b="1" dirty="0" smtClean="0">
                <a:solidFill>
                  <a:srgbClr val="C00000"/>
                </a:solidFill>
                <a:latin typeface="Times New Roman" panose="02020603050405020304" pitchFamily="18" charset="0"/>
                <a:cs typeface="Times New Roman" panose="02020603050405020304" pitchFamily="18" charset="0"/>
              </a:rPr>
              <a:t> level? </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62000" y="1676400"/>
            <a:ext cx="9105900" cy="3785652"/>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most advantageous serum levels for 25(OH)D appeared to be at least </a:t>
            </a:r>
            <a:r>
              <a:rPr lang="en-US" sz="2800" b="1" dirty="0">
                <a:solidFill>
                  <a:srgbClr val="FF0000"/>
                </a:solidFill>
                <a:latin typeface="Times New Roman" panose="02020603050405020304" pitchFamily="18" charset="0"/>
                <a:cs typeface="Times New Roman" panose="02020603050405020304" pitchFamily="18" charset="0"/>
              </a:rPr>
              <a:t>75</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nmol</a:t>
            </a:r>
            <a:r>
              <a:rPr lang="en-US" sz="2400" dirty="0">
                <a:latin typeface="Times New Roman" panose="02020603050405020304" pitchFamily="18" charset="0"/>
                <a:cs typeface="Times New Roman" panose="02020603050405020304" pitchFamily="18" charset="0"/>
              </a:rPr>
              <a:t>/l (</a:t>
            </a:r>
            <a:r>
              <a:rPr lang="en-US" sz="2800" b="1" dirty="0">
                <a:solidFill>
                  <a:srgbClr val="FF0000"/>
                </a:solidFill>
                <a:latin typeface="Times New Roman" panose="02020603050405020304" pitchFamily="18" charset="0"/>
                <a:cs typeface="Times New Roman" panose="02020603050405020304" pitchFamily="18" charset="0"/>
              </a:rPr>
              <a:t>30</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t>
            </a:r>
            <a:r>
              <a:rPr lang="en-US" sz="2400" dirty="0">
                <a:latin typeface="Times New Roman" panose="02020603050405020304" pitchFamily="18" charset="0"/>
                <a:cs typeface="Times New Roman" panose="02020603050405020304" pitchFamily="18" charset="0"/>
              </a:rPr>
              <a:t>/ml) and for cancer prevention, desirable 25(OH)D levels are between </a:t>
            </a:r>
            <a:r>
              <a:rPr lang="en-US" sz="2800" b="1" dirty="0">
                <a:solidFill>
                  <a:srgbClr val="FF0000"/>
                </a:solidFill>
                <a:latin typeface="Times New Roman" panose="02020603050405020304" pitchFamily="18" charset="0"/>
                <a:cs typeface="Times New Roman" panose="02020603050405020304" pitchFamily="18" charset="0"/>
              </a:rPr>
              <a:t>90-120</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nmol</a:t>
            </a:r>
            <a:r>
              <a:rPr lang="en-US" sz="2400" dirty="0">
                <a:latin typeface="Times New Roman" panose="02020603050405020304" pitchFamily="18" charset="0"/>
                <a:cs typeface="Times New Roman" panose="02020603050405020304" pitchFamily="18" charset="0"/>
              </a:rPr>
              <a:t>/l (</a:t>
            </a:r>
            <a:r>
              <a:rPr lang="en-US" sz="2800" b="1" dirty="0">
                <a:solidFill>
                  <a:srgbClr val="FF0000"/>
                </a:solidFill>
                <a:latin typeface="Times New Roman" panose="02020603050405020304" pitchFamily="18" charset="0"/>
                <a:cs typeface="Times New Roman" panose="02020603050405020304" pitchFamily="18" charset="0"/>
              </a:rPr>
              <a:t>36-48</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t>
            </a:r>
            <a:r>
              <a:rPr lang="en-US" sz="2400" dirty="0">
                <a:latin typeface="Times New Roman" panose="02020603050405020304" pitchFamily="18" charset="0"/>
                <a:cs typeface="Times New Roman" panose="02020603050405020304" pitchFamily="18" charset="0"/>
              </a:rPr>
              <a:t>/ml). An intake of no less than 1000 IU (25 mcg) of vitamin D3 (</a:t>
            </a:r>
            <a:r>
              <a:rPr lang="en-US" sz="2400" dirty="0" err="1">
                <a:latin typeface="Times New Roman" panose="02020603050405020304" pitchFamily="18" charset="0"/>
                <a:cs typeface="Times New Roman" panose="02020603050405020304" pitchFamily="18" charset="0"/>
              </a:rPr>
              <a:t>cholecalciferol</a:t>
            </a:r>
            <a:r>
              <a:rPr lang="en-US" sz="2400" dirty="0">
                <a:latin typeface="Times New Roman" panose="02020603050405020304" pitchFamily="18" charset="0"/>
                <a:cs typeface="Times New Roman" panose="02020603050405020304" pitchFamily="18" charset="0"/>
              </a:rPr>
              <a:t>) per day for all adults may bring at least 50% of the population up to 75 </a:t>
            </a:r>
            <a:r>
              <a:rPr lang="en-US" sz="2400" dirty="0" err="1">
                <a:latin typeface="Times New Roman" panose="02020603050405020304" pitchFamily="18" charset="0"/>
                <a:cs typeface="Times New Roman" panose="02020603050405020304" pitchFamily="18" charset="0"/>
              </a:rPr>
              <a:t>nmol</a:t>
            </a:r>
            <a:r>
              <a:rPr lang="en-US" sz="2400" dirty="0">
                <a:latin typeface="Times New Roman" panose="02020603050405020304" pitchFamily="18" charset="0"/>
                <a:cs typeface="Times New Roman" panose="02020603050405020304" pitchFamily="18" charset="0"/>
              </a:rPr>
              <a:t>/l. Thus, higher doses of vitamin D are needed to bring most individuals into the desired range</a:t>
            </a:r>
            <a:r>
              <a:rPr lang="en-US" sz="2400" dirty="0" smtClean="0">
                <a:latin typeface="Times New Roman" panose="02020603050405020304" pitchFamily="18" charset="0"/>
                <a:cs typeface="Times New Roman" panose="02020603050405020304" pitchFamily="18" charset="0"/>
              </a:rPr>
              <a:t>.</a:t>
            </a:r>
          </a:p>
          <a:p>
            <a:pPr algn="just"/>
            <a:r>
              <a:rPr lang="en-US" sz="3200" dirty="0" smtClean="0">
                <a:solidFill>
                  <a:srgbClr val="FF0000"/>
                </a:solidFill>
                <a:latin typeface="Times New Roman" panose="02020603050405020304" pitchFamily="18" charset="0"/>
                <a:cs typeface="Times New Roman" panose="02020603050405020304" pitchFamily="18" charset="0"/>
              </a:rPr>
              <a:t>While </a:t>
            </a:r>
            <a:r>
              <a:rPr lang="en-US" sz="3200" dirty="0">
                <a:solidFill>
                  <a:srgbClr val="FF0000"/>
                </a:solidFill>
                <a:latin typeface="Times New Roman" panose="02020603050405020304" pitchFamily="18" charset="0"/>
                <a:cs typeface="Times New Roman" panose="02020603050405020304" pitchFamily="18" charset="0"/>
              </a:rPr>
              <a:t>estimates suggest that 2000 IU vitamin D3 per day may successfully and safely achieve this </a:t>
            </a:r>
            <a:r>
              <a:rPr lang="en-US" sz="3200" dirty="0" smtClean="0">
                <a:solidFill>
                  <a:srgbClr val="FF0000"/>
                </a:solidFill>
                <a:latin typeface="Times New Roman" panose="02020603050405020304" pitchFamily="18" charset="0"/>
                <a:cs typeface="Times New Roman" panose="02020603050405020304" pitchFamily="18" charset="0"/>
              </a:rPr>
              <a:t>goal</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4191000" y="6550223"/>
            <a:ext cx="2743200" cy="307777"/>
          </a:xfrm>
          <a:prstGeom prst="rect">
            <a:avLst/>
          </a:prstGeom>
          <a:solidFill>
            <a:srgbClr val="FFFFC3"/>
          </a:solidFill>
        </p:spPr>
        <p:txBody>
          <a:bodyPr wrap="square" rtlCol="0">
            <a:spAutoFit/>
          </a:bodyPr>
          <a:lstStyle/>
          <a:p>
            <a:pPr algn="ctr"/>
            <a:r>
              <a:rPr lang="en-US" sz="1400" dirty="0" err="1"/>
              <a:t>Adv</a:t>
            </a:r>
            <a:r>
              <a:rPr lang="en-US" sz="1400" dirty="0"/>
              <a:t> </a:t>
            </a:r>
            <a:r>
              <a:rPr lang="en-US" sz="1400" dirty="0" err="1"/>
              <a:t>Exp</a:t>
            </a:r>
            <a:r>
              <a:rPr lang="en-US" sz="1400" dirty="0"/>
              <a:t> Med Biol. 2008;624:55-71</a:t>
            </a:r>
          </a:p>
        </p:txBody>
      </p:sp>
      <p:pic>
        <p:nvPicPr>
          <p:cNvPr id="4098" name="Picture 2" descr="Image result for level up arro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172700" y="1828799"/>
            <a:ext cx="17145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3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9152" y="260648"/>
            <a:ext cx="10671787" cy="1179288"/>
          </a:xfrm>
        </p:spPr>
        <p:txBody>
          <a:bodyPr>
            <a:normAutofit fontScale="90000"/>
          </a:bodyPr>
          <a:lstStyle/>
          <a:p>
            <a:pPr algn="ctr"/>
            <a:r>
              <a:rPr lang="en-US" sz="4267" b="1" dirty="0">
                <a:solidFill>
                  <a:srgbClr val="FF0000"/>
                </a:solidFill>
                <a:latin typeface="Times New Roman" panose="02020603050405020304" pitchFamily="18" charset="0"/>
                <a:cs typeface="Times New Roman" panose="02020603050405020304" pitchFamily="18" charset="0"/>
              </a:rPr>
              <a:t>Individuals at High Risk for Vitamin D Deficiency</a:t>
            </a:r>
          </a:p>
        </p:txBody>
      </p:sp>
      <p:sp>
        <p:nvSpPr>
          <p:cNvPr id="4" name="Content Placeholder 3"/>
          <p:cNvSpPr>
            <a:spLocks noGrp="1"/>
          </p:cNvSpPr>
          <p:nvPr>
            <p:ph idx="1"/>
          </p:nvPr>
        </p:nvSpPr>
        <p:spPr>
          <a:xfrm>
            <a:off x="5257800" y="2148453"/>
            <a:ext cx="11521280" cy="4704523"/>
          </a:xfrm>
        </p:spPr>
        <p:txBody>
          <a:bodyPr numCol="1">
            <a:normAutofit fontScale="92500" lnSpcReduction="20000"/>
          </a:bodyPr>
          <a:lstStyle/>
          <a:p>
            <a:pPr marL="457189" indent="-457189"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Elder people</a:t>
            </a:r>
          </a:p>
          <a:p>
            <a:pPr marL="457189" indent="-457189"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Darkly pigmented </a:t>
            </a:r>
          </a:p>
          <a:p>
            <a:pPr marL="457189" indent="-457189"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Obese</a:t>
            </a:r>
          </a:p>
          <a:p>
            <a:pPr marL="457189" indent="-457189"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Osteoporosis or Osteopenia</a:t>
            </a:r>
          </a:p>
          <a:p>
            <a:pPr marL="457189" indent="-457189"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Avoid any sun exposure without sunscreen</a:t>
            </a:r>
          </a:p>
          <a:p>
            <a:pPr marL="457189" indent="-457189"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Fully covered by </a:t>
            </a:r>
            <a:r>
              <a:rPr lang="en-US" dirty="0" smtClean="0">
                <a:solidFill>
                  <a:schemeClr val="tx1"/>
                </a:solidFill>
                <a:latin typeface="Times New Roman" panose="02020603050405020304" pitchFamily="18" charset="0"/>
                <a:cs typeface="Times New Roman" panose="02020603050405020304" pitchFamily="18" charset="0"/>
              </a:rPr>
              <a:t>clothes/ using veil </a:t>
            </a:r>
            <a:endParaRPr lang="en-US" dirty="0">
              <a:solidFill>
                <a:schemeClr val="tx1"/>
              </a:solidFill>
              <a:latin typeface="Times New Roman" panose="02020603050405020304" pitchFamily="18" charset="0"/>
              <a:cs typeface="Times New Roman" panose="02020603050405020304" pitchFamily="18" charset="0"/>
            </a:endParaRPr>
          </a:p>
          <a:p>
            <a:pPr marL="457189" indent="-457189" algn="jus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Live in a highly polluted environment</a:t>
            </a:r>
          </a:p>
          <a:p>
            <a:pPr marL="457189" indent="-457189">
              <a:buFont typeface="Arial" panose="020B0604020202020204" pitchFamily="34" charset="0"/>
              <a:buChar char="•"/>
            </a:pPr>
            <a:r>
              <a:rPr lang="en-US" sz="2933" dirty="0" err="1">
                <a:solidFill>
                  <a:schemeClr val="tx1"/>
                </a:solidFill>
                <a:latin typeface="Times New Roman" panose="02020603050405020304" pitchFamily="18" charset="0"/>
                <a:cs typeface="Times New Roman" panose="02020603050405020304" pitchFamily="18" charset="0"/>
              </a:rPr>
              <a:t>Crohn's</a:t>
            </a:r>
            <a:r>
              <a:rPr lang="en-US" sz="2933" dirty="0">
                <a:solidFill>
                  <a:schemeClr val="tx1"/>
                </a:solidFill>
                <a:latin typeface="Times New Roman" panose="02020603050405020304" pitchFamily="18" charset="0"/>
                <a:cs typeface="Times New Roman" panose="02020603050405020304" pitchFamily="18" charset="0"/>
              </a:rPr>
              <a:t> </a:t>
            </a:r>
            <a:r>
              <a:rPr lang="en-US" sz="2933" dirty="0" smtClean="0">
                <a:solidFill>
                  <a:schemeClr val="tx1"/>
                </a:solidFill>
                <a:latin typeface="Times New Roman" panose="02020603050405020304" pitchFamily="18" charset="0"/>
                <a:cs typeface="Times New Roman" panose="02020603050405020304" pitchFamily="18" charset="0"/>
              </a:rPr>
              <a:t>disease</a:t>
            </a:r>
          </a:p>
          <a:p>
            <a:pPr marL="457189" indent="-457189">
              <a:buFont typeface="Arial" panose="020B0604020202020204" pitchFamily="34" charset="0"/>
              <a:buChar char="•"/>
            </a:pPr>
            <a:r>
              <a:rPr lang="en-US" sz="2933" dirty="0">
                <a:solidFill>
                  <a:schemeClr val="tx1"/>
                </a:solidFill>
                <a:latin typeface="Times New Roman" panose="02020603050405020304" pitchFamily="18" charset="0"/>
                <a:cs typeface="Times New Roman" panose="02020603050405020304" pitchFamily="18" charset="0"/>
              </a:rPr>
              <a:t>Vitamin D synthesis is also affected by cloud </a:t>
            </a:r>
          </a:p>
          <a:p>
            <a:r>
              <a:rPr lang="en-US" sz="2933" dirty="0">
                <a:solidFill>
                  <a:schemeClr val="tx1"/>
                </a:solidFill>
                <a:latin typeface="Times New Roman" panose="02020603050405020304" pitchFamily="18" charset="0"/>
                <a:cs typeface="Times New Roman" panose="02020603050405020304" pitchFamily="18" charset="0"/>
              </a:rPr>
              <a:t>cover, reduced in shade and does not penetrate </a:t>
            </a:r>
          </a:p>
          <a:p>
            <a:r>
              <a:rPr lang="en-US" sz="2933" dirty="0">
                <a:solidFill>
                  <a:schemeClr val="tx1"/>
                </a:solidFill>
                <a:latin typeface="Times New Roman" panose="02020603050405020304" pitchFamily="18" charset="0"/>
                <a:cs typeface="Times New Roman" panose="02020603050405020304" pitchFamily="18" charset="0"/>
              </a:rPr>
              <a:t>glass, sunscreen or clothing </a:t>
            </a:r>
          </a:p>
          <a:p>
            <a:endParaRPr lang="en-US" sz="2933" spc="-200" dirty="0">
              <a:latin typeface="Times New Roman" panose="02020603050405020304" pitchFamily="18" charset="0"/>
              <a:cs typeface="Times New Roman" panose="02020603050405020304" pitchFamily="18" charset="0"/>
            </a:endParaRPr>
          </a:p>
          <a:p>
            <a:pPr marL="457189" indent="-457189">
              <a:buFont typeface="Arial" panose="020B0604020202020204" pitchFamily="34" charset="0"/>
              <a:buChar char="•"/>
            </a:pPr>
            <a:endParaRPr lang="en-US" sz="2933" spc="-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413" y="1604798"/>
            <a:ext cx="3962400" cy="4533900"/>
          </a:xfrm>
          <a:prstGeom prst="rect">
            <a:avLst/>
          </a:prstGeom>
        </p:spPr>
      </p:pic>
      <p:sp>
        <p:nvSpPr>
          <p:cNvPr id="5" name="TextBox 4"/>
          <p:cNvSpPr txBox="1"/>
          <p:nvPr/>
        </p:nvSpPr>
        <p:spPr>
          <a:xfrm>
            <a:off x="7924800" y="6581001"/>
            <a:ext cx="4267200" cy="307777"/>
          </a:xfrm>
          <a:prstGeom prst="rect">
            <a:avLst/>
          </a:prstGeom>
          <a:noFill/>
        </p:spPr>
        <p:txBody>
          <a:bodyPr wrap="square" rtlCol="0">
            <a:spAutoFit/>
          </a:bodyPr>
          <a:lstStyle/>
          <a:p>
            <a:pPr algn="ctr"/>
            <a:r>
              <a:rPr lang="en-US" sz="1400" dirty="0"/>
              <a:t>Community Practitioner, 2013; 86(3): 38–40</a:t>
            </a:r>
          </a:p>
        </p:txBody>
      </p:sp>
    </p:spTree>
    <p:extLst>
      <p:ext uri="{BB962C8B-B14F-4D97-AF65-F5344CB8AC3E}">
        <p14:creationId xmlns:p14="http://schemas.microsoft.com/office/powerpoint/2010/main" val="18941772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solidFill>
                  <a:srgbClr val="FF0000"/>
                </a:solidFill>
              </a:rPr>
              <a:t>Management</a:t>
            </a:r>
            <a:endParaRPr lang="en-US" dirty="0">
              <a:solidFill>
                <a:srgbClr val="FF0000"/>
              </a:solidFill>
            </a:endParaRPr>
          </a:p>
        </p:txBody>
      </p:sp>
      <p:pic>
        <p:nvPicPr>
          <p:cNvPr id="6146" name="Picture 2" descr="Image result for r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2057400"/>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4038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33399" y="381000"/>
            <a:ext cx="10931769" cy="768085"/>
          </a:xfrm>
        </p:spPr>
        <p:txBody>
          <a:bodyPr/>
          <a:lstStyle/>
          <a:p>
            <a:r>
              <a:rPr lang="en-US" sz="3200" dirty="0">
                <a:solidFill>
                  <a:srgbClr val="FF0000"/>
                </a:solidFill>
                <a:latin typeface="Times New Roman" panose="02020603050405020304" pitchFamily="18" charset="0"/>
                <a:cs typeface="Times New Roman" panose="02020603050405020304" pitchFamily="18" charset="0"/>
              </a:rPr>
              <a:t> Many patients and physicians think that adequate vitamin D </a:t>
            </a:r>
            <a:endParaRPr lang="en-US" sz="3200" dirty="0" smtClean="0">
              <a:solidFill>
                <a:srgbClr val="FF0000"/>
              </a:solidFill>
              <a:latin typeface="Times New Roman" panose="02020603050405020304" pitchFamily="18" charset="0"/>
              <a:cs typeface="Times New Roman" panose="02020603050405020304" pitchFamily="18" charset="0"/>
            </a:endParaRPr>
          </a:p>
          <a:p>
            <a:r>
              <a:rPr lang="en-US" sz="3200" dirty="0" smtClean="0">
                <a:solidFill>
                  <a:srgbClr val="FF0000"/>
                </a:solidFill>
                <a:latin typeface="Times New Roman" panose="02020603050405020304" pitchFamily="18" charset="0"/>
                <a:cs typeface="Times New Roman" panose="02020603050405020304" pitchFamily="18" charset="0"/>
              </a:rPr>
              <a:t>intake </a:t>
            </a:r>
            <a:r>
              <a:rPr lang="en-US" sz="3200" dirty="0">
                <a:solidFill>
                  <a:srgbClr val="FF0000"/>
                </a:solidFill>
                <a:latin typeface="Times New Roman" panose="02020603050405020304" pitchFamily="18" charset="0"/>
                <a:cs typeface="Times New Roman" panose="02020603050405020304" pitchFamily="18" charset="0"/>
              </a:rPr>
              <a:t>can be obtained via diet alone</a:t>
            </a:r>
          </a:p>
        </p:txBody>
      </p:sp>
      <p:sp>
        <p:nvSpPr>
          <p:cNvPr id="7" name="TextBox 6"/>
          <p:cNvSpPr txBox="1"/>
          <p:nvPr/>
        </p:nvSpPr>
        <p:spPr>
          <a:xfrm>
            <a:off x="4703884" y="2286000"/>
            <a:ext cx="2590800" cy="2554545"/>
          </a:xfrm>
          <a:prstGeom prst="rect">
            <a:avLst/>
          </a:prstGeom>
          <a:noFill/>
        </p:spPr>
        <p:txBody>
          <a:bodyPr wrap="square" rtlCol="0">
            <a:spAutoFit/>
          </a:bodyPr>
          <a:lstStyle/>
          <a:p>
            <a:pPr algn="ctr"/>
            <a:r>
              <a:rPr lang="en-US" sz="4000" dirty="0" smtClean="0">
                <a:solidFill>
                  <a:schemeClr val="bg1"/>
                </a:solidFill>
                <a:latin typeface="Times New Roman" panose="02020603050405020304" pitchFamily="18" charset="0"/>
                <a:cs typeface="Times New Roman" panose="02020603050405020304" pitchFamily="18" charset="0"/>
              </a:rPr>
              <a:t>“This </a:t>
            </a:r>
            <a:r>
              <a:rPr lang="en-US" sz="4000" dirty="0">
                <a:solidFill>
                  <a:schemeClr val="bg1"/>
                </a:solidFill>
                <a:latin typeface="Times New Roman" panose="02020603050405020304" pitchFamily="18" charset="0"/>
                <a:cs typeface="Times New Roman" panose="02020603050405020304" pitchFamily="18" charset="0"/>
              </a:rPr>
              <a:t>assumption is </a:t>
            </a:r>
            <a:r>
              <a:rPr lang="en-US" sz="4000" dirty="0" smtClean="0">
                <a:solidFill>
                  <a:schemeClr val="bg1"/>
                </a:solidFill>
                <a:latin typeface="Times New Roman" panose="02020603050405020304" pitchFamily="18" charset="0"/>
                <a:cs typeface="Times New Roman" panose="02020603050405020304" pitchFamily="18" charset="0"/>
              </a:rPr>
              <a:t>erroneous” </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44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1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58755" y="464973"/>
            <a:ext cx="10972800" cy="1143000"/>
          </a:xfrm>
        </p:spPr>
        <p:txBody>
          <a:bodyPr>
            <a:normAutofit fontScale="90000"/>
          </a:bodyPr>
          <a:lstStyle/>
          <a:p>
            <a:pPr algn="l"/>
            <a:r>
              <a:rPr lang="en-US" b="1" dirty="0" smtClean="0">
                <a:solidFill>
                  <a:srgbClr val="FF0000"/>
                </a:solidFill>
              </a:rPr>
              <a:t/>
            </a:r>
            <a:br>
              <a:rPr lang="en-US" b="1" dirty="0" smtClean="0">
                <a:solidFill>
                  <a:srgbClr val="FF0000"/>
                </a:solidFill>
              </a:rPr>
            </a:br>
            <a:r>
              <a:rPr lang="en-US" b="1" dirty="0">
                <a:solidFill>
                  <a:srgbClr val="FF0000"/>
                </a:solidFill>
              </a:rPr>
              <a:t>This assumption is </a:t>
            </a:r>
            <a:r>
              <a:rPr lang="en-US" b="1" dirty="0" smtClean="0">
                <a:solidFill>
                  <a:srgbClr val="FF0000"/>
                </a:solidFill>
              </a:rPr>
              <a:t>erroneous…. </a:t>
            </a:r>
            <a:br>
              <a:rPr lang="en-US" b="1"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a:xfrm>
            <a:off x="990600" y="1828800"/>
            <a:ext cx="6324600" cy="4525963"/>
          </a:xfrm>
        </p:spPr>
        <p:txBody>
          <a:bodyPr/>
          <a:lstStyle/>
          <a:p>
            <a:pPr marL="0" indent="0" algn="just">
              <a:buNone/>
            </a:pPr>
            <a:r>
              <a:rPr lang="en-US" dirty="0">
                <a:latin typeface="Times New Roman" panose="02020603050405020304" pitchFamily="18" charset="0"/>
                <a:cs typeface="Times New Roman" panose="02020603050405020304" pitchFamily="18" charset="0"/>
              </a:rPr>
              <a:t>As there are only small amounts of vitamin D in food there are only 2 sure ways to get enough vitamin </a:t>
            </a:r>
            <a:r>
              <a:rPr lang="en-US" dirty="0" smtClean="0">
                <a:latin typeface="Times New Roman" panose="02020603050405020304" pitchFamily="18" charset="0"/>
                <a:cs typeface="Times New Roman" panose="02020603050405020304" pitchFamily="18" charset="0"/>
              </a:rPr>
              <a:t>D- </a:t>
            </a: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600" dirty="0" smtClean="0">
                <a:solidFill>
                  <a:srgbClr val="7030A0"/>
                </a:solidFill>
                <a:latin typeface="Times New Roman" panose="02020603050405020304" pitchFamily="18" charset="0"/>
                <a:cs typeface="Times New Roman" panose="02020603050405020304" pitchFamily="18" charset="0"/>
              </a:rPr>
              <a:t>Taking </a:t>
            </a:r>
            <a:r>
              <a:rPr lang="en-US" sz="3600" dirty="0">
                <a:solidFill>
                  <a:srgbClr val="7030A0"/>
                </a:solidFill>
                <a:latin typeface="Times New Roman" panose="02020603050405020304" pitchFamily="18" charset="0"/>
                <a:cs typeface="Times New Roman" panose="02020603050405020304" pitchFamily="18" charset="0"/>
              </a:rPr>
              <a:t>vitamin D </a:t>
            </a:r>
            <a:r>
              <a:rPr lang="en-US" sz="3600" dirty="0" smtClean="0">
                <a:solidFill>
                  <a:srgbClr val="7030A0"/>
                </a:solidFill>
                <a:latin typeface="Times New Roman" panose="02020603050405020304" pitchFamily="18" charset="0"/>
                <a:cs typeface="Times New Roman" panose="02020603050405020304" pitchFamily="18" charset="0"/>
              </a:rPr>
              <a:t>supplements.</a:t>
            </a:r>
            <a:endParaRPr lang="en-US" sz="3600" dirty="0">
              <a:solidFill>
                <a:srgbClr val="7030A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3600" dirty="0" smtClean="0">
                <a:solidFill>
                  <a:schemeClr val="accent3">
                    <a:lumMod val="50000"/>
                  </a:schemeClr>
                </a:solidFill>
                <a:latin typeface="Times New Roman" panose="02020603050405020304" pitchFamily="18" charset="0"/>
                <a:cs typeface="Times New Roman" panose="02020603050405020304" pitchFamily="18" charset="0"/>
              </a:rPr>
              <a:t>Exposing </a:t>
            </a:r>
            <a:r>
              <a:rPr lang="en-US" sz="3600" dirty="0">
                <a:solidFill>
                  <a:schemeClr val="accent3">
                    <a:lumMod val="50000"/>
                  </a:schemeClr>
                </a:solidFill>
                <a:latin typeface="Times New Roman" panose="02020603050405020304" pitchFamily="18" charset="0"/>
                <a:cs typeface="Times New Roman" panose="02020603050405020304" pitchFamily="18" charset="0"/>
              </a:rPr>
              <a:t>bare skin to sunlight </a:t>
            </a:r>
            <a:r>
              <a:rPr lang="en-US" sz="3600" dirty="0" smtClean="0">
                <a:solidFill>
                  <a:schemeClr val="accent3">
                    <a:lumMod val="50000"/>
                  </a:schemeClr>
                </a:solidFill>
                <a:latin typeface="Times New Roman" panose="02020603050405020304" pitchFamily="18" charset="0"/>
                <a:cs typeface="Times New Roman" panose="02020603050405020304" pitchFamily="18" charset="0"/>
              </a:rPr>
              <a:t>to get </a:t>
            </a:r>
            <a:r>
              <a:rPr lang="en-US" sz="3600" dirty="0">
                <a:solidFill>
                  <a:schemeClr val="accent3">
                    <a:lumMod val="50000"/>
                  </a:schemeClr>
                </a:solidFill>
                <a:latin typeface="Times New Roman" panose="02020603050405020304" pitchFamily="18" charset="0"/>
                <a:cs typeface="Times New Roman" panose="02020603050405020304" pitchFamily="18" charset="0"/>
              </a:rPr>
              <a:t>ultraviolet B (UVB).</a:t>
            </a:r>
          </a:p>
          <a:p>
            <a:endParaRPr lang="en-US" dirty="0">
              <a:latin typeface="Times New Roman" panose="02020603050405020304" pitchFamily="18" charset="0"/>
              <a:cs typeface="Times New Roman" panose="02020603050405020304" pitchFamily="18" charset="0"/>
            </a:endParaRPr>
          </a:p>
        </p:txBody>
      </p:sp>
      <p:pic>
        <p:nvPicPr>
          <p:cNvPr id="7170" name="Picture 2" descr="Image result for vitamin d supplem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9543" y="1681582"/>
            <a:ext cx="341309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sun bat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286328" y="3581400"/>
            <a:ext cx="2099520" cy="179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071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0972800" cy="1143000"/>
          </a:xfrm>
        </p:spPr>
        <p:txBody>
          <a:bodyPr>
            <a:normAutofit/>
          </a:bodyPr>
          <a:lstStyle/>
          <a:p>
            <a:r>
              <a:rPr lang="en-US" b="1" dirty="0" smtClean="0">
                <a:solidFill>
                  <a:srgbClr val="C00000"/>
                </a:solidFill>
                <a:latin typeface="Times New Roman" panose="02020603050405020304" pitchFamily="18" charset="0"/>
                <a:cs typeface="Times New Roman" panose="02020603050405020304" pitchFamily="18" charset="0"/>
              </a:rPr>
              <a:t>Dosage Guideline</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95400" y="1295400"/>
            <a:ext cx="9829800" cy="835705"/>
          </a:xfrm>
        </p:spPr>
        <p:txBody>
          <a:bodyPr>
            <a:normAutofit/>
          </a:bodyPr>
          <a:lstStyle/>
          <a:p>
            <a:pPr>
              <a:buNone/>
            </a:pPr>
            <a:r>
              <a:rPr lang="en-US" dirty="0" smtClean="0">
                <a:latin typeface="Times New Roman" panose="02020603050405020304" pitchFamily="18" charset="0"/>
                <a:cs typeface="Times New Roman" panose="02020603050405020304" pitchFamily="18" charset="0"/>
              </a:rPr>
              <a:t>    According to </a:t>
            </a:r>
            <a:r>
              <a:rPr lang="en-US" b="1" i="1" dirty="0" smtClean="0">
                <a:solidFill>
                  <a:srgbClr val="FF0000"/>
                </a:solidFill>
                <a:latin typeface="Times New Roman" panose="02020603050405020304" pitchFamily="18" charset="0"/>
                <a:cs typeface="Times New Roman" panose="02020603050405020304" pitchFamily="18" charset="0"/>
              </a:rPr>
              <a:t>Endocrine Society Practice Guideline:</a:t>
            </a:r>
            <a:endParaRPr lang="en-US"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37164312"/>
              </p:ext>
            </p:extLst>
          </p:nvPr>
        </p:nvGraphicFramePr>
        <p:xfrm>
          <a:off x="1181100" y="1981200"/>
          <a:ext cx="9944099" cy="4419598"/>
        </p:xfrm>
        <a:graphic>
          <a:graphicData uri="http://schemas.openxmlformats.org/drawingml/2006/table">
            <a:tbl>
              <a:tblPr firstRow="1" bandRow="1">
                <a:tableStyleId>{5A111915-BE36-4E01-A7E5-04B1672EAD32}</a:tableStyleId>
              </a:tblPr>
              <a:tblGrid>
                <a:gridCol w="2166041">
                  <a:extLst>
                    <a:ext uri="{9D8B030D-6E8A-4147-A177-3AD203B41FA5}">
                      <a16:colId xmlns:a16="http://schemas.microsoft.com/office/drawing/2014/main" val="20000"/>
                    </a:ext>
                  </a:extLst>
                </a:gridCol>
                <a:gridCol w="2555850">
                  <a:extLst>
                    <a:ext uri="{9D8B030D-6E8A-4147-A177-3AD203B41FA5}">
                      <a16:colId xmlns:a16="http://schemas.microsoft.com/office/drawing/2014/main" val="20001"/>
                    </a:ext>
                  </a:extLst>
                </a:gridCol>
                <a:gridCol w="1676271">
                  <a:extLst>
                    <a:ext uri="{9D8B030D-6E8A-4147-A177-3AD203B41FA5}">
                      <a16:colId xmlns:a16="http://schemas.microsoft.com/office/drawing/2014/main" val="20002"/>
                    </a:ext>
                  </a:extLst>
                </a:gridCol>
                <a:gridCol w="3545937">
                  <a:extLst>
                    <a:ext uri="{9D8B030D-6E8A-4147-A177-3AD203B41FA5}">
                      <a16:colId xmlns:a16="http://schemas.microsoft.com/office/drawing/2014/main" val="20003"/>
                    </a:ext>
                  </a:extLst>
                </a:gridCol>
              </a:tblGrid>
              <a:tr h="775960">
                <a:tc>
                  <a:txBody>
                    <a:bodyPr/>
                    <a:lstStyle/>
                    <a:p>
                      <a:pPr algn="ctr"/>
                      <a:r>
                        <a:rPr lang="en-US" sz="2000" dirty="0" smtClean="0">
                          <a:latin typeface="Times New Roman" panose="02020603050405020304" pitchFamily="18" charset="0"/>
                          <a:cs typeface="Times New Roman" panose="02020603050405020304" pitchFamily="18" charset="0"/>
                        </a:rPr>
                        <a:t>Age </a:t>
                      </a:r>
                      <a:endParaRPr 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Initial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Times New Roman" panose="02020603050405020304" pitchFamily="18" charset="0"/>
                          <a:cs typeface="Times New Roman" panose="02020603050405020304" pitchFamily="18" charset="0"/>
                        </a:rPr>
                        <a:t>Duration</a:t>
                      </a:r>
                      <a:endParaRPr 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Times New Roman" panose="02020603050405020304" pitchFamily="18" charset="0"/>
                          <a:cs typeface="Times New Roman" panose="02020603050405020304" pitchFamily="18" charset="0"/>
                        </a:rPr>
                        <a:t>Maintenance</a:t>
                      </a:r>
                      <a:endParaRPr 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77172">
                <a:tc>
                  <a:txBody>
                    <a:bodyPr/>
                    <a:lstStyle/>
                    <a:p>
                      <a:pPr algn="ct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Upto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1 year</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2000 IU/ day or</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smtClean="0">
                          <a:solidFill>
                            <a:schemeClr val="tx1"/>
                          </a:solidFill>
                          <a:latin typeface="Times New Roman" panose="02020603050405020304" pitchFamily="18" charset="0"/>
                          <a:cs typeface="Times New Roman" panose="02020603050405020304" pitchFamily="18" charset="0"/>
                        </a:rPr>
                        <a:t>50,000 IU/ week</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6 weeks</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400-1000 IU/day</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4546">
                <a:tc>
                  <a:txBody>
                    <a:bodyPr/>
                    <a:lstStyle/>
                    <a:p>
                      <a:pPr algn="ct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1- 18 years</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2000 IU/ day or</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smtClean="0">
                          <a:solidFill>
                            <a:schemeClr val="tx1"/>
                          </a:solidFill>
                          <a:latin typeface="Times New Roman" panose="02020603050405020304" pitchFamily="18" charset="0"/>
                          <a:cs typeface="Times New Roman" panose="02020603050405020304" pitchFamily="18" charset="0"/>
                        </a:rPr>
                        <a:t>50,000 IU/ week</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6 weeks</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Times New Roman" panose="02020603050405020304" pitchFamily="18" charset="0"/>
                          <a:cs typeface="Times New Roman" panose="02020603050405020304" pitchFamily="18" charset="0"/>
                        </a:rPr>
                        <a:t>600-1000 IU/day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51920">
                <a:tc>
                  <a:txBody>
                    <a:bodyPr/>
                    <a:lstStyle/>
                    <a:p>
                      <a:pPr algn="ct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&gt; 18 years</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6000 IU/ day or</a:t>
                      </a:r>
                      <a:endParaRPr lang="en-US" sz="2400"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Times New Roman" panose="02020603050405020304" pitchFamily="18" charset="0"/>
                          <a:cs typeface="Times New Roman" panose="02020603050405020304" pitchFamily="18" charset="0"/>
                        </a:rPr>
                        <a:t>50,000 IU/ week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Times New Roman" panose="02020603050405020304" pitchFamily="18" charset="0"/>
                          <a:cs typeface="Times New Roman" panose="02020603050405020304" pitchFamily="18" charset="0"/>
                        </a:rPr>
                        <a:t>8 weeks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Times New Roman" panose="02020603050405020304" pitchFamily="18" charset="0"/>
                          <a:cs typeface="Times New Roman" panose="02020603050405020304" pitchFamily="18" charset="0"/>
                        </a:rPr>
                        <a:t>1500- 2000 IU/day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124200" y="6572209"/>
            <a:ext cx="5867400" cy="307777"/>
          </a:xfrm>
          <a:prstGeom prst="rect">
            <a:avLst/>
          </a:prstGeom>
          <a:noFill/>
        </p:spPr>
        <p:txBody>
          <a:bodyPr wrap="square" rtlCol="0">
            <a:spAutoFit/>
          </a:bodyPr>
          <a:lstStyle/>
          <a:p>
            <a:pPr algn="ctr"/>
            <a:r>
              <a:rPr lang="en-US" sz="1400" dirty="0"/>
              <a:t>J </a:t>
            </a:r>
            <a:r>
              <a:rPr lang="en-US" sz="1400" dirty="0" err="1"/>
              <a:t>Clin</a:t>
            </a:r>
            <a:r>
              <a:rPr lang="en-US" sz="1400" dirty="0"/>
              <a:t> </a:t>
            </a:r>
            <a:r>
              <a:rPr lang="en-US" sz="1400" dirty="0" err="1"/>
              <a:t>Endocrinol</a:t>
            </a:r>
            <a:r>
              <a:rPr lang="en-US" sz="1400" dirty="0"/>
              <a:t> </a:t>
            </a:r>
            <a:r>
              <a:rPr lang="en-US" sz="1400" dirty="0" err="1"/>
              <a:t>Metab</a:t>
            </a:r>
            <a:r>
              <a:rPr lang="en-US" sz="1400" dirty="0"/>
              <a:t>, July 2011, 96(7):1911–1930</a:t>
            </a:r>
          </a:p>
        </p:txBody>
      </p:sp>
    </p:spTree>
    <p:extLst>
      <p:ext uri="{BB962C8B-B14F-4D97-AF65-F5344CB8AC3E}">
        <p14:creationId xmlns:p14="http://schemas.microsoft.com/office/powerpoint/2010/main" val="20179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0972800" cy="114300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Facts about Vitamin D supplements</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1599762"/>
            <a:ext cx="10896600" cy="4663282"/>
          </a:xfrm>
        </p:spPr>
        <p:txBody>
          <a:bodyPr>
            <a:normAutofit/>
          </a:bodyPr>
          <a:lstStyle/>
          <a:p>
            <a:pPr algn="just"/>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recommended dose of vitamin D depends upon the </a:t>
            </a:r>
            <a:r>
              <a:rPr lang="en-US" sz="2800" b="1" dirty="0">
                <a:solidFill>
                  <a:srgbClr val="FF0000"/>
                </a:solidFill>
                <a:latin typeface="Times New Roman" panose="02020603050405020304" pitchFamily="18" charset="0"/>
                <a:cs typeface="Times New Roman" panose="02020603050405020304" pitchFamily="18" charset="0"/>
              </a:rPr>
              <a:t>nature and severity </a:t>
            </a:r>
            <a:r>
              <a:rPr lang="en-US" sz="2800" dirty="0">
                <a:latin typeface="Times New Roman" panose="02020603050405020304" pitchFamily="18" charset="0"/>
                <a:cs typeface="Times New Roman" panose="02020603050405020304" pitchFamily="18" charset="0"/>
              </a:rPr>
              <a:t>of the vitamin D deficiency</a:t>
            </a:r>
            <a:r>
              <a:rPr lang="en-US" sz="2800" dirty="0" smtClean="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Therapy prescriptions vary, and there is no consensus yet on how best to arrive at an optimum serum level</a:t>
            </a:r>
            <a:r>
              <a:rPr lang="en-US" sz="2800" dirty="0" smtClean="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In obese </a:t>
            </a:r>
            <a:r>
              <a:rPr lang="en-US" sz="2800" dirty="0" smtClean="0">
                <a:latin typeface="Times New Roman" panose="02020603050405020304" pitchFamily="18" charset="0"/>
                <a:cs typeface="Times New Roman" panose="02020603050405020304" pitchFamily="18" charset="0"/>
              </a:rPr>
              <a:t>patients, patients </a:t>
            </a:r>
            <a:r>
              <a:rPr lang="en-US" sz="2800" dirty="0">
                <a:latin typeface="Times New Roman" panose="02020603050405020304" pitchFamily="18" charset="0"/>
                <a:cs typeface="Times New Roman" panose="02020603050405020304" pitchFamily="18" charset="0"/>
              </a:rPr>
              <a:t>with </a:t>
            </a:r>
            <a:r>
              <a:rPr lang="en-US" sz="2800" dirty="0" err="1">
                <a:latin typeface="Times New Roman" panose="02020603050405020304" pitchFamily="18" charset="0"/>
                <a:cs typeface="Times New Roman" panose="02020603050405020304" pitchFamily="18" charset="0"/>
              </a:rPr>
              <a:t>malabsorption</a:t>
            </a:r>
            <a:r>
              <a:rPr lang="en-US" sz="2800" dirty="0">
                <a:latin typeface="Times New Roman" panose="02020603050405020304" pitchFamily="18" charset="0"/>
                <a:cs typeface="Times New Roman" panose="02020603050405020304" pitchFamily="18" charset="0"/>
              </a:rPr>
              <a:t> syndromes </a:t>
            </a:r>
            <a:r>
              <a:rPr lang="en-US" sz="2800" dirty="0" smtClean="0">
                <a:latin typeface="Times New Roman" panose="02020603050405020304" pitchFamily="18" charset="0"/>
                <a:cs typeface="Times New Roman" panose="02020603050405020304" pitchFamily="18" charset="0"/>
              </a:rPr>
              <a:t>&amp; Patients on medications </a:t>
            </a:r>
            <a:r>
              <a:rPr lang="en-US" sz="2800" dirty="0">
                <a:latin typeface="Times New Roman" panose="02020603050405020304" pitchFamily="18" charset="0"/>
                <a:cs typeface="Times New Roman" panose="02020603050405020304" pitchFamily="18" charset="0"/>
              </a:rPr>
              <a:t>affecting vitamin D metabolism </a:t>
            </a:r>
            <a:r>
              <a:rPr lang="en-US" sz="2800" dirty="0" smtClean="0">
                <a:latin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cs typeface="Times New Roman" panose="02020603050405020304" pitchFamily="18" charset="0"/>
              </a:rPr>
              <a:t>3 times higher doses are required. </a:t>
            </a:r>
            <a:endParaRPr lang="en-US" sz="2800" dirty="0" smtClean="0">
              <a:latin typeface="Times New Roman" panose="02020603050405020304" pitchFamily="18" charset="0"/>
              <a:cs typeface="Times New Roman" panose="02020603050405020304" pitchFamily="18" charset="0"/>
            </a:endParaRPr>
          </a:p>
          <a:p>
            <a:pPr algn="just"/>
            <a:r>
              <a:rPr lang="en-US" sz="3600" dirty="0">
                <a:solidFill>
                  <a:srgbClr val="000000"/>
                </a:solidFill>
                <a:latin typeface="Times New Roman" panose="02020603050405020304" pitchFamily="18" charset="0"/>
                <a:cs typeface="Times New Roman" panose="02020603050405020304" pitchFamily="18" charset="0"/>
              </a:rPr>
              <a:t>For every 100 IU vitamin D3 ingested, </a:t>
            </a:r>
            <a:r>
              <a:rPr lang="en-US" sz="3600" dirty="0" smtClean="0">
                <a:solidFill>
                  <a:srgbClr val="000000"/>
                </a:solidFill>
                <a:latin typeface="Times New Roman" panose="02020603050405020304" pitchFamily="18" charset="0"/>
                <a:cs typeface="Times New Roman" panose="02020603050405020304" pitchFamily="18" charset="0"/>
              </a:rPr>
              <a:t>blood </a:t>
            </a:r>
            <a:r>
              <a:rPr lang="en-US" sz="3600" dirty="0">
                <a:solidFill>
                  <a:srgbClr val="000000"/>
                </a:solidFill>
                <a:latin typeface="Times New Roman" panose="02020603050405020304" pitchFamily="18" charset="0"/>
                <a:cs typeface="Times New Roman" panose="02020603050405020304" pitchFamily="18" charset="0"/>
              </a:rPr>
              <a:t>level of 25-OH-D increases </a:t>
            </a:r>
            <a:r>
              <a:rPr lang="en-US" sz="3600" dirty="0" smtClean="0">
                <a:solidFill>
                  <a:srgbClr val="000000"/>
                </a:solidFill>
                <a:latin typeface="Times New Roman" panose="02020603050405020304" pitchFamily="18" charset="0"/>
                <a:cs typeface="Times New Roman" panose="02020603050405020304" pitchFamily="18" charset="0"/>
              </a:rPr>
              <a:t>only by 1 </a:t>
            </a:r>
            <a:r>
              <a:rPr lang="en-US" sz="3600" dirty="0" err="1">
                <a:solidFill>
                  <a:srgbClr val="000000"/>
                </a:solidFill>
                <a:latin typeface="Times New Roman" panose="02020603050405020304" pitchFamily="18" charset="0"/>
                <a:cs typeface="Times New Roman" panose="02020603050405020304" pitchFamily="18" charset="0"/>
              </a:rPr>
              <a:t>ng</a:t>
            </a:r>
            <a:r>
              <a:rPr lang="en-US" sz="3600" dirty="0">
                <a:solidFill>
                  <a:srgbClr val="000000"/>
                </a:solidFill>
                <a:latin typeface="Times New Roman" panose="02020603050405020304" pitchFamily="18" charset="0"/>
                <a:cs typeface="Times New Roman" panose="02020603050405020304" pitchFamily="18" charset="0"/>
              </a:rPr>
              <a:t>/mL</a:t>
            </a:r>
          </a:p>
          <a:p>
            <a:pPr algn="just"/>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buNone/>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410200" y="6581001"/>
            <a:ext cx="6324600" cy="307777"/>
          </a:xfrm>
          <a:prstGeom prst="rect">
            <a:avLst/>
          </a:prstGeom>
          <a:solidFill>
            <a:srgbClr val="FFFFC3"/>
          </a:solidFill>
        </p:spPr>
        <p:txBody>
          <a:bodyPr wrap="square" rtlCol="0">
            <a:spAutoFit/>
          </a:bodyPr>
          <a:lstStyle/>
          <a:p>
            <a:pPr algn="ctr"/>
            <a:r>
              <a:rPr lang="en-US" sz="1400" dirty="0"/>
              <a:t>Patient education: Vitamin D deficiency (Beyond the Basics)</a:t>
            </a:r>
          </a:p>
        </p:txBody>
      </p:sp>
    </p:spTree>
    <p:extLst>
      <p:ext uri="{BB962C8B-B14F-4D97-AF65-F5344CB8AC3E}">
        <p14:creationId xmlns:p14="http://schemas.microsoft.com/office/powerpoint/2010/main" val="4486753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81000"/>
            <a:ext cx="9372600" cy="1143000"/>
          </a:xfrm>
        </p:spPr>
        <p:txBody>
          <a:bodyPr>
            <a:noAutofit/>
          </a:bodyPr>
          <a:lstStyle/>
          <a:p>
            <a:pPr algn="l"/>
            <a:r>
              <a:rPr lang="en-US" b="1" dirty="0" smtClean="0">
                <a:solidFill>
                  <a:srgbClr val="FF0000"/>
                </a:solidFill>
                <a:latin typeface="Times New Roman" panose="02020603050405020304" pitchFamily="18" charset="0"/>
                <a:cs typeface="Times New Roman" panose="02020603050405020304" pitchFamily="18" charset="0"/>
              </a:rPr>
              <a:t/>
            </a:r>
            <a:br>
              <a:rPr lang="en-US" b="1" dirty="0" smtClean="0">
                <a:solidFill>
                  <a:srgbClr val="FF0000"/>
                </a:solidFill>
                <a:latin typeface="Times New Roman" panose="02020603050405020304" pitchFamily="18" charset="0"/>
                <a:cs typeface="Times New Roman" panose="02020603050405020304" pitchFamily="18" charset="0"/>
              </a:rPr>
            </a:br>
            <a:r>
              <a:rPr lang="en-US" b="1" dirty="0" smtClean="0">
                <a:solidFill>
                  <a:srgbClr val="FF0000"/>
                </a:solidFill>
                <a:latin typeface="Times New Roman" panose="02020603050405020304" pitchFamily="18" charset="0"/>
                <a:cs typeface="Times New Roman" panose="02020603050405020304" pitchFamily="18" charset="0"/>
              </a:rPr>
              <a:t>Natural Management</a:t>
            </a:r>
            <a:br>
              <a:rPr lang="en-US" b="1" dirty="0" smtClean="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895600" y="1676400"/>
            <a:ext cx="9067800" cy="3962400"/>
          </a:xfrm>
        </p:spPr>
        <p:txBody>
          <a:bodyPr>
            <a:normAutofit/>
          </a:bodyPr>
          <a:lstStyle/>
          <a:p>
            <a:pPr algn="just">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Exposing </a:t>
            </a:r>
            <a:r>
              <a:rPr lang="en-US" dirty="0">
                <a:latin typeface="Times New Roman" panose="02020603050405020304" pitchFamily="18" charset="0"/>
                <a:cs typeface="Times New Roman" panose="02020603050405020304" pitchFamily="18" charset="0"/>
              </a:rPr>
              <a:t>bare skin to sunlight (ultraviolet B</a:t>
            </a:r>
            <a:r>
              <a:rPr lang="en-US" dirty="0" smtClean="0">
                <a:latin typeface="Times New Roman" panose="02020603050405020304" pitchFamily="18" charset="0"/>
                <a:cs typeface="Times New Roman" panose="02020603050405020304" pitchFamily="18" charset="0"/>
              </a:rPr>
              <a:t>)</a:t>
            </a:r>
          </a:p>
          <a:p>
            <a:pPr marL="0" indent="0" algn="just">
              <a:buNone/>
            </a:pPr>
            <a:endParaRPr lang="en-US" sz="1400" dirty="0" smtClean="0">
              <a:latin typeface="Times New Roman" panose="02020603050405020304" pitchFamily="18" charset="0"/>
              <a:cs typeface="Times New Roman" panose="02020603050405020304" pitchFamily="18" charset="0"/>
            </a:endParaRPr>
          </a:p>
          <a:p>
            <a:pPr lvl="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Full-body sun exposure producing slight pinkness in light-skinned persons results in vitamin D production equivalent to ingesting 10,000-25,000 IU </a:t>
            </a:r>
          </a:p>
          <a:p>
            <a:pPr marL="0" indent="0">
              <a:buNone/>
            </a:pPr>
            <a:endParaRPr lang="en-US" sz="4000"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1111"/>
          <a:stretch/>
        </p:blipFill>
        <p:spPr>
          <a:xfrm>
            <a:off x="0" y="0"/>
            <a:ext cx="2667000" cy="6858000"/>
          </a:xfrm>
          <a:prstGeom prst="rect">
            <a:avLst/>
          </a:prstGeom>
        </p:spPr>
      </p:pic>
    </p:spTree>
    <p:extLst>
      <p:ext uri="{BB962C8B-B14F-4D97-AF65-F5344CB8AC3E}">
        <p14:creationId xmlns:p14="http://schemas.microsoft.com/office/powerpoint/2010/main" val="1494429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9144000" y="152400"/>
            <a:ext cx="2514600" cy="1039812"/>
          </a:xfrm>
        </p:spPr>
        <p:txBody>
          <a:bodyPr>
            <a:normAutofit/>
          </a:bodyPr>
          <a:lstStyle/>
          <a:p>
            <a:r>
              <a:rPr lang="en-US" sz="4400" dirty="0" smtClean="0">
                <a:solidFill>
                  <a:srgbClr val="FF0000"/>
                </a:solidFill>
                <a:latin typeface="Times New Roman" panose="02020603050405020304" pitchFamily="18" charset="0"/>
                <a:cs typeface="Times New Roman" panose="02020603050405020304" pitchFamily="18" charset="0"/>
              </a:rPr>
              <a:t>Contents</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2971800" y="1066800"/>
            <a:ext cx="6645441" cy="5508256"/>
          </a:xfrm>
        </p:spPr>
        <p:txBody>
          <a:bodyPr>
            <a:normAutofit fontScale="92500" lnSpcReduction="20000"/>
          </a:bodyPr>
          <a:lstStyle/>
          <a:p>
            <a:pPr>
              <a:spcAft>
                <a:spcPts val="600"/>
              </a:spcAft>
            </a:pPr>
            <a:r>
              <a:rPr lang="en-US" dirty="0">
                <a:latin typeface="Times New Roman" panose="02020603050405020304" pitchFamily="18" charset="0"/>
                <a:cs typeface="Times New Roman" panose="02020603050405020304" pitchFamily="18" charset="0"/>
              </a:rPr>
              <a:t>Introduction</a:t>
            </a:r>
          </a:p>
          <a:p>
            <a:pPr>
              <a:spcAft>
                <a:spcPts val="600"/>
              </a:spcAft>
            </a:pPr>
            <a:r>
              <a:rPr lang="en-US" dirty="0">
                <a:latin typeface="Times New Roman" panose="02020603050405020304" pitchFamily="18" charset="0"/>
                <a:cs typeface="Times New Roman" panose="02020603050405020304" pitchFamily="18" charset="0"/>
              </a:rPr>
              <a:t>Source of Vitamin D</a:t>
            </a:r>
          </a:p>
          <a:p>
            <a:pPr>
              <a:spcAft>
                <a:spcPts val="600"/>
              </a:spcAft>
            </a:pPr>
            <a:r>
              <a:rPr lang="en-US" dirty="0">
                <a:latin typeface="Times New Roman" panose="02020603050405020304" pitchFamily="18" charset="0"/>
                <a:cs typeface="Times New Roman" panose="02020603050405020304" pitchFamily="18" charset="0"/>
              </a:rPr>
              <a:t>Facts about Vitamin D</a:t>
            </a:r>
          </a:p>
          <a:p>
            <a:pPr>
              <a:spcAft>
                <a:spcPts val="600"/>
              </a:spcAft>
            </a:pPr>
            <a:r>
              <a:rPr lang="en-US" dirty="0">
                <a:latin typeface="Times New Roman" panose="02020603050405020304" pitchFamily="18" charset="0"/>
                <a:cs typeface="Times New Roman" panose="02020603050405020304" pitchFamily="18" charset="0"/>
              </a:rPr>
              <a:t>Factors influences</a:t>
            </a:r>
          </a:p>
          <a:p>
            <a:pPr>
              <a:spcAft>
                <a:spcPts val="600"/>
              </a:spcAft>
            </a:pPr>
            <a:r>
              <a:rPr lang="en-US" dirty="0">
                <a:latin typeface="Times New Roman" panose="02020603050405020304" pitchFamily="18" charset="0"/>
                <a:cs typeface="Times New Roman" panose="02020603050405020304" pitchFamily="18" charset="0"/>
              </a:rPr>
              <a:t>Functions of Vitamin D</a:t>
            </a:r>
          </a:p>
          <a:p>
            <a:pPr>
              <a:spcAft>
                <a:spcPts val="600"/>
              </a:spcAft>
            </a:pPr>
            <a:r>
              <a:rPr lang="en-US" dirty="0">
                <a:latin typeface="Times New Roman" panose="02020603050405020304" pitchFamily="18" charset="0"/>
                <a:cs typeface="Times New Roman" panose="02020603050405020304" pitchFamily="18" charset="0"/>
              </a:rPr>
              <a:t>Features of deficiency</a:t>
            </a:r>
          </a:p>
          <a:p>
            <a:pPr>
              <a:spcAft>
                <a:spcPts val="600"/>
              </a:spcAft>
            </a:pPr>
            <a:r>
              <a:rPr lang="en-US" dirty="0">
                <a:latin typeface="Times New Roman" panose="02020603050405020304" pitchFamily="18" charset="0"/>
                <a:cs typeface="Times New Roman" panose="02020603050405020304" pitchFamily="18" charset="0"/>
              </a:rPr>
              <a:t>Non skeletal features of deficiency</a:t>
            </a:r>
          </a:p>
          <a:p>
            <a:pPr>
              <a:spcAft>
                <a:spcPts val="600"/>
              </a:spcAft>
            </a:pPr>
            <a:r>
              <a:rPr lang="en-US" dirty="0">
                <a:latin typeface="Times New Roman" panose="02020603050405020304" pitchFamily="18" charset="0"/>
                <a:cs typeface="Times New Roman" panose="02020603050405020304" pitchFamily="18" charset="0"/>
              </a:rPr>
              <a:t>Evaluation of suspect patient</a:t>
            </a:r>
          </a:p>
          <a:p>
            <a:pPr>
              <a:spcAft>
                <a:spcPts val="600"/>
              </a:spcAft>
            </a:pPr>
            <a:r>
              <a:rPr lang="en-US" dirty="0">
                <a:latin typeface="Times New Roman" panose="02020603050405020304" pitchFamily="18" charset="0"/>
                <a:cs typeface="Times New Roman" panose="02020603050405020304" pitchFamily="18" charset="0"/>
              </a:rPr>
              <a:t>Management</a:t>
            </a:r>
          </a:p>
          <a:p>
            <a:pPr>
              <a:spcAft>
                <a:spcPts val="600"/>
              </a:spcAft>
            </a:pPr>
            <a:r>
              <a:rPr lang="en-US" dirty="0" smtClean="0">
                <a:latin typeface="Times New Roman" panose="02020603050405020304" pitchFamily="18" charset="0"/>
                <a:cs typeface="Times New Roman" panose="02020603050405020304" pitchFamily="18" charset="0"/>
              </a:rPr>
              <a:t>Prevention</a:t>
            </a:r>
            <a:endParaRPr 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6705600"/>
            <a:ext cx="12192000" cy="153888"/>
          </a:xfrm>
          <a:prstGeom prst="rect">
            <a:avLst/>
          </a:prstGeom>
          <a:solidFill>
            <a:srgbClr val="D2CDB2"/>
          </a:solidFill>
        </p:spPr>
        <p:txBody>
          <a:bodyPr wrap="square" rtlCol="0">
            <a:spAutoFit/>
          </a:bodyPr>
          <a:lstStyle/>
          <a:p>
            <a:endParaRPr lang="en-US" sz="400" dirty="0">
              <a:solidFill>
                <a:prstClr val="black"/>
              </a:solidFill>
            </a:endParaRPr>
          </a:p>
        </p:txBody>
      </p:sp>
    </p:spTree>
    <p:extLst>
      <p:ext uri="{BB962C8B-B14F-4D97-AF65-F5344CB8AC3E}">
        <p14:creationId xmlns:p14="http://schemas.microsoft.com/office/powerpoint/2010/main" val="20627430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61522"/>
            <a:ext cx="7315200" cy="1162956"/>
          </a:xfrm>
        </p:spPr>
        <p:txBody>
          <a:bodyPr>
            <a:normAutofit/>
          </a:bodyPr>
          <a:lstStyle/>
          <a:p>
            <a:pPr algn="r"/>
            <a:r>
              <a:rPr lang="en-US" sz="5400" b="1" dirty="0">
                <a:solidFill>
                  <a:srgbClr val="FF0000"/>
                </a:solidFill>
                <a:latin typeface="Times New Roman" panose="02020603050405020304" pitchFamily="18" charset="0"/>
                <a:cs typeface="Times New Roman" panose="02020603050405020304" pitchFamily="18" charset="0"/>
              </a:rPr>
              <a:t>But… </a:t>
            </a:r>
          </a:p>
        </p:txBody>
      </p:sp>
      <p:sp>
        <p:nvSpPr>
          <p:cNvPr id="4" name="Content Placeholder 3"/>
          <p:cNvSpPr>
            <a:spLocks noGrp="1"/>
          </p:cNvSpPr>
          <p:nvPr>
            <p:ph idx="1"/>
          </p:nvPr>
        </p:nvSpPr>
        <p:spPr>
          <a:xfrm>
            <a:off x="4953000" y="1447800"/>
            <a:ext cx="7162800" cy="4191000"/>
          </a:xfrm>
        </p:spPr>
        <p:txBody>
          <a:bodyPr>
            <a:normAutofit/>
          </a:bodyPr>
          <a:lstStyle/>
          <a:p>
            <a:pPr algn="just"/>
            <a:r>
              <a:rPr lang="en-US" sz="4000" dirty="0" smtClean="0">
                <a:solidFill>
                  <a:schemeClr val="tx1"/>
                </a:solidFill>
                <a:latin typeface="Times New Roman" panose="02020603050405020304" pitchFamily="18" charset="0"/>
                <a:cs typeface="Times New Roman" panose="02020603050405020304" pitchFamily="18" charset="0"/>
              </a:rPr>
              <a:t>The </a:t>
            </a:r>
            <a:r>
              <a:rPr lang="en-US" sz="4000" dirty="0">
                <a:solidFill>
                  <a:schemeClr val="tx1"/>
                </a:solidFill>
                <a:latin typeface="Times New Roman" panose="02020603050405020304" pitchFamily="18" charset="0"/>
                <a:cs typeface="Times New Roman" panose="02020603050405020304" pitchFamily="18" charset="0"/>
              </a:rPr>
              <a:t>negative effects over exposure and intense exposure are </a:t>
            </a:r>
            <a:r>
              <a:rPr lang="en-US" sz="4000" dirty="0" smtClean="0">
                <a:solidFill>
                  <a:schemeClr val="tx1"/>
                </a:solidFill>
                <a:latin typeface="Times New Roman" panose="02020603050405020304" pitchFamily="18" charset="0"/>
                <a:cs typeface="Times New Roman" panose="02020603050405020304" pitchFamily="18" charset="0"/>
              </a:rPr>
              <a:t>sunburn, premature </a:t>
            </a:r>
            <a:r>
              <a:rPr lang="en-US" sz="4000" dirty="0">
                <a:solidFill>
                  <a:schemeClr val="tx1"/>
                </a:solidFill>
                <a:latin typeface="Times New Roman" panose="02020603050405020304" pitchFamily="18" charset="0"/>
                <a:cs typeface="Times New Roman" panose="02020603050405020304" pitchFamily="18" charset="0"/>
              </a:rPr>
              <a:t>skin aging, skin damage, </a:t>
            </a:r>
            <a:r>
              <a:rPr lang="en-US" sz="4000" dirty="0" smtClean="0">
                <a:solidFill>
                  <a:schemeClr val="tx1"/>
                </a:solidFill>
                <a:latin typeface="Times New Roman" panose="02020603050405020304" pitchFamily="18" charset="0"/>
                <a:cs typeface="Times New Roman" panose="02020603050405020304" pitchFamily="18" charset="0"/>
              </a:rPr>
              <a:t>skin cancer</a:t>
            </a:r>
            <a:r>
              <a:rPr lang="en-US" sz="4000" dirty="0">
                <a:solidFill>
                  <a:schemeClr val="tx1"/>
                </a:solidFill>
                <a:latin typeface="Times New Roman" panose="02020603050405020304" pitchFamily="18" charset="0"/>
                <a:cs typeface="Times New Roman" panose="02020603050405020304" pitchFamily="18" charset="0"/>
              </a:rPr>
              <a:t>, dehydration, heat stress or heat </a:t>
            </a:r>
            <a:r>
              <a:rPr lang="en-US" sz="4000" dirty="0" smtClean="0">
                <a:solidFill>
                  <a:schemeClr val="tx1"/>
                </a:solidFill>
                <a:latin typeface="Times New Roman" panose="02020603050405020304" pitchFamily="18" charset="0"/>
                <a:cs typeface="Times New Roman" panose="02020603050405020304" pitchFamily="18" charset="0"/>
              </a:rPr>
              <a:t>stroke.</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286500" y="6371189"/>
            <a:ext cx="4495800" cy="307777"/>
          </a:xfrm>
          <a:prstGeom prst="rect">
            <a:avLst/>
          </a:prstGeom>
          <a:solidFill>
            <a:srgbClr val="FFFFC3"/>
          </a:solidFill>
        </p:spPr>
        <p:txBody>
          <a:bodyPr wrap="square" rtlCol="0">
            <a:spAutoFit/>
          </a:bodyPr>
          <a:lstStyle/>
          <a:p>
            <a:pPr algn="ctr"/>
            <a:r>
              <a:rPr lang="sv-SE" sz="1400" dirty="0">
                <a:solidFill>
                  <a:prstClr val="black"/>
                </a:solidFill>
              </a:rPr>
              <a:t> Holick MFN Engl J Med. 2007 Jul 19; 357(3):266-81</a:t>
            </a:r>
            <a:endParaRPr lang="en-US" sz="1400"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99" y="2233612"/>
            <a:ext cx="4472941" cy="279558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2626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solidFill>
                  <a:srgbClr val="FF0000"/>
                </a:solidFill>
              </a:rPr>
              <a:t>Prevention</a:t>
            </a:r>
            <a:endParaRPr lang="en-US" dirty="0">
              <a:solidFill>
                <a:srgbClr val="FF0000"/>
              </a:solidFill>
            </a:endParaRPr>
          </a:p>
        </p:txBody>
      </p:sp>
      <p:pic>
        <p:nvPicPr>
          <p:cNvPr id="4098" name="Picture 2" descr="Image result for preven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5474" y="1981200"/>
            <a:ext cx="1901825" cy="16247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1752600"/>
            <a:ext cx="9144000" cy="4524315"/>
          </a:xfrm>
          <a:prstGeom prst="rect">
            <a:avLst/>
          </a:prstGeom>
          <a:noFill/>
          <a:ln>
            <a:noFill/>
          </a:ln>
        </p:spPr>
        <p:txBody>
          <a:bodyPr wrap="square" rtlCol="0">
            <a:spAutoFit/>
          </a:bodyPr>
          <a:lstStyle/>
          <a:p>
            <a:pPr marL="457200" indent="-457200" algn="just">
              <a:buFont typeface="Wingdings" panose="05000000000000000000" pitchFamily="2" charset="2"/>
              <a:buChar char="ü"/>
            </a:pPr>
            <a:r>
              <a:rPr lang="en-GB" sz="3200" dirty="0">
                <a:solidFill>
                  <a:srgbClr val="FF0000"/>
                </a:solidFill>
                <a:latin typeface="Times New Roman" panose="02020603050405020304" pitchFamily="18" charset="0"/>
              </a:rPr>
              <a:t>Unprotected sun exposure is the major source of vitamin D for both children and adults. </a:t>
            </a:r>
          </a:p>
          <a:p>
            <a:pPr marL="457200" indent="-457200" algn="just">
              <a:buFont typeface="Wingdings" panose="05000000000000000000" pitchFamily="2" charset="2"/>
              <a:buChar char="ü"/>
            </a:pPr>
            <a:r>
              <a:rPr lang="en-GB" sz="3200" dirty="0" smtClean="0">
                <a:solidFill>
                  <a:srgbClr val="0070C0"/>
                </a:solidFill>
                <a:latin typeface="Times New Roman" panose="02020603050405020304" pitchFamily="18" charset="0"/>
              </a:rPr>
              <a:t>Sensible </a:t>
            </a:r>
            <a:r>
              <a:rPr lang="en-GB" sz="3200" dirty="0">
                <a:solidFill>
                  <a:srgbClr val="0070C0"/>
                </a:solidFill>
                <a:latin typeface="Times New Roman" panose="02020603050405020304" pitchFamily="18" charset="0"/>
              </a:rPr>
              <a:t>sun exposure, produces vitamin D in the skin that may last twice as long in the blood compared with ingested vitamin </a:t>
            </a:r>
            <a:r>
              <a:rPr lang="en-GB" sz="3200" dirty="0" smtClean="0">
                <a:solidFill>
                  <a:srgbClr val="0070C0"/>
                </a:solidFill>
                <a:latin typeface="Times New Roman" panose="02020603050405020304" pitchFamily="18" charset="0"/>
              </a:rPr>
              <a:t>D</a:t>
            </a:r>
            <a:r>
              <a:rPr lang="en-US" sz="3200" dirty="0" smtClean="0">
                <a:solidFill>
                  <a:srgbClr val="0070C0"/>
                </a:solidFill>
                <a:latin typeface="Times New Roman" panose="02020603050405020304" pitchFamily="18" charset="0"/>
              </a:rPr>
              <a:t>.</a:t>
            </a:r>
            <a:r>
              <a:rPr lang="en-GB" sz="3200" dirty="0">
                <a:solidFill>
                  <a:srgbClr val="0070C0"/>
                </a:solidFill>
                <a:latin typeface="Times New Roman" panose="02020603050405020304" pitchFamily="18" charset="0"/>
              </a:rPr>
              <a:t> </a:t>
            </a:r>
            <a:endParaRPr lang="en-GB" sz="3200" dirty="0" smtClean="0">
              <a:solidFill>
                <a:srgbClr val="0070C0"/>
              </a:solidFill>
              <a:latin typeface="Times New Roman" panose="02020603050405020304" pitchFamily="18" charset="0"/>
            </a:endParaRPr>
          </a:p>
          <a:p>
            <a:pPr marL="457200" indent="-457200" algn="just">
              <a:buFont typeface="Wingdings" panose="05000000000000000000" pitchFamily="2" charset="2"/>
              <a:buChar char="ü"/>
            </a:pPr>
            <a:r>
              <a:rPr lang="en-GB" sz="3200" dirty="0" smtClean="0">
                <a:solidFill>
                  <a:srgbClr val="7030A0"/>
                </a:solidFill>
                <a:latin typeface="Times New Roman" panose="02020603050405020304" pitchFamily="18" charset="0"/>
              </a:rPr>
              <a:t>10- </a:t>
            </a:r>
            <a:r>
              <a:rPr lang="en-GB" sz="3200" dirty="0">
                <a:solidFill>
                  <a:srgbClr val="7030A0"/>
                </a:solidFill>
                <a:latin typeface="Times New Roman" panose="02020603050405020304" pitchFamily="18" charset="0"/>
              </a:rPr>
              <a:t>15 minutes exposure of hands, arms and face without sunscreen 2-3 times / week may be sufficient especially between the hours of 10 am and 3 pm (depending on skin sensitivity</a:t>
            </a:r>
            <a:r>
              <a:rPr lang="en-GB" sz="3200" dirty="0" smtClean="0">
                <a:solidFill>
                  <a:srgbClr val="7030A0"/>
                </a:solidFill>
                <a:latin typeface="Times New Roman" panose="02020603050405020304" pitchFamily="18" charset="0"/>
              </a:rPr>
              <a:t>).</a:t>
            </a:r>
            <a:endParaRPr lang="en-US" sz="3200" dirty="0" smtClean="0">
              <a:solidFill>
                <a:srgbClr val="7030A0"/>
              </a:solidFill>
              <a:latin typeface="Times New Roman" panose="02020603050405020304" pitchFamily="18" charset="0"/>
            </a:endParaRPr>
          </a:p>
        </p:txBody>
      </p:sp>
      <p:sp>
        <p:nvSpPr>
          <p:cNvPr id="5" name="Text Placeholder 4"/>
          <p:cNvSpPr txBox="1">
            <a:spLocks/>
          </p:cNvSpPr>
          <p:nvPr/>
        </p:nvSpPr>
        <p:spPr>
          <a:xfrm>
            <a:off x="7583488" y="558534"/>
            <a:ext cx="4608512" cy="768084"/>
          </a:xfrm>
          <a:prstGeom prst="rect">
            <a:avLst/>
          </a:prstGeom>
        </p:spPr>
        <p:txBody>
          <a:bodyPr/>
          <a:lst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pPr>
            <a:r>
              <a:rPr lang="en-US" sz="4400" b="1" dirty="0" smtClean="0">
                <a:solidFill>
                  <a:srgbClr val="C00000"/>
                </a:solidFill>
                <a:latin typeface="Times New Roman" panose="02020603050405020304" pitchFamily="18" charset="0"/>
              </a:rPr>
              <a:t>PREVENTION</a:t>
            </a:r>
            <a:endParaRPr lang="en-US" sz="4400" b="1" dirty="0">
              <a:solidFill>
                <a:srgbClr val="C00000"/>
              </a:solidFill>
              <a:latin typeface="Times New Roman" panose="02020603050405020304" pitchFamily="18" charset="0"/>
            </a:endParaRPr>
          </a:p>
        </p:txBody>
      </p:sp>
      <p:pic>
        <p:nvPicPr>
          <p:cNvPr id="6" name="Picture 4" descr="Image result for sun.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94733"/>
            <a:ext cx="2105500" cy="201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1050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0521" y="0"/>
            <a:ext cx="13612521" cy="7072813"/>
          </a:xfrm>
          <a:prstGeom prst="rect">
            <a:avLst/>
          </a:prstGeom>
        </p:spPr>
      </p:pic>
      <p:sp>
        <p:nvSpPr>
          <p:cNvPr id="5" name="TextBox 4"/>
          <p:cNvSpPr txBox="1"/>
          <p:nvPr/>
        </p:nvSpPr>
        <p:spPr>
          <a:xfrm>
            <a:off x="5403936" y="1551247"/>
            <a:ext cx="6324600" cy="3970318"/>
          </a:xfrm>
          <a:prstGeom prst="rect">
            <a:avLst/>
          </a:prstGeom>
          <a:solidFill>
            <a:srgbClr val="FFC000"/>
          </a:solidFill>
        </p:spPr>
        <p:txBody>
          <a:bodyPr wrap="square" rtlCol="0">
            <a:spAutoFit/>
          </a:bodyPr>
          <a:lstStyle/>
          <a:p>
            <a:pPr algn="just"/>
            <a:r>
              <a:rPr lang="en-GB" sz="3600" dirty="0">
                <a:latin typeface="Times New Roman" panose="02020603050405020304" pitchFamily="18" charset="0"/>
              </a:rPr>
              <a:t>The Canadian Paediatric Society recommends that pregnant or breastfeeding women consider taking 2000 IU/day, that all babies who are exclusively </a:t>
            </a:r>
            <a:r>
              <a:rPr lang="en-GB" sz="3600" dirty="0" smtClean="0">
                <a:latin typeface="Times New Roman" panose="02020603050405020304" pitchFamily="18" charset="0"/>
              </a:rPr>
              <a:t>breastfed receive a </a:t>
            </a:r>
            <a:r>
              <a:rPr lang="en-GB" sz="3600" dirty="0">
                <a:latin typeface="Times New Roman" panose="02020603050405020304" pitchFamily="18" charset="0"/>
              </a:rPr>
              <a:t>supplement of 400 IU/day</a:t>
            </a:r>
            <a:endParaRPr lang="en-US" sz="3600" dirty="0">
              <a:latin typeface="Times New Roman" panose="02020603050405020304" pitchFamily="18" charset="0"/>
            </a:endParaRPr>
          </a:p>
        </p:txBody>
      </p:sp>
      <p:sp>
        <p:nvSpPr>
          <p:cNvPr id="8" name="Rectangle 7"/>
          <p:cNvSpPr/>
          <p:nvPr/>
        </p:nvSpPr>
        <p:spPr>
          <a:xfrm>
            <a:off x="5562600" y="584198"/>
            <a:ext cx="6096000" cy="769441"/>
          </a:xfrm>
          <a:prstGeom prst="rect">
            <a:avLst/>
          </a:prstGeom>
        </p:spPr>
        <p:txBody>
          <a:bodyPr>
            <a:spAutoFit/>
          </a:bodyPr>
          <a:lstStyle/>
          <a:p>
            <a:pPr algn="r"/>
            <a:r>
              <a:rPr lang="es-UY" sz="4400" b="1" dirty="0" smtClean="0">
                <a:solidFill>
                  <a:srgbClr val="FF0000"/>
                </a:solidFill>
                <a:latin typeface="Times New Roman" panose="02020603050405020304" pitchFamily="18" charset="0"/>
                <a:cs typeface="Times New Roman" panose="02020603050405020304" pitchFamily="18" charset="0"/>
              </a:rPr>
              <a:t> In </a:t>
            </a:r>
            <a:r>
              <a:rPr lang="es-UY" sz="4400" b="1" dirty="0" err="1" smtClean="0">
                <a:solidFill>
                  <a:srgbClr val="FF0000"/>
                </a:solidFill>
                <a:latin typeface="Times New Roman" panose="02020603050405020304" pitchFamily="18" charset="0"/>
                <a:cs typeface="Times New Roman" panose="02020603050405020304" pitchFamily="18" charset="0"/>
              </a:rPr>
              <a:t>Pregnancy</a:t>
            </a:r>
            <a:endParaRPr lang="en-US" sz="4400" dirty="0"/>
          </a:p>
        </p:txBody>
      </p:sp>
      <p:sp>
        <p:nvSpPr>
          <p:cNvPr id="3" name="TextBox 2"/>
          <p:cNvSpPr txBox="1"/>
          <p:nvPr/>
        </p:nvSpPr>
        <p:spPr>
          <a:xfrm>
            <a:off x="6705600" y="6538500"/>
            <a:ext cx="4191000" cy="307777"/>
          </a:xfrm>
          <a:prstGeom prst="rect">
            <a:avLst/>
          </a:prstGeom>
          <a:solidFill>
            <a:srgbClr val="FFFFC3"/>
          </a:solidFill>
        </p:spPr>
        <p:txBody>
          <a:bodyPr wrap="square" rtlCol="0">
            <a:spAutoFit/>
          </a:bodyPr>
          <a:lstStyle/>
          <a:p>
            <a:pPr algn="ctr"/>
            <a:r>
              <a:rPr lang="en-GB" sz="1400" dirty="0" smtClean="0"/>
              <a:t>Paediatric </a:t>
            </a:r>
            <a:r>
              <a:rPr lang="en-GB" sz="1400" dirty="0"/>
              <a:t>Child Health Vol 12 No 7 September 2007</a:t>
            </a:r>
            <a:endParaRPr lang="en-US" sz="1400" dirty="0"/>
          </a:p>
        </p:txBody>
      </p:sp>
    </p:spTree>
    <p:extLst>
      <p:ext uri="{BB962C8B-B14F-4D97-AF65-F5344CB8AC3E}">
        <p14:creationId xmlns:p14="http://schemas.microsoft.com/office/powerpoint/2010/main" val="28138079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276600" y="5257800"/>
            <a:ext cx="5676669" cy="768084"/>
          </a:xfrm>
        </p:spPr>
        <p:txBody>
          <a:bodyPr/>
          <a:lstStyle/>
          <a:p>
            <a:r>
              <a:rPr lang="en-US" dirty="0">
                <a:solidFill>
                  <a:srgbClr val="FF0000"/>
                </a:solidFill>
              </a:rPr>
              <a:t>Vitamin D toxicity</a:t>
            </a:r>
          </a:p>
        </p:txBody>
      </p:sp>
      <p:pic>
        <p:nvPicPr>
          <p:cNvPr id="6146" name="Picture 2" descr="Image result for toxic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903135"/>
            <a:ext cx="1828800" cy="183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7561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39CB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457200"/>
            <a:ext cx="7086600" cy="1143000"/>
          </a:xfrm>
        </p:spPr>
        <p:txBody>
          <a:bodyPr/>
          <a:lstStyle/>
          <a:p>
            <a:pPr algn="r"/>
            <a:r>
              <a:rPr lang="en-US" dirty="0" smtClean="0">
                <a:solidFill>
                  <a:srgbClr val="FF0000"/>
                </a:solidFill>
              </a:rPr>
              <a:t>Vitamin D Toxicity ??? </a:t>
            </a:r>
            <a:endParaRPr lang="en-US" dirty="0">
              <a:solidFill>
                <a:srgbClr val="FF0000"/>
              </a:solidFill>
            </a:endParaRPr>
          </a:p>
        </p:txBody>
      </p:sp>
      <p:sp>
        <p:nvSpPr>
          <p:cNvPr id="3" name="Content Placeholder 2"/>
          <p:cNvSpPr>
            <a:spLocks noGrp="1"/>
          </p:cNvSpPr>
          <p:nvPr>
            <p:ph idx="1"/>
          </p:nvPr>
        </p:nvSpPr>
        <p:spPr>
          <a:xfrm>
            <a:off x="4800600" y="2294793"/>
            <a:ext cx="7162800" cy="2209799"/>
          </a:xfrm>
        </p:spPr>
        <p:txBody>
          <a:bodyPr>
            <a:noAutofit/>
          </a:bodyPr>
          <a:lstStyle/>
          <a:p>
            <a:pPr marL="0" indent="0" algn="just">
              <a:buNone/>
            </a:pPr>
            <a:r>
              <a:rPr lang="en-US" sz="3600" dirty="0" smtClean="0">
                <a:latin typeface="Times New Roman" panose="02020603050405020304" pitchFamily="18" charset="0"/>
                <a:cs typeface="Times New Roman" panose="02020603050405020304" pitchFamily="18" charset="0"/>
              </a:rPr>
              <a:t>“Worrying about  Vitamin D Toxicity is like worrying about drowning when you’re dying of thirst”</a:t>
            </a:r>
            <a:endParaRPr lang="en-US" sz="36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543800" y="4495800"/>
            <a:ext cx="4114800" cy="861774"/>
          </a:xfrm>
          <a:prstGeom prst="rect">
            <a:avLst/>
          </a:prstGeom>
          <a:noFill/>
        </p:spPr>
        <p:txBody>
          <a:bodyPr wrap="square" rtlCol="0">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Dr. John Cannel</a:t>
            </a:r>
          </a:p>
          <a:p>
            <a:pPr algn="ctr"/>
            <a:r>
              <a:rPr lang="en-US" dirty="0" smtClean="0">
                <a:latin typeface="Times New Roman" panose="02020603050405020304" pitchFamily="18" charset="0"/>
                <a:cs typeface="Times New Roman" panose="02020603050405020304" pitchFamily="18" charset="0"/>
              </a:rPr>
              <a:t>Vitamin D Researcher</a:t>
            </a:r>
            <a:endParaRPr lang="en-US" dirty="0">
              <a:latin typeface="Times New Roman" panose="02020603050405020304" pitchFamily="18" charset="0"/>
              <a:cs typeface="Times New Roman" panose="02020603050405020304" pitchFamily="18" charset="0"/>
            </a:endParaRPr>
          </a:p>
        </p:txBody>
      </p:sp>
      <p:pic>
        <p:nvPicPr>
          <p:cNvPr id="7172" name="Picture 4" descr="Image result for laughing su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9192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648497" y="386367"/>
            <a:ext cx="9311425" cy="1200329"/>
          </a:xfrm>
          <a:prstGeom prst="rect">
            <a:avLst/>
          </a:prstGeom>
          <a:noFill/>
          <a:ln>
            <a:noFill/>
          </a:ln>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Vitamin D Toxicity: A 16-Year Retrospective Study  at an Academic Medical Center</a:t>
            </a:r>
          </a:p>
        </p:txBody>
      </p:sp>
      <p:sp>
        <p:nvSpPr>
          <p:cNvPr id="6" name="TextBox 5"/>
          <p:cNvSpPr txBox="1"/>
          <p:nvPr/>
        </p:nvSpPr>
        <p:spPr>
          <a:xfrm>
            <a:off x="1094705" y="1983348"/>
            <a:ext cx="10419008" cy="2123658"/>
          </a:xfrm>
          <a:prstGeom prst="rect">
            <a:avLst/>
          </a:prstGeom>
          <a:noFill/>
          <a:ln>
            <a:solidFill>
              <a:schemeClr val="accent2">
                <a:lumMod val="50000"/>
              </a:schemeClr>
            </a:solidFill>
          </a:ln>
        </p:spPr>
        <p:txBody>
          <a:bodyPr wrap="square" rtlCol="0">
            <a:spAutoFit/>
          </a:bodyPr>
          <a:lstStyle/>
          <a:p>
            <a:pPr algn="just"/>
            <a:r>
              <a:rPr lang="en-US" sz="2800" b="1" i="1" u="sng" dirty="0">
                <a:solidFill>
                  <a:prstClr val="black"/>
                </a:solidFill>
                <a:latin typeface="Times New Roman" panose="02020603050405020304" pitchFamily="18" charset="0"/>
                <a:cs typeface="Times New Roman" panose="02020603050405020304" pitchFamily="18" charset="0"/>
              </a:rPr>
              <a:t>Results:</a:t>
            </a:r>
            <a:r>
              <a:rPr lang="en-US" sz="2400" dirty="0">
                <a:solidFill>
                  <a:prstClr val="black"/>
                </a:solidFill>
                <a:latin typeface="Times New Roman" panose="02020603050405020304" pitchFamily="18" charset="0"/>
                <a:cs typeface="Times New Roman" panose="02020603050405020304" pitchFamily="18" charset="0"/>
              </a:rPr>
              <a:t> A total of 127,932 serum/plasma 25(OH)D measurements were performed on 73,779 unique patients. Of these patients, 780 (1.05%) had results that exceeded 80 </a:t>
            </a:r>
            <a:r>
              <a:rPr lang="en-US" sz="2400" dirty="0" err="1">
                <a:solidFill>
                  <a:prstClr val="black"/>
                </a:solidFill>
                <a:latin typeface="Times New Roman" panose="02020603050405020304" pitchFamily="18" charset="0"/>
                <a:cs typeface="Times New Roman" panose="02020603050405020304" pitchFamily="18" charset="0"/>
              </a:rPr>
              <a:t>ng</a:t>
            </a:r>
            <a:r>
              <a:rPr lang="en-US" sz="2400" dirty="0">
                <a:solidFill>
                  <a:prstClr val="black"/>
                </a:solidFill>
                <a:latin typeface="Times New Roman" panose="02020603050405020304" pitchFamily="18" charset="0"/>
                <a:cs typeface="Times New Roman" panose="02020603050405020304" pitchFamily="18" charset="0"/>
              </a:rPr>
              <a:t> per mL and 89 patients (0.12%) had results that exceeded 120 </a:t>
            </a:r>
            <a:r>
              <a:rPr lang="en-US" sz="2400" dirty="0" err="1">
                <a:solidFill>
                  <a:prstClr val="black"/>
                </a:solidFill>
                <a:latin typeface="Times New Roman" panose="02020603050405020304" pitchFamily="18" charset="0"/>
                <a:cs typeface="Times New Roman" panose="02020603050405020304" pitchFamily="18" charset="0"/>
              </a:rPr>
              <a:t>ng</a:t>
            </a:r>
            <a:r>
              <a:rPr lang="en-US" sz="2400" dirty="0">
                <a:solidFill>
                  <a:prstClr val="black"/>
                </a:solidFill>
                <a:latin typeface="Times New Roman" panose="02020603050405020304" pitchFamily="18" charset="0"/>
                <a:cs typeface="Times New Roman" panose="02020603050405020304" pitchFamily="18" charset="0"/>
              </a:rPr>
              <a:t> per </a:t>
            </a:r>
            <a:r>
              <a:rPr lang="en-US" sz="2400" dirty="0" err="1">
                <a:solidFill>
                  <a:prstClr val="black"/>
                </a:solidFill>
                <a:latin typeface="Times New Roman" panose="02020603050405020304" pitchFamily="18" charset="0"/>
                <a:cs typeface="Times New Roman" panose="02020603050405020304" pitchFamily="18" charset="0"/>
              </a:rPr>
              <a:t>mL.</a:t>
            </a:r>
            <a:r>
              <a:rPr lang="en-US" sz="2400" dirty="0">
                <a:solidFill>
                  <a:prstClr val="black"/>
                </a:solidFill>
                <a:latin typeface="Times New Roman" panose="02020603050405020304" pitchFamily="18" charset="0"/>
                <a:cs typeface="Times New Roman" panose="02020603050405020304" pitchFamily="18" charset="0"/>
              </a:rPr>
              <a:t> Only 4 patients showed symptoms of vitamin D toxicity. Three of these cases </a:t>
            </a:r>
            <a:r>
              <a:rPr lang="en-US" sz="2400" dirty="0">
                <a:solidFill>
                  <a:srgbClr val="FF0000"/>
                </a:solidFill>
                <a:latin typeface="Times New Roman" panose="02020603050405020304" pitchFamily="18" charset="0"/>
                <a:cs typeface="Times New Roman" panose="02020603050405020304" pitchFamily="18" charset="0"/>
              </a:rPr>
              <a:t>involved </a:t>
            </a:r>
            <a:r>
              <a:rPr lang="en-US" sz="3200" dirty="0">
                <a:solidFill>
                  <a:srgbClr val="FF0000"/>
                </a:solidFill>
                <a:latin typeface="Times New Roman" panose="02020603050405020304" pitchFamily="18" charset="0"/>
                <a:cs typeface="Times New Roman" panose="02020603050405020304" pitchFamily="18" charset="0"/>
              </a:rPr>
              <a:t>inadvertent </a:t>
            </a:r>
            <a:r>
              <a:rPr lang="en-US" sz="3200" dirty="0" err="1">
                <a:solidFill>
                  <a:srgbClr val="FF0000"/>
                </a:solidFill>
                <a:latin typeface="Times New Roman" panose="02020603050405020304" pitchFamily="18" charset="0"/>
                <a:cs typeface="Times New Roman" panose="02020603050405020304" pitchFamily="18" charset="0"/>
              </a:rPr>
              <a:t>misdosing</a:t>
            </a:r>
            <a:r>
              <a:rPr lang="en-US" sz="3200" dirty="0">
                <a:solidFill>
                  <a:srgbClr val="FF0000"/>
                </a:solidFill>
                <a:latin typeface="Times New Roman" panose="02020603050405020304" pitchFamily="18" charset="0"/>
                <a:cs typeface="Times New Roman" panose="02020603050405020304" pitchFamily="18" charset="0"/>
              </a:rPr>
              <a:t> of liquid formulations</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412124" y="4503658"/>
            <a:ext cx="11487955" cy="1754326"/>
          </a:xfrm>
          <a:prstGeom prst="rect">
            <a:avLst/>
          </a:prstGeom>
          <a:noFill/>
          <a:ln>
            <a:solidFill>
              <a:srgbClr val="FFC000"/>
            </a:solidFill>
          </a:ln>
        </p:spPr>
        <p:txBody>
          <a:bodyPr wrap="square" rtlCol="0">
            <a:spAutoFit/>
          </a:bodyPr>
          <a:lstStyle/>
          <a:p>
            <a:pPr algn="just"/>
            <a:r>
              <a:rPr lang="en-US" sz="2800" b="1" i="1" u="sng" dirty="0">
                <a:solidFill>
                  <a:prstClr val="black"/>
                </a:solidFill>
                <a:latin typeface="Times New Roman" panose="02020603050405020304" pitchFamily="18" charset="0"/>
                <a:cs typeface="Times New Roman" panose="02020603050405020304" pitchFamily="18" charset="0"/>
              </a:rPr>
              <a:t>Conclusions:</a:t>
            </a:r>
            <a:r>
              <a:rPr lang="en-US" sz="2800" dirty="0">
                <a:solidFill>
                  <a:prstClr val="black"/>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Symptomatic vitamin D toxicity is uncommon, and elevated levels of 25(OH)D do not strongly correlate with clinical symptoms or total serum/plasma calcium levels</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6858000" y="6581001"/>
            <a:ext cx="5334000" cy="307777"/>
          </a:xfrm>
          <a:prstGeom prst="rect">
            <a:avLst/>
          </a:prstGeom>
          <a:solidFill>
            <a:srgbClr val="FFFFC3"/>
          </a:solidFill>
        </p:spPr>
        <p:txBody>
          <a:bodyPr wrap="square" rtlCol="0">
            <a:spAutoFit/>
          </a:bodyPr>
          <a:lstStyle/>
          <a:p>
            <a:pPr algn="ctr"/>
            <a:r>
              <a:rPr lang="en-US" sz="1400" dirty="0">
                <a:solidFill>
                  <a:prstClr val="black"/>
                </a:solidFill>
              </a:rPr>
              <a:t>Laboratory Medicine 2018;00;1–7  DOI: 10.1093/</a:t>
            </a:r>
            <a:r>
              <a:rPr lang="en-US" sz="1400" dirty="0" err="1">
                <a:solidFill>
                  <a:prstClr val="black"/>
                </a:solidFill>
              </a:rPr>
              <a:t>labmed</a:t>
            </a:r>
            <a:r>
              <a:rPr lang="en-US" sz="1400" dirty="0">
                <a:solidFill>
                  <a:prstClr val="black"/>
                </a:solidFill>
              </a:rPr>
              <a:t>/lmx077</a:t>
            </a:r>
          </a:p>
        </p:txBody>
      </p:sp>
      <p:pic>
        <p:nvPicPr>
          <p:cNvPr id="3074" name="Picture 2" descr="Image result for new.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11" y="386367"/>
            <a:ext cx="1377011" cy="137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85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24000" y="1524000"/>
            <a:ext cx="8763000" cy="5509200"/>
          </a:xfrm>
          <a:prstGeom prst="rect">
            <a:avLst/>
          </a:prstGeom>
          <a:noFill/>
        </p:spPr>
        <p:txBody>
          <a:bodyPr wrap="square" rtlCol="0">
            <a:spAutoFit/>
          </a:bodyPr>
          <a:lstStyle/>
          <a:p>
            <a:pPr marL="457200" indent="-457200" algn="just">
              <a:buClr>
                <a:srgbClr val="FF0000"/>
              </a:buClr>
              <a:buFont typeface="Times New Roman" panose="02020603050405020304" pitchFamily="18" charset="0"/>
              <a:buChar char="▌"/>
            </a:pPr>
            <a:r>
              <a:rPr lang="en-US" sz="3200" dirty="0">
                <a:latin typeface="Times New Roman" panose="02020603050405020304" pitchFamily="18" charset="0"/>
                <a:cs typeface="Times New Roman" panose="02020603050405020304" pitchFamily="18" charset="0"/>
              </a:rPr>
              <a:t>The majority of our knowledge about vitamin D has been discovered over the past 15 years, and with the growing issue of deficiencies, more health connections with vitamin D levels are being made.</a:t>
            </a:r>
          </a:p>
          <a:p>
            <a:pPr marL="457200" indent="-457200" algn="just">
              <a:buClr>
                <a:srgbClr val="FF0000"/>
              </a:buClr>
              <a:buFont typeface="Times New Roman" panose="02020603050405020304" pitchFamily="18" charset="0"/>
              <a:buChar char="▌"/>
            </a:pPr>
            <a:r>
              <a:rPr lang="en-US" sz="3200" dirty="0">
                <a:latin typeface="Times New Roman" panose="02020603050405020304" pitchFamily="18" charset="0"/>
                <a:cs typeface="Times New Roman" panose="02020603050405020304" pitchFamily="18" charset="0"/>
              </a:rPr>
              <a:t>Physicians should screen for vitamin D deficiency who are at risk based on diet, sun exposure, obesity indices, age, sex &amp; lifestyle factors, as features of </a:t>
            </a:r>
            <a:r>
              <a:rPr lang="en-US" sz="3200" dirty="0" err="1">
                <a:latin typeface="Times New Roman" panose="02020603050405020304" pitchFamily="18" charset="0"/>
                <a:cs typeface="Times New Roman" panose="02020603050405020304" pitchFamily="18" charset="0"/>
              </a:rPr>
              <a:t>hypovitaminosis</a:t>
            </a:r>
            <a:r>
              <a:rPr lang="en-US" sz="3200" dirty="0">
                <a:latin typeface="Times New Roman" panose="02020603050405020304" pitchFamily="18" charset="0"/>
                <a:cs typeface="Times New Roman" panose="02020603050405020304" pitchFamily="18" charset="0"/>
              </a:rPr>
              <a:t> D are mostly reversible with proper replacement. </a:t>
            </a:r>
          </a:p>
          <a:p>
            <a:pPr marL="457200" indent="-457200" algn="just">
              <a:buClr>
                <a:srgbClr val="FF0000"/>
              </a:buClr>
              <a:buFont typeface="Times New Roman" panose="02020603050405020304" pitchFamily="18" charset="0"/>
              <a:buChar char="▌"/>
            </a:pP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95600" y="457200"/>
            <a:ext cx="7162800" cy="769441"/>
          </a:xfrm>
          <a:prstGeom prst="rect">
            <a:avLst/>
          </a:prstGeom>
          <a:noFill/>
        </p:spPr>
        <p:txBody>
          <a:bodyPr wrap="square" rtlCol="0">
            <a:spAutoFit/>
          </a:bodyPr>
          <a:lstStyle/>
          <a:p>
            <a:r>
              <a:rPr lang="en-US" sz="4400" dirty="0" smtClean="0">
                <a:solidFill>
                  <a:srgbClr val="FF0000"/>
                </a:solidFill>
                <a:latin typeface="Times New Roman" panose="02020603050405020304" pitchFamily="18" charset="0"/>
                <a:cs typeface="Times New Roman" panose="02020603050405020304" pitchFamily="18" charset="0"/>
              </a:rPr>
              <a:t>We have to Understand….</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6655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val 30"/>
          <p:cNvSpPr/>
          <p:nvPr/>
        </p:nvSpPr>
        <p:spPr bwMode="auto">
          <a:xfrm>
            <a:off x="5070920" y="1272639"/>
            <a:ext cx="688553" cy="6887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76">
              <a:defRPr/>
            </a:pPr>
            <a:endParaRPr lang="en-US" sz="16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0" name="TextBox 59"/>
          <p:cNvSpPr txBox="1"/>
          <p:nvPr/>
        </p:nvSpPr>
        <p:spPr>
          <a:xfrm>
            <a:off x="544628" y="549144"/>
            <a:ext cx="3939507" cy="718660"/>
          </a:xfrm>
          <a:prstGeom prst="rect">
            <a:avLst/>
          </a:prstGeom>
          <a:noFill/>
        </p:spPr>
        <p:txBody>
          <a:bodyPr wrap="square" lIns="41151" tIns="20575" rIns="41151" bIns="20575" rtlCol="0">
            <a:spAutoFit/>
          </a:bodyPr>
          <a:lstStyle/>
          <a:p>
            <a:pPr defTabSz="855795"/>
            <a:r>
              <a:rPr lang="en-US" sz="4400" b="1" dirty="0" smtClean="0">
                <a:solidFill>
                  <a:srgbClr val="C00000"/>
                </a:solidFill>
                <a:latin typeface="Times New Roman" panose="02020603050405020304" pitchFamily="18" charset="0"/>
                <a:cs typeface="Times New Roman" panose="02020603050405020304" pitchFamily="18" charset="0"/>
              </a:rPr>
              <a:t>CONCLUSION</a:t>
            </a:r>
            <a:endParaRPr lang="id-ID" sz="4400" b="1" dirty="0">
              <a:solidFill>
                <a:srgbClr val="C0000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5770685" y="3841982"/>
            <a:ext cx="3095314" cy="469062"/>
          </a:xfrm>
          <a:prstGeom prst="rect">
            <a:avLst/>
          </a:prstGeom>
        </p:spPr>
        <p:txBody>
          <a:bodyPr wrap="none" lIns="98764" tIns="49383" rIns="98764" bIns="49383">
            <a:spAutoFit/>
          </a:bodyPr>
          <a:lstStyle/>
          <a:p>
            <a:pPr defTabSz="855795"/>
            <a:r>
              <a:rPr lang="en-US" sz="2400" b="1" dirty="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rPr>
              <a:t>Enough Sun-exposure</a:t>
            </a:r>
          </a:p>
        </p:txBody>
      </p:sp>
      <p:sp>
        <p:nvSpPr>
          <p:cNvPr id="85" name="Oval 84"/>
          <p:cNvSpPr/>
          <p:nvPr/>
        </p:nvSpPr>
        <p:spPr bwMode="auto">
          <a:xfrm>
            <a:off x="5045583" y="3697365"/>
            <a:ext cx="688553" cy="68873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76">
              <a:defRPr/>
            </a:pPr>
            <a:endParaRPr lang="en-US" sz="16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90" name="Oval 89"/>
          <p:cNvSpPr/>
          <p:nvPr/>
        </p:nvSpPr>
        <p:spPr bwMode="auto">
          <a:xfrm>
            <a:off x="5074359" y="2050506"/>
            <a:ext cx="688553" cy="68873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76">
              <a:defRPr/>
            </a:pPr>
            <a:endParaRPr lang="en-US" sz="16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93" name="Oval 92"/>
          <p:cNvSpPr/>
          <p:nvPr/>
        </p:nvSpPr>
        <p:spPr bwMode="auto">
          <a:xfrm>
            <a:off x="5074359" y="2852919"/>
            <a:ext cx="688553" cy="68873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76">
              <a:defRPr/>
            </a:pPr>
            <a:endParaRPr lang="en-US" sz="16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94" name="Rectangle 93"/>
          <p:cNvSpPr/>
          <p:nvPr/>
        </p:nvSpPr>
        <p:spPr>
          <a:xfrm>
            <a:off x="5797384" y="1382122"/>
            <a:ext cx="3250805" cy="469062"/>
          </a:xfrm>
          <a:prstGeom prst="rect">
            <a:avLst/>
          </a:prstGeom>
        </p:spPr>
        <p:txBody>
          <a:bodyPr wrap="none" lIns="98764" tIns="49383" rIns="98764" bIns="49383">
            <a:spAutoFit/>
          </a:bodyPr>
          <a:lstStyle/>
          <a:p>
            <a:pPr defTabSz="855795"/>
            <a:r>
              <a:rPr lang="en-US" sz="2400" b="1" dirty="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rPr>
              <a:t>Global Health Problem</a:t>
            </a:r>
          </a:p>
        </p:txBody>
      </p:sp>
      <p:sp>
        <p:nvSpPr>
          <p:cNvPr id="96" name="Rectangle 95"/>
          <p:cNvSpPr/>
          <p:nvPr/>
        </p:nvSpPr>
        <p:spPr>
          <a:xfrm>
            <a:off x="5800209" y="2157545"/>
            <a:ext cx="3675601" cy="469062"/>
          </a:xfrm>
          <a:prstGeom prst="rect">
            <a:avLst/>
          </a:prstGeom>
        </p:spPr>
        <p:txBody>
          <a:bodyPr wrap="none" lIns="98764" tIns="49383" rIns="98764" bIns="49383">
            <a:spAutoFit/>
          </a:bodyPr>
          <a:lstStyle/>
          <a:p>
            <a:pPr defTabSz="855795"/>
            <a:r>
              <a:rPr lang="en-US" sz="2400" b="1" dirty="0" smtClean="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rPr>
              <a:t>Commoner </a:t>
            </a:r>
            <a:r>
              <a:rPr lang="en-US" sz="2400" b="1" dirty="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rPr>
              <a:t>than we think!</a:t>
            </a:r>
          </a:p>
        </p:txBody>
      </p:sp>
      <p:sp>
        <p:nvSpPr>
          <p:cNvPr id="98" name="Rectangle 97"/>
          <p:cNvSpPr/>
          <p:nvPr/>
        </p:nvSpPr>
        <p:spPr>
          <a:xfrm>
            <a:off x="5807412" y="3011792"/>
            <a:ext cx="2772597" cy="469062"/>
          </a:xfrm>
          <a:prstGeom prst="rect">
            <a:avLst/>
          </a:prstGeom>
        </p:spPr>
        <p:txBody>
          <a:bodyPr wrap="none" lIns="98764" tIns="49383" rIns="98764" bIns="49383">
            <a:spAutoFit/>
          </a:bodyPr>
          <a:lstStyle/>
          <a:p>
            <a:pPr defTabSz="855795"/>
            <a:r>
              <a:rPr lang="en-US" sz="2400" b="1" dirty="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rPr>
              <a:t>Promote A</a:t>
            </a:r>
            <a:r>
              <a:rPr lang="en-US" sz="2400" b="1" dirty="0" smtClean="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rPr>
              <a:t>wareness</a:t>
            </a:r>
            <a:endParaRPr lang="en-US" sz="2400" b="1" dirty="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endParaRPr>
          </a:p>
        </p:txBody>
      </p:sp>
      <p:grpSp>
        <p:nvGrpSpPr>
          <p:cNvPr id="4" name="Group 3"/>
          <p:cNvGrpSpPr/>
          <p:nvPr/>
        </p:nvGrpSpPr>
        <p:grpSpPr>
          <a:xfrm>
            <a:off x="34906" y="1774201"/>
            <a:ext cx="3622694" cy="3482945"/>
            <a:chOff x="2524195" y="2521528"/>
            <a:chExt cx="8742644" cy="9470716"/>
          </a:xfrm>
        </p:grpSpPr>
        <p:grpSp>
          <p:nvGrpSpPr>
            <p:cNvPr id="34" name="Group 33"/>
            <p:cNvGrpSpPr/>
            <p:nvPr/>
          </p:nvGrpSpPr>
          <p:grpSpPr>
            <a:xfrm>
              <a:off x="3800342" y="10064738"/>
              <a:ext cx="745888" cy="991444"/>
              <a:chOff x="9916767" y="11659096"/>
              <a:chExt cx="1032769" cy="1372771"/>
            </a:xfrm>
          </p:grpSpPr>
          <p:sp>
            <p:nvSpPr>
              <p:cNvPr id="86" name="Freeform 1092"/>
              <p:cNvSpPr>
                <a:spLocks noChangeArrowheads="1"/>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solidFill>
                <a:srgbClr val="FCB41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09725" tIns="54863" rIns="109725" bIns="54863" anchor="ct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87" name="Freeform 1093"/>
              <p:cNvSpPr>
                <a:spLocks noChangeArrowheads="1"/>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solidFill>
                <a:srgbClr val="FCB41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09725" tIns="54863" rIns="109725" bIns="54863" anchor="ct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89" name="Freeform 1094"/>
              <p:cNvSpPr>
                <a:spLocks noChangeArrowheads="1"/>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solidFill>
                <a:srgbClr val="FCB41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09725" tIns="54863" rIns="109725" bIns="54863" anchor="ct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91" name="Freeform 1095"/>
              <p:cNvSpPr>
                <a:spLocks noChangeArrowheads="1"/>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solidFill>
                <a:srgbClr val="FCB41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09725" tIns="54863" rIns="109725" bIns="54863" anchor="ct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04" name="Freeform 1096"/>
              <p:cNvSpPr>
                <a:spLocks noChangeArrowheads="1"/>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solidFill>
                <a:srgbClr val="FCB41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09725" tIns="54863" rIns="109725" bIns="54863" anchor="ct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05" name="Freeform 1097"/>
              <p:cNvSpPr>
                <a:spLocks noChangeArrowheads="1"/>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solidFill>
                <a:srgbClr val="FCB41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09725" tIns="54863" rIns="109725" bIns="54863" anchor="ct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rot="19385170">
              <a:off x="3988335" y="6990732"/>
              <a:ext cx="828523" cy="1189633"/>
              <a:chOff x="18561758" y="2385889"/>
              <a:chExt cx="2160750" cy="3102509"/>
            </a:xfrm>
          </p:grpSpPr>
          <p:sp>
            <p:nvSpPr>
              <p:cNvPr id="55" name="Freeform 277"/>
              <p:cNvSpPr>
                <a:spLocks/>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56" name="Rectangle 278"/>
              <p:cNvSpPr>
                <a:spLocks noChangeArrowheads="1"/>
              </p:cNvSpPr>
              <p:nvPr/>
            </p:nvSpPr>
            <p:spPr bwMode="auto">
              <a:xfrm>
                <a:off x="18721666" y="2532620"/>
                <a:ext cx="1842254" cy="272047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57" name="Freeform 281"/>
              <p:cNvSpPr>
                <a:spLocks/>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58" name="Freeform 282"/>
              <p:cNvSpPr>
                <a:spLocks/>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63" name="Freeform 283"/>
              <p:cNvSpPr>
                <a:spLocks/>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64" name="Freeform 284"/>
              <p:cNvSpPr>
                <a:spLocks/>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65" name="Freeform 285"/>
              <p:cNvSpPr>
                <a:spLocks/>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66" name="Freeform 286"/>
              <p:cNvSpPr>
                <a:spLocks/>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67" name="Freeform 287"/>
              <p:cNvSpPr>
                <a:spLocks/>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68" name="Freeform 288"/>
              <p:cNvSpPr>
                <a:spLocks/>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69" name="Freeform 289"/>
              <p:cNvSpPr>
                <a:spLocks/>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0" name="Freeform 290"/>
              <p:cNvSpPr>
                <a:spLocks/>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1" name="Freeform 291"/>
              <p:cNvSpPr>
                <a:spLocks/>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2" name="Freeform 292"/>
              <p:cNvSpPr>
                <a:spLocks/>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3" name="Freeform 293"/>
              <p:cNvSpPr>
                <a:spLocks/>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4" name="Freeform 294"/>
              <p:cNvSpPr>
                <a:spLocks/>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5" name="Freeform 295"/>
              <p:cNvSpPr>
                <a:spLocks/>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6" name="Freeform 296"/>
              <p:cNvSpPr>
                <a:spLocks/>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7" name="Freeform 297"/>
              <p:cNvSpPr>
                <a:spLocks/>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8" name="Freeform 298"/>
              <p:cNvSpPr>
                <a:spLocks/>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79" name="Freeform 299"/>
              <p:cNvSpPr>
                <a:spLocks/>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80" name="Freeform 300"/>
              <p:cNvSpPr>
                <a:spLocks/>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81" name="Oval 301"/>
              <p:cNvSpPr>
                <a:spLocks noChangeArrowheads="1"/>
              </p:cNvSpPr>
              <p:nvPr/>
            </p:nvSpPr>
            <p:spPr bwMode="auto">
              <a:xfrm>
                <a:off x="19181569" y="3993325"/>
                <a:ext cx="171803" cy="165238"/>
              </a:xfrm>
              <a:prstGeom prst="ellipse">
                <a:avLst/>
              </a:prstGeom>
              <a:solidFill>
                <a:srgbClr val="FF73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82" name="Oval 302"/>
              <p:cNvSpPr>
                <a:spLocks noChangeArrowheads="1"/>
              </p:cNvSpPr>
              <p:nvPr/>
            </p:nvSpPr>
            <p:spPr bwMode="auto">
              <a:xfrm>
                <a:off x="19659974" y="4276212"/>
                <a:ext cx="171803" cy="163916"/>
              </a:xfrm>
              <a:prstGeom prst="ellipse">
                <a:avLst/>
              </a:prstGeom>
              <a:solidFill>
                <a:srgbClr val="FF73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4445019" y="2521528"/>
              <a:ext cx="1920847" cy="1914930"/>
              <a:chOff x="131763" y="111125"/>
              <a:chExt cx="3802063" cy="3789363"/>
            </a:xfrm>
          </p:grpSpPr>
          <p:sp>
            <p:nvSpPr>
              <p:cNvPr id="47" name="Freeform 5"/>
              <p:cNvSpPr>
                <a:spLocks/>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48" name="Freeform 6"/>
              <p:cNvSpPr>
                <a:spLocks/>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49" name="Freeform 7"/>
              <p:cNvSpPr>
                <a:spLocks/>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50" name="Freeform 8"/>
              <p:cNvSpPr>
                <a:spLocks/>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51" name="Freeform 9"/>
              <p:cNvSpPr>
                <a:spLocks/>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52" name="Freeform 10"/>
              <p:cNvSpPr>
                <a:spLocks/>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53" name="Freeform 11"/>
              <p:cNvSpPr>
                <a:spLocks/>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54" name="Freeform 12"/>
              <p:cNvSpPr>
                <a:spLocks/>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grpSp>
        <p:grpSp>
          <p:nvGrpSpPr>
            <p:cNvPr id="127" name="Group 126"/>
            <p:cNvGrpSpPr/>
            <p:nvPr/>
          </p:nvGrpSpPr>
          <p:grpSpPr>
            <a:xfrm>
              <a:off x="2524195" y="3241842"/>
              <a:ext cx="8742644" cy="8750402"/>
              <a:chOff x="2865557" y="4639756"/>
              <a:chExt cx="3987931" cy="3991470"/>
            </a:xfrm>
          </p:grpSpPr>
          <p:grpSp>
            <p:nvGrpSpPr>
              <p:cNvPr id="128" name="Group 127"/>
              <p:cNvGrpSpPr/>
              <p:nvPr/>
            </p:nvGrpSpPr>
            <p:grpSpPr>
              <a:xfrm>
                <a:off x="4008752" y="4901590"/>
                <a:ext cx="2844736" cy="3729636"/>
                <a:chOff x="12795250" y="366713"/>
                <a:chExt cx="2738438" cy="3589337"/>
              </a:xfrm>
            </p:grpSpPr>
            <p:sp>
              <p:nvSpPr>
                <p:cNvPr id="139" name="Freeform 129"/>
                <p:cNvSpPr>
                  <a:spLocks/>
                </p:cNvSpPr>
                <p:nvPr/>
              </p:nvSpPr>
              <p:spPr bwMode="auto">
                <a:xfrm>
                  <a:off x="12795250" y="561975"/>
                  <a:ext cx="2687638" cy="3394075"/>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0" name="Freeform 130"/>
                <p:cNvSpPr>
                  <a:spLocks/>
                </p:cNvSpPr>
                <p:nvPr/>
              </p:nvSpPr>
              <p:spPr bwMode="auto">
                <a:xfrm>
                  <a:off x="12807950" y="455613"/>
                  <a:ext cx="2725738" cy="3487737"/>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140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1" name="Freeform 131"/>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close/>
                    </a:path>
                  </a:pathLst>
                </a:custGeom>
                <a:solidFill>
                  <a:srgbClr val="1C1C1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2" name="Freeform 132"/>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3" name="Freeform 133"/>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rgbClr val="FFFCF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4" name="Freeform 134"/>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5" name="Rectangle 135"/>
                <p:cNvSpPr>
                  <a:spLocks noChangeArrowheads="1"/>
                </p:cNvSpPr>
                <p:nvPr/>
              </p:nvSpPr>
              <p:spPr bwMode="auto">
                <a:xfrm>
                  <a:off x="14228763" y="3360738"/>
                  <a:ext cx="868363" cy="107950"/>
                </a:xfrm>
                <a:prstGeom prst="rect">
                  <a:avLst/>
                </a:prstGeom>
                <a:solidFill>
                  <a:srgbClr val="EB505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6" name="Rectangle 136"/>
                <p:cNvSpPr>
                  <a:spLocks noChangeArrowheads="1"/>
                </p:cNvSpPr>
                <p:nvPr/>
              </p:nvSpPr>
              <p:spPr bwMode="auto">
                <a:xfrm>
                  <a:off x="13214350" y="1423988"/>
                  <a:ext cx="1882775" cy="50800"/>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7" name="Rectangle 137"/>
                <p:cNvSpPr>
                  <a:spLocks noChangeArrowheads="1"/>
                </p:cNvSpPr>
                <p:nvPr/>
              </p:nvSpPr>
              <p:spPr bwMode="auto">
                <a:xfrm>
                  <a:off x="13214350" y="1619250"/>
                  <a:ext cx="1882775" cy="57150"/>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8" name="Rectangle 138"/>
                <p:cNvSpPr>
                  <a:spLocks noChangeArrowheads="1"/>
                </p:cNvSpPr>
                <p:nvPr/>
              </p:nvSpPr>
              <p:spPr bwMode="auto">
                <a:xfrm>
                  <a:off x="13214350" y="1822450"/>
                  <a:ext cx="1882775" cy="50800"/>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49" name="Rectangle 139"/>
                <p:cNvSpPr>
                  <a:spLocks noChangeArrowheads="1"/>
                </p:cNvSpPr>
                <p:nvPr/>
              </p:nvSpPr>
              <p:spPr bwMode="auto">
                <a:xfrm>
                  <a:off x="13214350" y="2019300"/>
                  <a:ext cx="1882775" cy="57150"/>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0" name="Rectangle 140"/>
                <p:cNvSpPr>
                  <a:spLocks noChangeArrowheads="1"/>
                </p:cNvSpPr>
                <p:nvPr/>
              </p:nvSpPr>
              <p:spPr bwMode="auto">
                <a:xfrm>
                  <a:off x="13214350" y="2220913"/>
                  <a:ext cx="1882775" cy="57150"/>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1" name="Rectangle 141"/>
                <p:cNvSpPr>
                  <a:spLocks noChangeArrowheads="1"/>
                </p:cNvSpPr>
                <p:nvPr/>
              </p:nvSpPr>
              <p:spPr bwMode="auto">
                <a:xfrm>
                  <a:off x="13214350" y="2424113"/>
                  <a:ext cx="1882775" cy="50800"/>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2" name="Rectangle 142"/>
                <p:cNvSpPr>
                  <a:spLocks noChangeArrowheads="1"/>
                </p:cNvSpPr>
                <p:nvPr/>
              </p:nvSpPr>
              <p:spPr bwMode="auto">
                <a:xfrm>
                  <a:off x="13214350" y="2619375"/>
                  <a:ext cx="1882775" cy="57150"/>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3" name="Rectangle 143"/>
                <p:cNvSpPr>
                  <a:spLocks noChangeArrowheads="1"/>
                </p:cNvSpPr>
                <p:nvPr/>
              </p:nvSpPr>
              <p:spPr bwMode="auto">
                <a:xfrm>
                  <a:off x="13214350" y="2822575"/>
                  <a:ext cx="1882775" cy="50800"/>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4" name="Rectangle 144"/>
                <p:cNvSpPr>
                  <a:spLocks noChangeArrowheads="1"/>
                </p:cNvSpPr>
                <p:nvPr/>
              </p:nvSpPr>
              <p:spPr bwMode="auto">
                <a:xfrm>
                  <a:off x="13214350" y="3025775"/>
                  <a:ext cx="1882775" cy="50800"/>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5" name="Rectangle 145"/>
                <p:cNvSpPr>
                  <a:spLocks noChangeArrowheads="1"/>
                </p:cNvSpPr>
                <p:nvPr/>
              </p:nvSpPr>
              <p:spPr bwMode="auto">
                <a:xfrm>
                  <a:off x="13511213" y="1006475"/>
                  <a:ext cx="1325563" cy="106362"/>
                </a:xfrm>
                <a:prstGeom prst="rect">
                  <a:avLst/>
                </a:prstGeom>
                <a:solidFill>
                  <a:srgbClr val="A7A9A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6" name="Freeform 146"/>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7" name="Freeform 147"/>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8" name="Freeform 148"/>
                <p:cNvSpPr>
                  <a:spLocks/>
                </p:cNvSpPr>
                <p:nvPr/>
              </p:nvSpPr>
              <p:spPr bwMode="auto">
                <a:xfrm>
                  <a:off x="12915900" y="3214688"/>
                  <a:ext cx="582613" cy="557212"/>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F2EFE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59" name="Rectangle 149"/>
                <p:cNvSpPr>
                  <a:spLocks noChangeArrowheads="1"/>
                </p:cNvSpPr>
                <p:nvPr/>
              </p:nvSpPr>
              <p:spPr bwMode="auto">
                <a:xfrm>
                  <a:off x="13682663" y="366713"/>
                  <a:ext cx="944563" cy="290512"/>
                </a:xfrm>
                <a:prstGeom prst="rect">
                  <a:avLst/>
                </a:prstGeom>
                <a:solidFill>
                  <a:srgbClr val="1E1E1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grpSp>
          <p:grpSp>
            <p:nvGrpSpPr>
              <p:cNvPr id="129" name="Group 128"/>
              <p:cNvGrpSpPr/>
              <p:nvPr/>
            </p:nvGrpSpPr>
            <p:grpSpPr>
              <a:xfrm>
                <a:off x="4915488" y="4639756"/>
                <a:ext cx="998195" cy="540472"/>
                <a:chOff x="17801829" y="5891398"/>
                <a:chExt cx="954592" cy="516864"/>
              </a:xfrm>
            </p:grpSpPr>
            <p:sp>
              <p:nvSpPr>
                <p:cNvPr id="137" name="Freeform 279"/>
                <p:cNvSpPr>
                  <a:spLocks/>
                </p:cNvSpPr>
                <p:nvPr/>
              </p:nvSpPr>
              <p:spPr bwMode="auto">
                <a:xfrm>
                  <a:off x="17801829" y="5891398"/>
                  <a:ext cx="954592" cy="516864"/>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FFB0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38" name="Oval 280"/>
                <p:cNvSpPr>
                  <a:spLocks noChangeArrowheads="1"/>
                </p:cNvSpPr>
                <p:nvPr/>
              </p:nvSpPr>
              <p:spPr bwMode="auto">
                <a:xfrm>
                  <a:off x="18167266" y="5973356"/>
                  <a:ext cx="229951" cy="230011"/>
                </a:xfrm>
                <a:prstGeom prst="ellipse">
                  <a:avLst/>
                </a:prstGeom>
                <a:solidFill>
                  <a:srgbClr val="000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grpSp>
          <p:grpSp>
            <p:nvGrpSpPr>
              <p:cNvPr id="130" name="Group 129"/>
              <p:cNvGrpSpPr/>
              <p:nvPr/>
            </p:nvGrpSpPr>
            <p:grpSpPr>
              <a:xfrm rot="1080935">
                <a:off x="2865557" y="5552197"/>
                <a:ext cx="2681043" cy="955676"/>
                <a:chOff x="485775" y="495300"/>
                <a:chExt cx="5238750" cy="1866901"/>
              </a:xfrm>
            </p:grpSpPr>
            <p:sp>
              <p:nvSpPr>
                <p:cNvPr id="131" name="Freeform 5"/>
                <p:cNvSpPr>
                  <a:spLocks/>
                </p:cNvSpPr>
                <p:nvPr/>
              </p:nvSpPr>
              <p:spPr bwMode="auto">
                <a:xfrm>
                  <a:off x="4603750" y="1674813"/>
                  <a:ext cx="1120775" cy="68738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solidFill>
                  <a:srgbClr val="1D8C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32" name="Freeform 6"/>
                <p:cNvSpPr>
                  <a:spLocks/>
                </p:cNvSpPr>
                <p:nvPr/>
              </p:nvSpPr>
              <p:spPr bwMode="auto">
                <a:xfrm>
                  <a:off x="1549400" y="989013"/>
                  <a:ext cx="3351213" cy="1335088"/>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solidFill>
                  <a:srgbClr val="0EB3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33" name="Freeform 7"/>
                <p:cNvSpPr>
                  <a:spLocks/>
                </p:cNvSpPr>
                <p:nvPr/>
              </p:nvSpPr>
              <p:spPr bwMode="auto">
                <a:xfrm>
                  <a:off x="1414463" y="958850"/>
                  <a:ext cx="3352800" cy="1344613"/>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solidFill>
                  <a:srgbClr val="FDC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34" name="Freeform 8"/>
                <p:cNvSpPr>
                  <a:spLocks/>
                </p:cNvSpPr>
                <p:nvPr/>
              </p:nvSpPr>
              <p:spPr bwMode="auto">
                <a:xfrm>
                  <a:off x="485775" y="736600"/>
                  <a:ext cx="536575" cy="862013"/>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solidFill>
                  <a:srgbClr val="FDC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35" name="Freeform 9"/>
                <p:cNvSpPr>
                  <a:spLocks/>
                </p:cNvSpPr>
                <p:nvPr/>
              </p:nvSpPr>
              <p:spPr bwMode="auto">
                <a:xfrm>
                  <a:off x="858838" y="495300"/>
                  <a:ext cx="2087563" cy="1373188"/>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solidFill>
                  <a:srgbClr val="1D8C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sp>
              <p:nvSpPr>
                <p:cNvPr id="136" name="Freeform 10"/>
                <p:cNvSpPr>
                  <a:spLocks/>
                </p:cNvSpPr>
                <p:nvPr/>
              </p:nvSpPr>
              <p:spPr bwMode="auto">
                <a:xfrm>
                  <a:off x="993775" y="804863"/>
                  <a:ext cx="344488" cy="85090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solidFill>
                  <a:srgbClr val="FDC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1159" tIns="20580" rIns="41159" bIns="20580" numCol="1" anchor="t" anchorCtr="0" compatLnSpc="1">
                  <a:prstTxWarp prst="textNoShape">
                    <a:avLst/>
                  </a:prstTxWarp>
                </a:bodyPr>
                <a:lstStyle/>
                <a:p>
                  <a:pPr defTabSz="855795"/>
                  <a:endParaRPr lang="en-US" sz="1264" dirty="0">
                    <a:solidFill>
                      <a:srgbClr val="445469"/>
                    </a:solidFill>
                    <a:latin typeface="Times New Roman" panose="02020603050405020304" pitchFamily="18" charset="0"/>
                    <a:cs typeface="Times New Roman" panose="02020603050405020304" pitchFamily="18" charset="0"/>
                  </a:endParaRPr>
                </a:p>
              </p:txBody>
            </p:sp>
          </p:grpSp>
        </p:grpSp>
      </p:grpSp>
      <p:pic>
        <p:nvPicPr>
          <p:cNvPr id="1026" name="Picture 2" descr="Image result for eart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5510" y="1284420"/>
            <a:ext cx="676952" cy="676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pidem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785" y="2106069"/>
            <a:ext cx="558972" cy="558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opulation 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4520" y="2921202"/>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100" name="Oval 99"/>
          <p:cNvSpPr/>
          <p:nvPr/>
        </p:nvSpPr>
        <p:spPr bwMode="auto">
          <a:xfrm rot="11048350">
            <a:off x="5069542" y="4537803"/>
            <a:ext cx="688553" cy="688733"/>
          </a:xfrm>
          <a:prstGeom prst="ellipse">
            <a:avLst/>
          </a:prstGeom>
          <a:solidFill>
            <a:srgbClr val="F8B2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76">
              <a:defRPr/>
            </a:pPr>
            <a:endParaRPr lang="en-US" sz="16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8194" name="Picture 2" descr="Image result for sun clipar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1074" y="3751162"/>
            <a:ext cx="545372" cy="529011"/>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101"/>
          <p:cNvSpPr/>
          <p:nvPr/>
        </p:nvSpPr>
        <p:spPr>
          <a:xfrm>
            <a:off x="5791200" y="5467864"/>
            <a:ext cx="5519055" cy="469062"/>
          </a:xfrm>
          <a:prstGeom prst="rect">
            <a:avLst/>
          </a:prstGeom>
        </p:spPr>
        <p:txBody>
          <a:bodyPr wrap="none" lIns="98764" tIns="49383" rIns="98764" bIns="49383">
            <a:spAutoFit/>
          </a:bodyPr>
          <a:lstStyle/>
          <a:p>
            <a:pPr defTabSz="855795"/>
            <a:r>
              <a:rPr lang="en-US" sz="2400" b="1" dirty="0" smtClean="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rPr>
              <a:t>Supplementation </a:t>
            </a:r>
            <a:r>
              <a:rPr lang="en-US" sz="2400" b="1" dirty="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rPr>
              <a:t>is another right choice </a:t>
            </a:r>
          </a:p>
        </p:txBody>
      </p:sp>
      <p:sp>
        <p:nvSpPr>
          <p:cNvPr id="103" name="Oval 102"/>
          <p:cNvSpPr/>
          <p:nvPr/>
        </p:nvSpPr>
        <p:spPr bwMode="auto">
          <a:xfrm rot="10457734">
            <a:off x="5080295" y="5374752"/>
            <a:ext cx="688553" cy="688733"/>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76">
              <a:defRPr/>
            </a:pPr>
            <a:endParaRPr lang="en-US" sz="16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8196" name="Picture 4" descr="Image result for capsul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048350">
            <a:off x="5187543" y="5466833"/>
            <a:ext cx="452885" cy="452885"/>
          </a:xfrm>
          <a:prstGeom prst="rect">
            <a:avLst/>
          </a:prstGeom>
          <a:noFill/>
          <a:extLst>
            <a:ext uri="{909E8E84-426E-40DD-AFC4-6F175D3DCCD1}">
              <a14:hiddenFill xmlns:a14="http://schemas.microsoft.com/office/drawing/2010/main">
                <a:solidFill>
                  <a:srgbClr val="FFFFFF"/>
                </a:solidFill>
              </a14:hiddenFill>
            </a:ext>
          </a:extLst>
        </p:spPr>
      </p:pic>
      <p:sp>
        <p:nvSpPr>
          <p:cNvPr id="106" name="Rectangle 105"/>
          <p:cNvSpPr/>
          <p:nvPr/>
        </p:nvSpPr>
        <p:spPr>
          <a:xfrm>
            <a:off x="5785661" y="4664219"/>
            <a:ext cx="5990338" cy="469062"/>
          </a:xfrm>
          <a:prstGeom prst="rect">
            <a:avLst/>
          </a:prstGeom>
        </p:spPr>
        <p:txBody>
          <a:bodyPr wrap="none" lIns="98764" tIns="49383" rIns="98764" bIns="49383">
            <a:spAutoFit/>
          </a:bodyPr>
          <a:lstStyle/>
          <a:p>
            <a:pPr defTabSz="855795"/>
            <a:r>
              <a:rPr lang="en-US" sz="2400" b="1" dirty="0">
                <a:solidFill>
                  <a:schemeClr val="tx2">
                    <a:lumMod val="75000"/>
                  </a:schemeClr>
                </a:solidFill>
                <a:latin typeface="Times New Roman" panose="02020603050405020304" pitchFamily="18" charset="0"/>
                <a:ea typeface="Open Sans Light" panose="020B0306030504020204" pitchFamily="34" charset="0"/>
                <a:cs typeface="Times New Roman" panose="02020603050405020304" pitchFamily="18" charset="0"/>
              </a:rPr>
              <a:t>Adequate intake of fortified products in diet</a:t>
            </a:r>
          </a:p>
        </p:txBody>
      </p:sp>
      <p:pic>
        <p:nvPicPr>
          <p:cNvPr id="8198" name="Picture 6" descr="Image result for D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0421" y="4619228"/>
            <a:ext cx="539697" cy="53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82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63" y="0"/>
            <a:ext cx="10586434" cy="7088629"/>
          </a:xfrm>
          <a:prstGeom prst="rect">
            <a:avLst/>
          </a:prstGeom>
        </p:spPr>
      </p:pic>
    </p:spTree>
    <p:extLst>
      <p:ext uri="{BB962C8B-B14F-4D97-AF65-F5344CB8AC3E}">
        <p14:creationId xmlns:p14="http://schemas.microsoft.com/office/powerpoint/2010/main" val="545329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 name="TextBox 159"/>
          <p:cNvSpPr txBox="1"/>
          <p:nvPr/>
        </p:nvSpPr>
        <p:spPr>
          <a:xfrm>
            <a:off x="1285535" y="401803"/>
            <a:ext cx="9435779" cy="651078"/>
          </a:xfrm>
          <a:prstGeom prst="rect">
            <a:avLst/>
          </a:prstGeom>
          <a:noFill/>
        </p:spPr>
        <p:txBody>
          <a:bodyPr wrap="square" lIns="41150" tIns="20575" rIns="41150" bIns="20575" rtlCol="0">
            <a:spAutoFit/>
          </a:bodyPr>
          <a:lstStyle/>
          <a:p>
            <a:pPr algn="ctr" defTabSz="855817"/>
            <a:r>
              <a:rPr lang="en-US" sz="3961" b="1" dirty="0">
                <a:solidFill>
                  <a:srgbClr val="FF0000"/>
                </a:solidFill>
                <a:latin typeface="Lato Regular"/>
                <a:cs typeface="Lato Regular"/>
              </a:rPr>
              <a:t>History</a:t>
            </a:r>
            <a:endParaRPr lang="id-ID" sz="3961" b="1" dirty="0">
              <a:solidFill>
                <a:srgbClr val="FF0000"/>
              </a:solidFill>
              <a:latin typeface="Lato Regular"/>
              <a:cs typeface="Lato Regular"/>
            </a:endParaRPr>
          </a:p>
        </p:txBody>
      </p:sp>
      <p:sp>
        <p:nvSpPr>
          <p:cNvPr id="122" name="Freeform 70"/>
          <p:cNvSpPr>
            <a:spLocks noEditPoints="1"/>
          </p:cNvSpPr>
          <p:nvPr/>
        </p:nvSpPr>
        <p:spPr bwMode="auto">
          <a:xfrm rot="21347663">
            <a:off x="4734050" y="4819625"/>
            <a:ext cx="3382575" cy="971818"/>
          </a:xfrm>
          <a:custGeom>
            <a:avLst/>
            <a:gdLst>
              <a:gd name="T0" fmla="*/ 1771 w 1771"/>
              <a:gd name="T1" fmla="*/ 141 h 517"/>
              <a:gd name="T2" fmla="*/ 1725 w 1771"/>
              <a:gd name="T3" fmla="*/ 162 h 517"/>
              <a:gd name="T4" fmla="*/ 1670 w 1771"/>
              <a:gd name="T5" fmla="*/ 242 h 517"/>
              <a:gd name="T6" fmla="*/ 1691 w 1771"/>
              <a:gd name="T7" fmla="*/ 195 h 517"/>
              <a:gd name="T8" fmla="*/ 1670 w 1771"/>
              <a:gd name="T9" fmla="*/ 242 h 517"/>
              <a:gd name="T10" fmla="*/ 1633 w 1771"/>
              <a:gd name="T11" fmla="*/ 272 h 517"/>
              <a:gd name="T12" fmla="*/ 1583 w 1771"/>
              <a:gd name="T13" fmla="*/ 285 h 517"/>
              <a:gd name="T14" fmla="*/ 1516 w 1771"/>
              <a:gd name="T15" fmla="*/ 354 h 517"/>
              <a:gd name="T16" fmla="*/ 1545 w 1771"/>
              <a:gd name="T17" fmla="*/ 312 h 517"/>
              <a:gd name="T18" fmla="*/ 1516 w 1771"/>
              <a:gd name="T19" fmla="*/ 354 h 517"/>
              <a:gd name="T20" fmla="*/ 1474 w 1771"/>
              <a:gd name="T21" fmla="*/ 378 h 517"/>
              <a:gd name="T22" fmla="*/ 1423 w 1771"/>
              <a:gd name="T23" fmla="*/ 382 h 517"/>
              <a:gd name="T24" fmla="*/ 1345 w 1771"/>
              <a:gd name="T25" fmla="*/ 439 h 517"/>
              <a:gd name="T26" fmla="*/ 1381 w 1771"/>
              <a:gd name="T27" fmla="*/ 402 h 517"/>
              <a:gd name="T28" fmla="*/ 1345 w 1771"/>
              <a:gd name="T29" fmla="*/ 439 h 517"/>
              <a:gd name="T30" fmla="*/ 1300 w 1771"/>
              <a:gd name="T31" fmla="*/ 455 h 517"/>
              <a:gd name="T32" fmla="*/ 1249 w 1771"/>
              <a:gd name="T33" fmla="*/ 451 h 517"/>
              <a:gd name="T34" fmla="*/ 1162 w 1771"/>
              <a:gd name="T35" fmla="*/ 493 h 517"/>
              <a:gd name="T36" fmla="*/ 1204 w 1771"/>
              <a:gd name="T37" fmla="*/ 463 h 517"/>
              <a:gd name="T38" fmla="*/ 1162 w 1771"/>
              <a:gd name="T39" fmla="*/ 493 h 517"/>
              <a:gd name="T40" fmla="*/ 1115 w 1771"/>
              <a:gd name="T41" fmla="*/ 502 h 517"/>
              <a:gd name="T42" fmla="*/ 1066 w 1771"/>
              <a:gd name="T43" fmla="*/ 489 h 517"/>
              <a:gd name="T44" fmla="*/ 973 w 1771"/>
              <a:gd name="T45" fmla="*/ 516 h 517"/>
              <a:gd name="T46" fmla="*/ 1019 w 1771"/>
              <a:gd name="T47" fmla="*/ 494 h 517"/>
              <a:gd name="T48" fmla="*/ 973 w 1771"/>
              <a:gd name="T49" fmla="*/ 516 h 517"/>
              <a:gd name="T50" fmla="*/ 925 w 1771"/>
              <a:gd name="T51" fmla="*/ 517 h 517"/>
              <a:gd name="T52" fmla="*/ 878 w 1771"/>
              <a:gd name="T53" fmla="*/ 495 h 517"/>
              <a:gd name="T54" fmla="*/ 782 w 1771"/>
              <a:gd name="T55" fmla="*/ 506 h 517"/>
              <a:gd name="T56" fmla="*/ 832 w 1771"/>
              <a:gd name="T57" fmla="*/ 492 h 517"/>
              <a:gd name="T58" fmla="*/ 782 w 1771"/>
              <a:gd name="T59" fmla="*/ 506 h 517"/>
              <a:gd name="T60" fmla="*/ 735 w 1771"/>
              <a:gd name="T61" fmla="*/ 499 h 517"/>
              <a:gd name="T62" fmla="*/ 693 w 1771"/>
              <a:gd name="T63" fmla="*/ 470 h 517"/>
              <a:gd name="T64" fmla="*/ 596 w 1771"/>
              <a:gd name="T65" fmla="*/ 464 h 517"/>
              <a:gd name="T66" fmla="*/ 647 w 1771"/>
              <a:gd name="T67" fmla="*/ 458 h 517"/>
              <a:gd name="T68" fmla="*/ 596 w 1771"/>
              <a:gd name="T69" fmla="*/ 464 h 517"/>
              <a:gd name="T70" fmla="*/ 551 w 1771"/>
              <a:gd name="T71" fmla="*/ 448 h 517"/>
              <a:gd name="T72" fmla="*/ 514 w 1771"/>
              <a:gd name="T73" fmla="*/ 413 h 517"/>
              <a:gd name="T74" fmla="*/ 420 w 1771"/>
              <a:gd name="T75" fmla="*/ 391 h 517"/>
              <a:gd name="T76" fmla="*/ 463 w 1771"/>
              <a:gd name="T77" fmla="*/ 412 h 517"/>
              <a:gd name="T78" fmla="*/ 433 w 1771"/>
              <a:gd name="T79" fmla="*/ 375 h 517"/>
              <a:gd name="T80" fmla="*/ 420 w 1771"/>
              <a:gd name="T81" fmla="*/ 391 h 517"/>
              <a:gd name="T82" fmla="*/ 378 w 1771"/>
              <a:gd name="T83" fmla="*/ 368 h 517"/>
              <a:gd name="T84" fmla="*/ 348 w 1771"/>
              <a:gd name="T85" fmla="*/ 326 h 517"/>
              <a:gd name="T86" fmla="*/ 259 w 1771"/>
              <a:gd name="T87" fmla="*/ 289 h 517"/>
              <a:gd name="T88" fmla="*/ 309 w 1771"/>
              <a:gd name="T89" fmla="*/ 300 h 517"/>
              <a:gd name="T90" fmla="*/ 259 w 1771"/>
              <a:gd name="T91" fmla="*/ 289 h 517"/>
              <a:gd name="T92" fmla="*/ 222 w 1771"/>
              <a:gd name="T93" fmla="*/ 259 h 517"/>
              <a:gd name="T94" fmla="*/ 199 w 1771"/>
              <a:gd name="T95" fmla="*/ 213 h 517"/>
              <a:gd name="T96" fmla="*/ 118 w 1771"/>
              <a:gd name="T97" fmla="*/ 161 h 517"/>
              <a:gd name="T98" fmla="*/ 165 w 1771"/>
              <a:gd name="T99" fmla="*/ 181 h 517"/>
              <a:gd name="T100" fmla="*/ 118 w 1771"/>
              <a:gd name="T101" fmla="*/ 161 h 517"/>
              <a:gd name="T102" fmla="*/ 86 w 1771"/>
              <a:gd name="T103" fmla="*/ 125 h 517"/>
              <a:gd name="T104" fmla="*/ 71 w 1771"/>
              <a:gd name="T105" fmla="*/ 76 h 517"/>
              <a:gd name="T106" fmla="*/ 0 w 1771"/>
              <a:gd name="T107" fmla="*/ 11 h 517"/>
              <a:gd name="T108" fmla="*/ 43 w 1771"/>
              <a:gd name="T109" fmla="*/ 38 h 517"/>
              <a:gd name="T110" fmla="*/ 0 w 1771"/>
              <a:gd name="T111" fmla="*/ 1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1" h="517">
                <a:moveTo>
                  <a:pt x="1739" y="176"/>
                </a:moveTo>
                <a:cubicBezTo>
                  <a:pt x="1750" y="165"/>
                  <a:pt x="1761" y="153"/>
                  <a:pt x="1771" y="141"/>
                </a:cubicBezTo>
                <a:cubicBezTo>
                  <a:pt x="1756" y="128"/>
                  <a:pt x="1756" y="128"/>
                  <a:pt x="1756" y="128"/>
                </a:cubicBezTo>
                <a:cubicBezTo>
                  <a:pt x="1746" y="140"/>
                  <a:pt x="1735" y="151"/>
                  <a:pt x="1725" y="162"/>
                </a:cubicBezTo>
                <a:lnTo>
                  <a:pt x="1739" y="176"/>
                </a:lnTo>
                <a:close/>
                <a:moveTo>
                  <a:pt x="1670" y="242"/>
                </a:moveTo>
                <a:cubicBezTo>
                  <a:pt x="1682" y="231"/>
                  <a:pt x="1693" y="221"/>
                  <a:pt x="1705" y="210"/>
                </a:cubicBezTo>
                <a:cubicBezTo>
                  <a:pt x="1691" y="195"/>
                  <a:pt x="1691" y="195"/>
                  <a:pt x="1691" y="195"/>
                </a:cubicBezTo>
                <a:cubicBezTo>
                  <a:pt x="1680" y="206"/>
                  <a:pt x="1668" y="216"/>
                  <a:pt x="1657" y="227"/>
                </a:cubicBezTo>
                <a:lnTo>
                  <a:pt x="1670" y="242"/>
                </a:lnTo>
                <a:close/>
                <a:moveTo>
                  <a:pt x="1595" y="301"/>
                </a:moveTo>
                <a:cubicBezTo>
                  <a:pt x="1608" y="292"/>
                  <a:pt x="1621" y="282"/>
                  <a:pt x="1633" y="272"/>
                </a:cubicBezTo>
                <a:cubicBezTo>
                  <a:pt x="1621" y="257"/>
                  <a:pt x="1621" y="257"/>
                  <a:pt x="1621" y="257"/>
                </a:cubicBezTo>
                <a:cubicBezTo>
                  <a:pt x="1608" y="266"/>
                  <a:pt x="1596" y="276"/>
                  <a:pt x="1583" y="285"/>
                </a:cubicBezTo>
                <a:lnTo>
                  <a:pt x="1595" y="301"/>
                </a:lnTo>
                <a:close/>
                <a:moveTo>
                  <a:pt x="1516" y="354"/>
                </a:moveTo>
                <a:cubicBezTo>
                  <a:pt x="1529" y="346"/>
                  <a:pt x="1543" y="337"/>
                  <a:pt x="1556" y="329"/>
                </a:cubicBezTo>
                <a:cubicBezTo>
                  <a:pt x="1545" y="312"/>
                  <a:pt x="1545" y="312"/>
                  <a:pt x="1545" y="312"/>
                </a:cubicBezTo>
                <a:cubicBezTo>
                  <a:pt x="1532" y="321"/>
                  <a:pt x="1519" y="329"/>
                  <a:pt x="1505" y="337"/>
                </a:cubicBezTo>
                <a:lnTo>
                  <a:pt x="1516" y="354"/>
                </a:lnTo>
                <a:close/>
                <a:moveTo>
                  <a:pt x="1432" y="400"/>
                </a:moveTo>
                <a:cubicBezTo>
                  <a:pt x="1446" y="393"/>
                  <a:pt x="1461" y="386"/>
                  <a:pt x="1474" y="378"/>
                </a:cubicBezTo>
                <a:cubicBezTo>
                  <a:pt x="1465" y="361"/>
                  <a:pt x="1465" y="361"/>
                  <a:pt x="1465" y="361"/>
                </a:cubicBezTo>
                <a:cubicBezTo>
                  <a:pt x="1451" y="368"/>
                  <a:pt x="1437" y="375"/>
                  <a:pt x="1423" y="382"/>
                </a:cubicBezTo>
                <a:lnTo>
                  <a:pt x="1432" y="400"/>
                </a:lnTo>
                <a:close/>
                <a:moveTo>
                  <a:pt x="1345" y="439"/>
                </a:moveTo>
                <a:cubicBezTo>
                  <a:pt x="1360" y="433"/>
                  <a:pt x="1374" y="427"/>
                  <a:pt x="1389" y="420"/>
                </a:cubicBezTo>
                <a:cubicBezTo>
                  <a:pt x="1381" y="402"/>
                  <a:pt x="1381" y="402"/>
                  <a:pt x="1381" y="402"/>
                </a:cubicBezTo>
                <a:cubicBezTo>
                  <a:pt x="1367" y="409"/>
                  <a:pt x="1352" y="415"/>
                  <a:pt x="1338" y="420"/>
                </a:cubicBezTo>
                <a:lnTo>
                  <a:pt x="1345" y="439"/>
                </a:lnTo>
                <a:close/>
                <a:moveTo>
                  <a:pt x="1255" y="470"/>
                </a:moveTo>
                <a:cubicBezTo>
                  <a:pt x="1270" y="465"/>
                  <a:pt x="1285" y="461"/>
                  <a:pt x="1300" y="455"/>
                </a:cubicBezTo>
                <a:cubicBezTo>
                  <a:pt x="1294" y="436"/>
                  <a:pt x="1294" y="436"/>
                  <a:pt x="1294" y="436"/>
                </a:cubicBezTo>
                <a:cubicBezTo>
                  <a:pt x="1279" y="442"/>
                  <a:pt x="1264" y="446"/>
                  <a:pt x="1249" y="451"/>
                </a:cubicBezTo>
                <a:lnTo>
                  <a:pt x="1255" y="470"/>
                </a:lnTo>
                <a:close/>
                <a:moveTo>
                  <a:pt x="1162" y="493"/>
                </a:moveTo>
                <a:cubicBezTo>
                  <a:pt x="1178" y="490"/>
                  <a:pt x="1193" y="487"/>
                  <a:pt x="1209" y="483"/>
                </a:cubicBezTo>
                <a:cubicBezTo>
                  <a:pt x="1204" y="463"/>
                  <a:pt x="1204" y="463"/>
                  <a:pt x="1204" y="463"/>
                </a:cubicBezTo>
                <a:cubicBezTo>
                  <a:pt x="1189" y="467"/>
                  <a:pt x="1173" y="471"/>
                  <a:pt x="1158" y="474"/>
                </a:cubicBezTo>
                <a:lnTo>
                  <a:pt x="1162" y="493"/>
                </a:lnTo>
                <a:close/>
                <a:moveTo>
                  <a:pt x="1068" y="509"/>
                </a:moveTo>
                <a:cubicBezTo>
                  <a:pt x="1084" y="507"/>
                  <a:pt x="1100" y="505"/>
                  <a:pt x="1115" y="502"/>
                </a:cubicBezTo>
                <a:cubicBezTo>
                  <a:pt x="1112" y="482"/>
                  <a:pt x="1112" y="482"/>
                  <a:pt x="1112" y="482"/>
                </a:cubicBezTo>
                <a:cubicBezTo>
                  <a:pt x="1097" y="485"/>
                  <a:pt x="1081" y="487"/>
                  <a:pt x="1066" y="489"/>
                </a:cubicBezTo>
                <a:lnTo>
                  <a:pt x="1068" y="509"/>
                </a:lnTo>
                <a:close/>
                <a:moveTo>
                  <a:pt x="973" y="516"/>
                </a:moveTo>
                <a:cubicBezTo>
                  <a:pt x="989" y="516"/>
                  <a:pt x="1005" y="515"/>
                  <a:pt x="1020" y="513"/>
                </a:cubicBezTo>
                <a:cubicBezTo>
                  <a:pt x="1019" y="494"/>
                  <a:pt x="1019" y="494"/>
                  <a:pt x="1019" y="494"/>
                </a:cubicBezTo>
                <a:cubicBezTo>
                  <a:pt x="1003" y="495"/>
                  <a:pt x="988" y="496"/>
                  <a:pt x="972" y="496"/>
                </a:cubicBezTo>
                <a:lnTo>
                  <a:pt x="973" y="516"/>
                </a:lnTo>
                <a:close/>
                <a:moveTo>
                  <a:pt x="877" y="515"/>
                </a:moveTo>
                <a:cubicBezTo>
                  <a:pt x="893" y="516"/>
                  <a:pt x="909" y="517"/>
                  <a:pt x="925" y="517"/>
                </a:cubicBezTo>
                <a:cubicBezTo>
                  <a:pt x="925" y="497"/>
                  <a:pt x="925" y="497"/>
                  <a:pt x="925" y="497"/>
                </a:cubicBezTo>
                <a:cubicBezTo>
                  <a:pt x="910" y="497"/>
                  <a:pt x="894" y="496"/>
                  <a:pt x="878" y="495"/>
                </a:cubicBezTo>
                <a:lnTo>
                  <a:pt x="877" y="515"/>
                </a:lnTo>
                <a:close/>
                <a:moveTo>
                  <a:pt x="782" y="506"/>
                </a:moveTo>
                <a:cubicBezTo>
                  <a:pt x="798" y="508"/>
                  <a:pt x="814" y="510"/>
                  <a:pt x="830" y="512"/>
                </a:cubicBezTo>
                <a:cubicBezTo>
                  <a:pt x="832" y="492"/>
                  <a:pt x="832" y="492"/>
                  <a:pt x="832" y="492"/>
                </a:cubicBezTo>
                <a:cubicBezTo>
                  <a:pt x="816" y="490"/>
                  <a:pt x="801" y="489"/>
                  <a:pt x="785" y="486"/>
                </a:cubicBezTo>
                <a:lnTo>
                  <a:pt x="782" y="506"/>
                </a:lnTo>
                <a:close/>
                <a:moveTo>
                  <a:pt x="688" y="489"/>
                </a:moveTo>
                <a:cubicBezTo>
                  <a:pt x="704" y="493"/>
                  <a:pt x="720" y="496"/>
                  <a:pt x="735" y="499"/>
                </a:cubicBezTo>
                <a:cubicBezTo>
                  <a:pt x="739" y="479"/>
                  <a:pt x="739" y="479"/>
                  <a:pt x="739" y="479"/>
                </a:cubicBezTo>
                <a:cubicBezTo>
                  <a:pt x="723" y="476"/>
                  <a:pt x="708" y="473"/>
                  <a:pt x="693" y="470"/>
                </a:cubicBezTo>
                <a:lnTo>
                  <a:pt x="688" y="489"/>
                </a:lnTo>
                <a:close/>
                <a:moveTo>
                  <a:pt x="596" y="464"/>
                </a:moveTo>
                <a:cubicBezTo>
                  <a:pt x="611" y="469"/>
                  <a:pt x="627" y="473"/>
                  <a:pt x="642" y="478"/>
                </a:cubicBezTo>
                <a:cubicBezTo>
                  <a:pt x="647" y="458"/>
                  <a:pt x="647" y="458"/>
                  <a:pt x="647" y="458"/>
                </a:cubicBezTo>
                <a:cubicBezTo>
                  <a:pt x="632" y="454"/>
                  <a:pt x="617" y="450"/>
                  <a:pt x="602" y="445"/>
                </a:cubicBezTo>
                <a:lnTo>
                  <a:pt x="596" y="464"/>
                </a:lnTo>
                <a:close/>
                <a:moveTo>
                  <a:pt x="507" y="431"/>
                </a:moveTo>
                <a:cubicBezTo>
                  <a:pt x="521" y="437"/>
                  <a:pt x="536" y="443"/>
                  <a:pt x="551" y="448"/>
                </a:cubicBezTo>
                <a:cubicBezTo>
                  <a:pt x="558" y="430"/>
                  <a:pt x="558" y="430"/>
                  <a:pt x="558" y="430"/>
                </a:cubicBezTo>
                <a:cubicBezTo>
                  <a:pt x="543" y="424"/>
                  <a:pt x="529" y="419"/>
                  <a:pt x="514" y="413"/>
                </a:cubicBezTo>
                <a:lnTo>
                  <a:pt x="507" y="431"/>
                </a:lnTo>
                <a:close/>
                <a:moveTo>
                  <a:pt x="420" y="391"/>
                </a:moveTo>
                <a:cubicBezTo>
                  <a:pt x="421" y="391"/>
                  <a:pt x="423" y="392"/>
                  <a:pt x="424" y="393"/>
                </a:cubicBezTo>
                <a:cubicBezTo>
                  <a:pt x="437" y="399"/>
                  <a:pt x="450" y="406"/>
                  <a:pt x="463" y="412"/>
                </a:cubicBezTo>
                <a:cubicBezTo>
                  <a:pt x="471" y="394"/>
                  <a:pt x="471" y="394"/>
                  <a:pt x="471" y="394"/>
                </a:cubicBezTo>
                <a:cubicBezTo>
                  <a:pt x="459" y="388"/>
                  <a:pt x="446" y="381"/>
                  <a:pt x="433" y="375"/>
                </a:cubicBezTo>
                <a:cubicBezTo>
                  <a:pt x="432" y="374"/>
                  <a:pt x="431" y="373"/>
                  <a:pt x="429" y="373"/>
                </a:cubicBezTo>
                <a:lnTo>
                  <a:pt x="420" y="391"/>
                </a:lnTo>
                <a:close/>
                <a:moveTo>
                  <a:pt x="337" y="343"/>
                </a:moveTo>
                <a:cubicBezTo>
                  <a:pt x="351" y="351"/>
                  <a:pt x="364" y="360"/>
                  <a:pt x="378" y="368"/>
                </a:cubicBezTo>
                <a:cubicBezTo>
                  <a:pt x="388" y="350"/>
                  <a:pt x="388" y="350"/>
                  <a:pt x="388" y="350"/>
                </a:cubicBezTo>
                <a:cubicBezTo>
                  <a:pt x="375" y="343"/>
                  <a:pt x="361" y="334"/>
                  <a:pt x="348" y="326"/>
                </a:cubicBezTo>
                <a:lnTo>
                  <a:pt x="337" y="343"/>
                </a:lnTo>
                <a:close/>
                <a:moveTo>
                  <a:pt x="259" y="289"/>
                </a:moveTo>
                <a:cubicBezTo>
                  <a:pt x="272" y="298"/>
                  <a:pt x="285" y="308"/>
                  <a:pt x="298" y="317"/>
                </a:cubicBezTo>
                <a:cubicBezTo>
                  <a:pt x="309" y="300"/>
                  <a:pt x="309" y="300"/>
                  <a:pt x="309" y="300"/>
                </a:cubicBezTo>
                <a:cubicBezTo>
                  <a:pt x="296" y="291"/>
                  <a:pt x="284" y="282"/>
                  <a:pt x="271" y="273"/>
                </a:cubicBezTo>
                <a:lnTo>
                  <a:pt x="259" y="289"/>
                </a:lnTo>
                <a:close/>
                <a:moveTo>
                  <a:pt x="186" y="228"/>
                </a:moveTo>
                <a:cubicBezTo>
                  <a:pt x="197" y="238"/>
                  <a:pt x="209" y="249"/>
                  <a:pt x="222" y="259"/>
                </a:cubicBezTo>
                <a:cubicBezTo>
                  <a:pt x="234" y="244"/>
                  <a:pt x="234" y="244"/>
                  <a:pt x="234" y="244"/>
                </a:cubicBezTo>
                <a:cubicBezTo>
                  <a:pt x="222" y="234"/>
                  <a:pt x="211" y="223"/>
                  <a:pt x="199" y="213"/>
                </a:cubicBezTo>
                <a:lnTo>
                  <a:pt x="186" y="228"/>
                </a:lnTo>
                <a:close/>
                <a:moveTo>
                  <a:pt x="118" y="161"/>
                </a:moveTo>
                <a:cubicBezTo>
                  <a:pt x="128" y="172"/>
                  <a:pt x="140" y="184"/>
                  <a:pt x="151" y="195"/>
                </a:cubicBezTo>
                <a:cubicBezTo>
                  <a:pt x="165" y="181"/>
                  <a:pt x="165" y="181"/>
                  <a:pt x="165" y="181"/>
                </a:cubicBezTo>
                <a:cubicBezTo>
                  <a:pt x="154" y="170"/>
                  <a:pt x="143" y="159"/>
                  <a:pt x="132" y="147"/>
                </a:cubicBezTo>
                <a:lnTo>
                  <a:pt x="118" y="161"/>
                </a:lnTo>
                <a:close/>
                <a:moveTo>
                  <a:pt x="56" y="88"/>
                </a:moveTo>
                <a:cubicBezTo>
                  <a:pt x="65" y="101"/>
                  <a:pt x="76" y="113"/>
                  <a:pt x="86" y="125"/>
                </a:cubicBezTo>
                <a:cubicBezTo>
                  <a:pt x="101" y="112"/>
                  <a:pt x="101" y="112"/>
                  <a:pt x="101" y="112"/>
                </a:cubicBezTo>
                <a:cubicBezTo>
                  <a:pt x="91" y="100"/>
                  <a:pt x="81" y="88"/>
                  <a:pt x="71" y="76"/>
                </a:cubicBezTo>
                <a:lnTo>
                  <a:pt x="56" y="88"/>
                </a:lnTo>
                <a:close/>
                <a:moveTo>
                  <a:pt x="0" y="11"/>
                </a:moveTo>
                <a:cubicBezTo>
                  <a:pt x="9" y="24"/>
                  <a:pt x="18" y="37"/>
                  <a:pt x="27" y="50"/>
                </a:cubicBezTo>
                <a:cubicBezTo>
                  <a:pt x="43" y="38"/>
                  <a:pt x="43" y="38"/>
                  <a:pt x="43" y="38"/>
                </a:cubicBezTo>
                <a:cubicBezTo>
                  <a:pt x="34" y="26"/>
                  <a:pt x="25" y="13"/>
                  <a:pt x="17" y="0"/>
                </a:cubicBezTo>
                <a:lnTo>
                  <a:pt x="0" y="11"/>
                </a:lnTo>
                <a:close/>
              </a:path>
            </a:pathLst>
          </a:custGeom>
          <a:solidFill>
            <a:schemeClr val="tx2"/>
          </a:solidFill>
          <a:ln>
            <a:noFill/>
          </a:ln>
          <a:extLst/>
        </p:spPr>
        <p:txBody>
          <a:bodyPr vert="horz" wrap="square" lIns="54878" tIns="27439" rIns="54878" bIns="27439" numCol="1" anchor="t" anchorCtr="0" compatLnSpc="1">
            <a:prstTxWarp prst="textNoShape">
              <a:avLst/>
            </a:prstTxWarp>
          </a:bodyPr>
          <a:lstStyle/>
          <a:p>
            <a:pPr defTabSz="855817"/>
            <a:endParaRPr lang="en-US" sz="2881" dirty="0">
              <a:solidFill>
                <a:srgbClr val="44546A"/>
              </a:solidFill>
            </a:endParaRPr>
          </a:p>
        </p:txBody>
      </p:sp>
      <p:pic>
        <p:nvPicPr>
          <p:cNvPr id="1026" name="Picture 2" descr="Image result for vitamin 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223" y="2849088"/>
            <a:ext cx="2558571" cy="2153877"/>
          </a:xfrm>
          <a:prstGeom prst="rect">
            <a:avLst/>
          </a:prstGeom>
          <a:noFill/>
          <a:extLst>
            <a:ext uri="{909E8E84-426E-40DD-AFC4-6F175D3DCCD1}">
              <a14:hiddenFill xmlns:a14="http://schemas.microsoft.com/office/drawing/2010/main">
                <a:solidFill>
                  <a:srgbClr val="FFFFFF"/>
                </a:solidFill>
              </a14:hiddenFill>
            </a:ext>
          </a:extLst>
        </p:spPr>
      </p:pic>
      <p:sp>
        <p:nvSpPr>
          <p:cNvPr id="123" name="Freeform 74"/>
          <p:cNvSpPr>
            <a:spLocks noEditPoints="1"/>
          </p:cNvSpPr>
          <p:nvPr/>
        </p:nvSpPr>
        <p:spPr bwMode="auto">
          <a:xfrm>
            <a:off x="7698339" y="2406257"/>
            <a:ext cx="786766" cy="1431028"/>
          </a:xfrm>
          <a:custGeom>
            <a:avLst/>
            <a:gdLst>
              <a:gd name="T0" fmla="*/ 50 w 467"/>
              <a:gd name="T1" fmla="*/ 29 h 849"/>
              <a:gd name="T2" fmla="*/ 12 w 467"/>
              <a:gd name="T3" fmla="*/ 0 h 849"/>
              <a:gd name="T4" fmla="*/ 0 w 467"/>
              <a:gd name="T5" fmla="*/ 16 h 849"/>
              <a:gd name="T6" fmla="*/ 37 w 467"/>
              <a:gd name="T7" fmla="*/ 45 h 849"/>
              <a:gd name="T8" fmla="*/ 50 w 467"/>
              <a:gd name="T9" fmla="*/ 29 h 849"/>
              <a:gd name="T10" fmla="*/ 50 w 467"/>
              <a:gd name="T11" fmla="*/ 29 h 849"/>
              <a:gd name="T12" fmla="*/ 121 w 467"/>
              <a:gd name="T13" fmla="*/ 91 h 849"/>
              <a:gd name="T14" fmla="*/ 86 w 467"/>
              <a:gd name="T15" fmla="*/ 59 h 849"/>
              <a:gd name="T16" fmla="*/ 73 w 467"/>
              <a:gd name="T17" fmla="*/ 74 h 849"/>
              <a:gd name="T18" fmla="*/ 107 w 467"/>
              <a:gd name="T19" fmla="*/ 106 h 849"/>
              <a:gd name="T20" fmla="*/ 121 w 467"/>
              <a:gd name="T21" fmla="*/ 91 h 849"/>
              <a:gd name="T22" fmla="*/ 187 w 467"/>
              <a:gd name="T23" fmla="*/ 159 h 849"/>
              <a:gd name="T24" fmla="*/ 155 w 467"/>
              <a:gd name="T25" fmla="*/ 124 h 849"/>
              <a:gd name="T26" fmla="*/ 140 w 467"/>
              <a:gd name="T27" fmla="*/ 138 h 849"/>
              <a:gd name="T28" fmla="*/ 172 w 467"/>
              <a:gd name="T29" fmla="*/ 172 h 849"/>
              <a:gd name="T30" fmla="*/ 187 w 467"/>
              <a:gd name="T31" fmla="*/ 159 h 849"/>
              <a:gd name="T32" fmla="*/ 187 w 467"/>
              <a:gd name="T33" fmla="*/ 159 h 849"/>
              <a:gd name="T34" fmla="*/ 246 w 467"/>
              <a:gd name="T35" fmla="*/ 233 h 849"/>
              <a:gd name="T36" fmla="*/ 217 w 467"/>
              <a:gd name="T37" fmla="*/ 195 h 849"/>
              <a:gd name="T38" fmla="*/ 202 w 467"/>
              <a:gd name="T39" fmla="*/ 208 h 849"/>
              <a:gd name="T40" fmla="*/ 230 w 467"/>
              <a:gd name="T41" fmla="*/ 245 h 849"/>
              <a:gd name="T42" fmla="*/ 246 w 467"/>
              <a:gd name="T43" fmla="*/ 233 h 849"/>
              <a:gd name="T44" fmla="*/ 300 w 467"/>
              <a:gd name="T45" fmla="*/ 311 h 849"/>
              <a:gd name="T46" fmla="*/ 274 w 467"/>
              <a:gd name="T47" fmla="*/ 271 h 849"/>
              <a:gd name="T48" fmla="*/ 257 w 467"/>
              <a:gd name="T49" fmla="*/ 282 h 849"/>
              <a:gd name="T50" fmla="*/ 283 w 467"/>
              <a:gd name="T51" fmla="*/ 321 h 849"/>
              <a:gd name="T52" fmla="*/ 300 w 467"/>
              <a:gd name="T53" fmla="*/ 311 h 849"/>
              <a:gd name="T54" fmla="*/ 346 w 467"/>
              <a:gd name="T55" fmla="*/ 393 h 849"/>
              <a:gd name="T56" fmla="*/ 324 w 467"/>
              <a:gd name="T57" fmla="*/ 352 h 849"/>
              <a:gd name="T58" fmla="*/ 306 w 467"/>
              <a:gd name="T59" fmla="*/ 361 h 849"/>
              <a:gd name="T60" fmla="*/ 328 w 467"/>
              <a:gd name="T61" fmla="*/ 402 h 849"/>
              <a:gd name="T62" fmla="*/ 346 w 467"/>
              <a:gd name="T63" fmla="*/ 393 h 849"/>
              <a:gd name="T64" fmla="*/ 385 w 467"/>
              <a:gd name="T65" fmla="*/ 480 h 849"/>
              <a:gd name="T66" fmla="*/ 367 w 467"/>
              <a:gd name="T67" fmla="*/ 436 h 849"/>
              <a:gd name="T68" fmla="*/ 348 w 467"/>
              <a:gd name="T69" fmla="*/ 444 h 849"/>
              <a:gd name="T70" fmla="*/ 367 w 467"/>
              <a:gd name="T71" fmla="*/ 487 h 849"/>
              <a:gd name="T72" fmla="*/ 385 w 467"/>
              <a:gd name="T73" fmla="*/ 480 h 849"/>
              <a:gd name="T74" fmla="*/ 417 w 467"/>
              <a:gd name="T75" fmla="*/ 569 h 849"/>
              <a:gd name="T76" fmla="*/ 402 w 467"/>
              <a:gd name="T77" fmla="*/ 524 h 849"/>
              <a:gd name="T78" fmla="*/ 384 w 467"/>
              <a:gd name="T79" fmla="*/ 531 h 849"/>
              <a:gd name="T80" fmla="*/ 398 w 467"/>
              <a:gd name="T81" fmla="*/ 575 h 849"/>
              <a:gd name="T82" fmla="*/ 417 w 467"/>
              <a:gd name="T83" fmla="*/ 569 h 849"/>
              <a:gd name="T84" fmla="*/ 442 w 467"/>
              <a:gd name="T85" fmla="*/ 660 h 849"/>
              <a:gd name="T86" fmla="*/ 431 w 467"/>
              <a:gd name="T87" fmla="*/ 614 h 849"/>
              <a:gd name="T88" fmla="*/ 411 w 467"/>
              <a:gd name="T89" fmla="*/ 619 h 849"/>
              <a:gd name="T90" fmla="*/ 422 w 467"/>
              <a:gd name="T91" fmla="*/ 665 h 849"/>
              <a:gd name="T92" fmla="*/ 442 w 467"/>
              <a:gd name="T93" fmla="*/ 660 h 849"/>
              <a:gd name="T94" fmla="*/ 458 w 467"/>
              <a:gd name="T95" fmla="*/ 753 h 849"/>
              <a:gd name="T96" fmla="*/ 451 w 467"/>
              <a:gd name="T97" fmla="*/ 707 h 849"/>
              <a:gd name="T98" fmla="*/ 431 w 467"/>
              <a:gd name="T99" fmla="*/ 710 h 849"/>
              <a:gd name="T100" fmla="*/ 438 w 467"/>
              <a:gd name="T101" fmla="*/ 756 h 849"/>
              <a:gd name="T102" fmla="*/ 458 w 467"/>
              <a:gd name="T103" fmla="*/ 753 h 849"/>
              <a:gd name="T104" fmla="*/ 467 w 467"/>
              <a:gd name="T105" fmla="*/ 848 h 849"/>
              <a:gd name="T106" fmla="*/ 464 w 467"/>
              <a:gd name="T107" fmla="*/ 801 h 849"/>
              <a:gd name="T108" fmla="*/ 444 w 467"/>
              <a:gd name="T109" fmla="*/ 802 h 849"/>
              <a:gd name="T110" fmla="*/ 447 w 467"/>
              <a:gd name="T111" fmla="*/ 849 h 849"/>
              <a:gd name="T112" fmla="*/ 467 w 467"/>
              <a:gd name="T113" fmla="*/ 84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7" h="849">
                <a:moveTo>
                  <a:pt x="50" y="29"/>
                </a:moveTo>
                <a:cubicBezTo>
                  <a:pt x="37" y="19"/>
                  <a:pt x="25" y="10"/>
                  <a:pt x="12" y="0"/>
                </a:cubicBezTo>
                <a:cubicBezTo>
                  <a:pt x="0" y="16"/>
                  <a:pt x="0" y="16"/>
                  <a:pt x="0" y="16"/>
                </a:cubicBezTo>
                <a:cubicBezTo>
                  <a:pt x="13" y="25"/>
                  <a:pt x="25" y="35"/>
                  <a:pt x="37" y="45"/>
                </a:cubicBezTo>
                <a:cubicBezTo>
                  <a:pt x="50" y="29"/>
                  <a:pt x="50" y="29"/>
                  <a:pt x="50" y="29"/>
                </a:cubicBezTo>
                <a:cubicBezTo>
                  <a:pt x="50" y="29"/>
                  <a:pt x="50" y="29"/>
                  <a:pt x="50" y="29"/>
                </a:cubicBezTo>
                <a:moveTo>
                  <a:pt x="121" y="91"/>
                </a:moveTo>
                <a:cubicBezTo>
                  <a:pt x="110" y="80"/>
                  <a:pt x="98" y="70"/>
                  <a:pt x="86" y="59"/>
                </a:cubicBezTo>
                <a:cubicBezTo>
                  <a:pt x="73" y="74"/>
                  <a:pt x="73" y="74"/>
                  <a:pt x="73" y="74"/>
                </a:cubicBezTo>
                <a:cubicBezTo>
                  <a:pt x="84" y="85"/>
                  <a:pt x="96" y="95"/>
                  <a:pt x="107" y="106"/>
                </a:cubicBezTo>
                <a:cubicBezTo>
                  <a:pt x="121" y="91"/>
                  <a:pt x="121" y="91"/>
                  <a:pt x="121" y="91"/>
                </a:cubicBezTo>
                <a:moveTo>
                  <a:pt x="187" y="159"/>
                </a:moveTo>
                <a:cubicBezTo>
                  <a:pt x="176" y="147"/>
                  <a:pt x="166" y="136"/>
                  <a:pt x="155" y="124"/>
                </a:cubicBezTo>
                <a:cubicBezTo>
                  <a:pt x="140" y="138"/>
                  <a:pt x="140" y="138"/>
                  <a:pt x="140" y="138"/>
                </a:cubicBezTo>
                <a:cubicBezTo>
                  <a:pt x="151" y="150"/>
                  <a:pt x="161" y="161"/>
                  <a:pt x="172" y="172"/>
                </a:cubicBezTo>
                <a:cubicBezTo>
                  <a:pt x="187" y="159"/>
                  <a:pt x="187" y="159"/>
                  <a:pt x="187" y="159"/>
                </a:cubicBezTo>
                <a:cubicBezTo>
                  <a:pt x="187" y="159"/>
                  <a:pt x="187" y="159"/>
                  <a:pt x="187" y="159"/>
                </a:cubicBezTo>
                <a:moveTo>
                  <a:pt x="246" y="233"/>
                </a:moveTo>
                <a:cubicBezTo>
                  <a:pt x="237" y="220"/>
                  <a:pt x="227" y="208"/>
                  <a:pt x="217" y="195"/>
                </a:cubicBezTo>
                <a:cubicBezTo>
                  <a:pt x="202" y="208"/>
                  <a:pt x="202" y="208"/>
                  <a:pt x="202" y="208"/>
                </a:cubicBezTo>
                <a:cubicBezTo>
                  <a:pt x="212" y="220"/>
                  <a:pt x="221" y="232"/>
                  <a:pt x="230" y="245"/>
                </a:cubicBezTo>
                <a:cubicBezTo>
                  <a:pt x="246" y="233"/>
                  <a:pt x="246" y="233"/>
                  <a:pt x="246" y="233"/>
                </a:cubicBezTo>
                <a:moveTo>
                  <a:pt x="300" y="311"/>
                </a:moveTo>
                <a:cubicBezTo>
                  <a:pt x="291" y="297"/>
                  <a:pt x="283" y="284"/>
                  <a:pt x="274" y="271"/>
                </a:cubicBezTo>
                <a:cubicBezTo>
                  <a:pt x="257" y="282"/>
                  <a:pt x="257" y="282"/>
                  <a:pt x="257" y="282"/>
                </a:cubicBezTo>
                <a:cubicBezTo>
                  <a:pt x="266" y="295"/>
                  <a:pt x="275" y="308"/>
                  <a:pt x="283" y="321"/>
                </a:cubicBezTo>
                <a:cubicBezTo>
                  <a:pt x="300" y="311"/>
                  <a:pt x="300" y="311"/>
                  <a:pt x="300" y="311"/>
                </a:cubicBezTo>
                <a:moveTo>
                  <a:pt x="346" y="393"/>
                </a:moveTo>
                <a:cubicBezTo>
                  <a:pt x="339" y="379"/>
                  <a:pt x="332" y="365"/>
                  <a:pt x="324" y="352"/>
                </a:cubicBezTo>
                <a:cubicBezTo>
                  <a:pt x="306" y="361"/>
                  <a:pt x="306" y="361"/>
                  <a:pt x="306" y="361"/>
                </a:cubicBezTo>
                <a:cubicBezTo>
                  <a:pt x="314" y="375"/>
                  <a:pt x="321" y="389"/>
                  <a:pt x="328" y="402"/>
                </a:cubicBezTo>
                <a:cubicBezTo>
                  <a:pt x="346" y="393"/>
                  <a:pt x="346" y="393"/>
                  <a:pt x="346" y="393"/>
                </a:cubicBezTo>
                <a:moveTo>
                  <a:pt x="385" y="480"/>
                </a:moveTo>
                <a:cubicBezTo>
                  <a:pt x="380" y="465"/>
                  <a:pt x="373" y="450"/>
                  <a:pt x="367" y="436"/>
                </a:cubicBezTo>
                <a:cubicBezTo>
                  <a:pt x="348" y="444"/>
                  <a:pt x="348" y="444"/>
                  <a:pt x="348" y="444"/>
                </a:cubicBezTo>
                <a:cubicBezTo>
                  <a:pt x="355" y="458"/>
                  <a:pt x="361" y="473"/>
                  <a:pt x="367" y="487"/>
                </a:cubicBezTo>
                <a:cubicBezTo>
                  <a:pt x="385" y="480"/>
                  <a:pt x="385" y="480"/>
                  <a:pt x="385" y="480"/>
                </a:cubicBezTo>
                <a:moveTo>
                  <a:pt x="417" y="569"/>
                </a:moveTo>
                <a:cubicBezTo>
                  <a:pt x="413" y="554"/>
                  <a:pt x="408" y="539"/>
                  <a:pt x="402" y="524"/>
                </a:cubicBezTo>
                <a:cubicBezTo>
                  <a:pt x="384" y="531"/>
                  <a:pt x="384" y="531"/>
                  <a:pt x="384" y="531"/>
                </a:cubicBezTo>
                <a:cubicBezTo>
                  <a:pt x="389" y="545"/>
                  <a:pt x="394" y="560"/>
                  <a:pt x="398" y="575"/>
                </a:cubicBezTo>
                <a:cubicBezTo>
                  <a:pt x="417" y="569"/>
                  <a:pt x="417" y="569"/>
                  <a:pt x="417" y="569"/>
                </a:cubicBezTo>
                <a:moveTo>
                  <a:pt x="442" y="660"/>
                </a:moveTo>
                <a:cubicBezTo>
                  <a:pt x="438" y="645"/>
                  <a:pt x="435" y="629"/>
                  <a:pt x="431" y="614"/>
                </a:cubicBezTo>
                <a:cubicBezTo>
                  <a:pt x="411" y="619"/>
                  <a:pt x="411" y="619"/>
                  <a:pt x="411" y="619"/>
                </a:cubicBezTo>
                <a:cubicBezTo>
                  <a:pt x="415" y="634"/>
                  <a:pt x="419" y="649"/>
                  <a:pt x="422" y="665"/>
                </a:cubicBezTo>
                <a:cubicBezTo>
                  <a:pt x="442" y="660"/>
                  <a:pt x="442" y="660"/>
                  <a:pt x="442" y="660"/>
                </a:cubicBezTo>
                <a:moveTo>
                  <a:pt x="458" y="753"/>
                </a:moveTo>
                <a:cubicBezTo>
                  <a:pt x="456" y="738"/>
                  <a:pt x="454" y="722"/>
                  <a:pt x="451" y="707"/>
                </a:cubicBezTo>
                <a:cubicBezTo>
                  <a:pt x="431" y="710"/>
                  <a:pt x="431" y="710"/>
                  <a:pt x="431" y="710"/>
                </a:cubicBezTo>
                <a:cubicBezTo>
                  <a:pt x="434" y="725"/>
                  <a:pt x="436" y="741"/>
                  <a:pt x="438" y="756"/>
                </a:cubicBezTo>
                <a:cubicBezTo>
                  <a:pt x="458" y="753"/>
                  <a:pt x="458" y="753"/>
                  <a:pt x="458" y="753"/>
                </a:cubicBezTo>
                <a:moveTo>
                  <a:pt x="467" y="848"/>
                </a:moveTo>
                <a:cubicBezTo>
                  <a:pt x="466" y="832"/>
                  <a:pt x="465" y="816"/>
                  <a:pt x="464" y="801"/>
                </a:cubicBezTo>
                <a:cubicBezTo>
                  <a:pt x="444" y="802"/>
                  <a:pt x="444" y="802"/>
                  <a:pt x="444" y="802"/>
                </a:cubicBezTo>
                <a:cubicBezTo>
                  <a:pt x="445" y="818"/>
                  <a:pt x="446" y="833"/>
                  <a:pt x="447" y="849"/>
                </a:cubicBezTo>
                <a:cubicBezTo>
                  <a:pt x="467" y="848"/>
                  <a:pt x="467" y="848"/>
                  <a:pt x="467" y="848"/>
                </a:cubicBezTo>
              </a:path>
            </a:pathLst>
          </a:custGeom>
          <a:solidFill>
            <a:schemeClr val="tx2"/>
          </a:solidFill>
          <a:ln>
            <a:noFill/>
          </a:ln>
          <a:extLst/>
        </p:spPr>
        <p:txBody>
          <a:bodyPr vert="horz" wrap="square" lIns="54878" tIns="27439" rIns="54878" bIns="27439" numCol="1" anchor="t" anchorCtr="0" compatLnSpc="1">
            <a:prstTxWarp prst="textNoShape">
              <a:avLst/>
            </a:prstTxWarp>
          </a:bodyPr>
          <a:lstStyle/>
          <a:p>
            <a:pPr defTabSz="855817"/>
            <a:endParaRPr lang="en-US" sz="2881" dirty="0">
              <a:solidFill>
                <a:srgbClr val="44546A"/>
              </a:solidFill>
            </a:endParaRPr>
          </a:p>
        </p:txBody>
      </p:sp>
      <p:sp>
        <p:nvSpPr>
          <p:cNvPr id="124" name="Freeform 77"/>
          <p:cNvSpPr>
            <a:spLocks/>
          </p:cNvSpPr>
          <p:nvPr/>
        </p:nvSpPr>
        <p:spPr bwMode="auto">
          <a:xfrm>
            <a:off x="3928273" y="3940229"/>
            <a:ext cx="1358266" cy="766009"/>
          </a:xfrm>
          <a:custGeom>
            <a:avLst/>
            <a:gdLst>
              <a:gd name="T0" fmla="*/ 451 w 806"/>
              <a:gd name="T1" fmla="*/ 0 h 454"/>
              <a:gd name="T2" fmla="*/ 294 w 806"/>
              <a:gd name="T3" fmla="*/ 119 h 454"/>
              <a:gd name="T4" fmla="*/ 235 w 806"/>
              <a:gd name="T5" fmla="*/ 103 h 454"/>
              <a:gd name="T6" fmla="*/ 118 w 806"/>
              <a:gd name="T7" fmla="*/ 220 h 454"/>
              <a:gd name="T8" fmla="*/ 0 w 806"/>
              <a:gd name="T9" fmla="*/ 337 h 454"/>
              <a:gd name="T10" fmla="*/ 118 w 806"/>
              <a:gd name="T11" fmla="*/ 454 h 454"/>
              <a:gd name="T12" fmla="*/ 665 w 806"/>
              <a:gd name="T13" fmla="*/ 454 h 454"/>
              <a:gd name="T14" fmla="*/ 806 w 806"/>
              <a:gd name="T15" fmla="*/ 313 h 454"/>
              <a:gd name="T16" fmla="*/ 744 w 806"/>
              <a:gd name="T17" fmla="*/ 196 h 454"/>
              <a:gd name="T18" fmla="*/ 744 w 806"/>
              <a:gd name="T19" fmla="*/ 194 h 454"/>
              <a:gd name="T20" fmla="*/ 636 w 806"/>
              <a:gd name="T21" fmla="*/ 86 h 454"/>
              <a:gd name="T22" fmla="*/ 598 w 806"/>
              <a:gd name="T23" fmla="*/ 93 h 454"/>
              <a:gd name="T24" fmla="*/ 451 w 806"/>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6" h="454">
                <a:moveTo>
                  <a:pt x="451" y="0"/>
                </a:moveTo>
                <a:cubicBezTo>
                  <a:pt x="376" y="0"/>
                  <a:pt x="313" y="50"/>
                  <a:pt x="294" y="119"/>
                </a:cubicBezTo>
                <a:cubicBezTo>
                  <a:pt x="277" y="109"/>
                  <a:pt x="257" y="103"/>
                  <a:pt x="235" y="103"/>
                </a:cubicBezTo>
                <a:cubicBezTo>
                  <a:pt x="170" y="103"/>
                  <a:pt x="118" y="155"/>
                  <a:pt x="118" y="220"/>
                </a:cubicBezTo>
                <a:cubicBezTo>
                  <a:pt x="53" y="220"/>
                  <a:pt x="0" y="272"/>
                  <a:pt x="0" y="337"/>
                </a:cubicBezTo>
                <a:cubicBezTo>
                  <a:pt x="0" y="402"/>
                  <a:pt x="53" y="454"/>
                  <a:pt x="118" y="454"/>
                </a:cubicBezTo>
                <a:cubicBezTo>
                  <a:pt x="665" y="454"/>
                  <a:pt x="665" y="454"/>
                  <a:pt x="665" y="454"/>
                </a:cubicBezTo>
                <a:cubicBezTo>
                  <a:pt x="743" y="454"/>
                  <a:pt x="806" y="391"/>
                  <a:pt x="806" y="313"/>
                </a:cubicBezTo>
                <a:cubicBezTo>
                  <a:pt x="806" y="265"/>
                  <a:pt x="782" y="222"/>
                  <a:pt x="744" y="196"/>
                </a:cubicBezTo>
                <a:cubicBezTo>
                  <a:pt x="744" y="196"/>
                  <a:pt x="744" y="195"/>
                  <a:pt x="744" y="194"/>
                </a:cubicBezTo>
                <a:cubicBezTo>
                  <a:pt x="744" y="135"/>
                  <a:pt x="696" y="86"/>
                  <a:pt x="636" y="86"/>
                </a:cubicBezTo>
                <a:cubicBezTo>
                  <a:pt x="623" y="86"/>
                  <a:pt x="610" y="89"/>
                  <a:pt x="598" y="93"/>
                </a:cubicBezTo>
                <a:cubicBezTo>
                  <a:pt x="572" y="38"/>
                  <a:pt x="516" y="0"/>
                  <a:pt x="451" y="0"/>
                </a:cubicBezTo>
              </a:path>
            </a:pathLst>
          </a:custGeom>
          <a:solidFill>
            <a:schemeClr val="accent4"/>
          </a:solidFill>
          <a:ln>
            <a:noFill/>
          </a:ln>
          <a:extLst/>
        </p:spPr>
        <p:txBody>
          <a:bodyPr vert="horz" wrap="square" lIns="54878" tIns="27439" rIns="54878" bIns="27439" numCol="1" anchor="t" anchorCtr="0" compatLnSpc="1">
            <a:prstTxWarp prst="textNoShape">
              <a:avLst/>
            </a:prstTxWarp>
          </a:bodyPr>
          <a:lstStyle/>
          <a:p>
            <a:pPr defTabSz="855817"/>
            <a:endParaRPr lang="en-US" sz="2881" dirty="0">
              <a:solidFill>
                <a:srgbClr val="44546A"/>
              </a:solidFill>
            </a:endParaRPr>
          </a:p>
        </p:txBody>
      </p:sp>
      <p:sp>
        <p:nvSpPr>
          <p:cNvPr id="125" name="Freeform 78"/>
          <p:cNvSpPr>
            <a:spLocks/>
          </p:cNvSpPr>
          <p:nvPr/>
        </p:nvSpPr>
        <p:spPr bwMode="auto">
          <a:xfrm>
            <a:off x="5543848" y="1713324"/>
            <a:ext cx="1744980" cy="983236"/>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5" y="139"/>
                  <a:pt x="329"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2"/>
          </a:solidFill>
          <a:ln>
            <a:noFill/>
          </a:ln>
          <a:extLst/>
        </p:spPr>
        <p:txBody>
          <a:bodyPr vert="horz" wrap="square" lIns="54878" tIns="27439" rIns="54878" bIns="27439" numCol="1" anchor="t" anchorCtr="0" compatLnSpc="1">
            <a:prstTxWarp prst="textNoShape">
              <a:avLst/>
            </a:prstTxWarp>
          </a:bodyPr>
          <a:lstStyle/>
          <a:p>
            <a:pPr defTabSz="855817"/>
            <a:endParaRPr lang="en-US" sz="2881" dirty="0">
              <a:solidFill>
                <a:srgbClr val="44546A"/>
              </a:solidFill>
            </a:endParaRPr>
          </a:p>
        </p:txBody>
      </p:sp>
      <p:sp>
        <p:nvSpPr>
          <p:cNvPr id="126" name="Freeform 77"/>
          <p:cNvSpPr>
            <a:spLocks/>
          </p:cNvSpPr>
          <p:nvPr/>
        </p:nvSpPr>
        <p:spPr bwMode="auto">
          <a:xfrm>
            <a:off x="7652031" y="3957163"/>
            <a:ext cx="1358266" cy="766009"/>
          </a:xfrm>
          <a:custGeom>
            <a:avLst/>
            <a:gdLst>
              <a:gd name="T0" fmla="*/ 451 w 806"/>
              <a:gd name="T1" fmla="*/ 0 h 454"/>
              <a:gd name="T2" fmla="*/ 294 w 806"/>
              <a:gd name="T3" fmla="*/ 119 h 454"/>
              <a:gd name="T4" fmla="*/ 235 w 806"/>
              <a:gd name="T5" fmla="*/ 103 h 454"/>
              <a:gd name="T6" fmla="*/ 118 w 806"/>
              <a:gd name="T7" fmla="*/ 220 h 454"/>
              <a:gd name="T8" fmla="*/ 0 w 806"/>
              <a:gd name="T9" fmla="*/ 337 h 454"/>
              <a:gd name="T10" fmla="*/ 118 w 806"/>
              <a:gd name="T11" fmla="*/ 454 h 454"/>
              <a:gd name="T12" fmla="*/ 665 w 806"/>
              <a:gd name="T13" fmla="*/ 454 h 454"/>
              <a:gd name="T14" fmla="*/ 806 w 806"/>
              <a:gd name="T15" fmla="*/ 313 h 454"/>
              <a:gd name="T16" fmla="*/ 744 w 806"/>
              <a:gd name="T17" fmla="*/ 196 h 454"/>
              <a:gd name="T18" fmla="*/ 744 w 806"/>
              <a:gd name="T19" fmla="*/ 194 h 454"/>
              <a:gd name="T20" fmla="*/ 636 w 806"/>
              <a:gd name="T21" fmla="*/ 86 h 454"/>
              <a:gd name="T22" fmla="*/ 598 w 806"/>
              <a:gd name="T23" fmla="*/ 93 h 454"/>
              <a:gd name="T24" fmla="*/ 451 w 806"/>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6" h="454">
                <a:moveTo>
                  <a:pt x="451" y="0"/>
                </a:moveTo>
                <a:cubicBezTo>
                  <a:pt x="376" y="0"/>
                  <a:pt x="313" y="50"/>
                  <a:pt x="294" y="119"/>
                </a:cubicBezTo>
                <a:cubicBezTo>
                  <a:pt x="277" y="109"/>
                  <a:pt x="257" y="103"/>
                  <a:pt x="235" y="103"/>
                </a:cubicBezTo>
                <a:cubicBezTo>
                  <a:pt x="170" y="103"/>
                  <a:pt x="118" y="155"/>
                  <a:pt x="118" y="220"/>
                </a:cubicBezTo>
                <a:cubicBezTo>
                  <a:pt x="53" y="220"/>
                  <a:pt x="0" y="272"/>
                  <a:pt x="0" y="337"/>
                </a:cubicBezTo>
                <a:cubicBezTo>
                  <a:pt x="0" y="402"/>
                  <a:pt x="53" y="454"/>
                  <a:pt x="118" y="454"/>
                </a:cubicBezTo>
                <a:cubicBezTo>
                  <a:pt x="665" y="454"/>
                  <a:pt x="665" y="454"/>
                  <a:pt x="665" y="454"/>
                </a:cubicBezTo>
                <a:cubicBezTo>
                  <a:pt x="743" y="454"/>
                  <a:pt x="806" y="391"/>
                  <a:pt x="806" y="313"/>
                </a:cubicBezTo>
                <a:cubicBezTo>
                  <a:pt x="806" y="265"/>
                  <a:pt x="782" y="222"/>
                  <a:pt x="744" y="196"/>
                </a:cubicBezTo>
                <a:cubicBezTo>
                  <a:pt x="744" y="196"/>
                  <a:pt x="744" y="195"/>
                  <a:pt x="744" y="194"/>
                </a:cubicBezTo>
                <a:cubicBezTo>
                  <a:pt x="744" y="135"/>
                  <a:pt x="696" y="86"/>
                  <a:pt x="636" y="86"/>
                </a:cubicBezTo>
                <a:cubicBezTo>
                  <a:pt x="623" y="86"/>
                  <a:pt x="610" y="89"/>
                  <a:pt x="598" y="93"/>
                </a:cubicBezTo>
                <a:cubicBezTo>
                  <a:pt x="572" y="38"/>
                  <a:pt x="516" y="0"/>
                  <a:pt x="451" y="0"/>
                </a:cubicBezTo>
              </a:path>
            </a:pathLst>
          </a:custGeom>
          <a:solidFill>
            <a:schemeClr val="accent3"/>
          </a:solidFill>
          <a:ln>
            <a:noFill/>
          </a:ln>
          <a:extLst/>
        </p:spPr>
        <p:txBody>
          <a:bodyPr vert="horz" wrap="square" lIns="54878" tIns="27439" rIns="54878" bIns="27439" numCol="1" anchor="t" anchorCtr="0" compatLnSpc="1">
            <a:prstTxWarp prst="textNoShape">
              <a:avLst/>
            </a:prstTxWarp>
          </a:bodyPr>
          <a:lstStyle/>
          <a:p>
            <a:pPr defTabSz="855817"/>
            <a:endParaRPr lang="en-US" sz="2881" dirty="0">
              <a:solidFill>
                <a:srgbClr val="44546A"/>
              </a:solidFill>
            </a:endParaRPr>
          </a:p>
        </p:txBody>
      </p:sp>
      <p:sp>
        <p:nvSpPr>
          <p:cNvPr id="133" name="TextBox 132"/>
          <p:cNvSpPr txBox="1"/>
          <p:nvPr/>
        </p:nvSpPr>
        <p:spPr>
          <a:xfrm>
            <a:off x="5174213" y="2088701"/>
            <a:ext cx="2527270" cy="404615"/>
          </a:xfrm>
          <a:prstGeom prst="rect">
            <a:avLst/>
          </a:prstGeom>
          <a:noFill/>
        </p:spPr>
        <p:txBody>
          <a:bodyPr wrap="square" lIns="0" tIns="54881" rIns="0" bIns="0">
            <a:spAutoFit/>
          </a:bodyPr>
          <a:lstStyle/>
          <a:p>
            <a:pPr algn="ctr" defTabSz="548689">
              <a:lnSpc>
                <a:spcPct val="120000"/>
              </a:lnSpc>
              <a:defRPr/>
            </a:pPr>
            <a:r>
              <a:rPr lang="en-US" sz="1891" b="1" dirty="0">
                <a:solidFill>
                  <a:prstClr val="white"/>
                </a:solidFill>
                <a:latin typeface="Lato Regular"/>
                <a:cs typeface="Lato Regular"/>
              </a:rPr>
              <a:t>1921</a:t>
            </a:r>
          </a:p>
        </p:txBody>
      </p:sp>
      <p:sp>
        <p:nvSpPr>
          <p:cNvPr id="134" name="TextBox 133"/>
          <p:cNvSpPr txBox="1"/>
          <p:nvPr/>
        </p:nvSpPr>
        <p:spPr>
          <a:xfrm>
            <a:off x="7097049" y="4218627"/>
            <a:ext cx="2527270" cy="404615"/>
          </a:xfrm>
          <a:prstGeom prst="rect">
            <a:avLst/>
          </a:prstGeom>
          <a:noFill/>
        </p:spPr>
        <p:txBody>
          <a:bodyPr wrap="square" lIns="0" tIns="54881" rIns="0" bIns="0">
            <a:spAutoFit/>
          </a:bodyPr>
          <a:lstStyle/>
          <a:p>
            <a:pPr algn="ctr" defTabSz="548689">
              <a:lnSpc>
                <a:spcPct val="120000"/>
              </a:lnSpc>
              <a:defRPr/>
            </a:pPr>
            <a:r>
              <a:rPr lang="en-US" sz="1891" b="1" dirty="0">
                <a:solidFill>
                  <a:prstClr val="white"/>
                </a:solidFill>
                <a:latin typeface="Lato Regular"/>
                <a:cs typeface="Lato Regular"/>
              </a:rPr>
              <a:t>4</a:t>
            </a:r>
            <a:r>
              <a:rPr lang="en-US" sz="1891" b="1" baseline="30000" dirty="0">
                <a:solidFill>
                  <a:prstClr val="white"/>
                </a:solidFill>
                <a:latin typeface="Lato Regular"/>
                <a:cs typeface="Lato Regular"/>
              </a:rPr>
              <a:t>th</a:t>
            </a:r>
            <a:r>
              <a:rPr lang="en-US" sz="1891" b="1" dirty="0">
                <a:solidFill>
                  <a:prstClr val="white"/>
                </a:solidFill>
                <a:latin typeface="Lato Regular"/>
                <a:cs typeface="Lato Regular"/>
              </a:rPr>
              <a:t> </a:t>
            </a:r>
          </a:p>
        </p:txBody>
      </p:sp>
      <p:sp>
        <p:nvSpPr>
          <p:cNvPr id="135" name="TextBox 134"/>
          <p:cNvSpPr txBox="1"/>
          <p:nvPr/>
        </p:nvSpPr>
        <p:spPr>
          <a:xfrm>
            <a:off x="3337343" y="4209964"/>
            <a:ext cx="2527270" cy="404615"/>
          </a:xfrm>
          <a:prstGeom prst="rect">
            <a:avLst/>
          </a:prstGeom>
          <a:noFill/>
        </p:spPr>
        <p:txBody>
          <a:bodyPr wrap="square" lIns="0" tIns="54881" rIns="0" bIns="0">
            <a:spAutoFit/>
          </a:bodyPr>
          <a:lstStyle/>
          <a:p>
            <a:pPr algn="ctr" defTabSz="548689">
              <a:lnSpc>
                <a:spcPct val="120000"/>
              </a:lnSpc>
              <a:defRPr/>
            </a:pPr>
            <a:r>
              <a:rPr lang="en-US" sz="1891" b="1" dirty="0">
                <a:solidFill>
                  <a:prstClr val="white"/>
                </a:solidFill>
                <a:latin typeface="Lato Regular"/>
                <a:cs typeface="Lato Regular"/>
              </a:rPr>
              <a:t>1928</a:t>
            </a:r>
          </a:p>
        </p:txBody>
      </p:sp>
      <p:grpSp>
        <p:nvGrpSpPr>
          <p:cNvPr id="136" name="Group 135"/>
          <p:cNvGrpSpPr/>
          <p:nvPr/>
        </p:nvGrpSpPr>
        <p:grpSpPr>
          <a:xfrm>
            <a:off x="2274044" y="1749308"/>
            <a:ext cx="3019285" cy="1139194"/>
            <a:chOff x="3799623" y="3921811"/>
            <a:chExt cx="5726094" cy="2530883"/>
          </a:xfrm>
        </p:grpSpPr>
        <p:sp>
          <p:nvSpPr>
            <p:cNvPr id="137" name="TextBox 136"/>
            <p:cNvSpPr txBox="1"/>
            <p:nvPr/>
          </p:nvSpPr>
          <p:spPr>
            <a:xfrm>
              <a:off x="3799623" y="4434251"/>
              <a:ext cx="5614693" cy="2018443"/>
            </a:xfrm>
            <a:prstGeom prst="rect">
              <a:avLst/>
            </a:prstGeom>
            <a:noFill/>
          </p:spPr>
          <p:txBody>
            <a:bodyPr wrap="square" lIns="0" tIns="54881" rIns="0" bIns="0">
              <a:spAutoFit/>
            </a:bodyPr>
            <a:lstStyle/>
            <a:p>
              <a:pPr algn="r" defTabSz="855817">
                <a:lnSpc>
                  <a:spcPct val="110000"/>
                </a:lnSpc>
              </a:pPr>
              <a:r>
                <a:rPr lang="en-US" sz="1680" dirty="0">
                  <a:solidFill>
                    <a:prstClr val="black"/>
                  </a:solidFill>
                  <a:latin typeface="Lato Regular"/>
                  <a:cs typeface="Lato Regular"/>
                </a:rPr>
                <a:t>Identified an </a:t>
              </a:r>
              <a:r>
                <a:rPr lang="en-US" sz="1680" dirty="0" err="1">
                  <a:solidFill>
                    <a:prstClr val="black"/>
                  </a:solidFill>
                  <a:latin typeface="Lato Regular"/>
                  <a:cs typeface="Lato Regular"/>
                </a:rPr>
                <a:t>antirachitic</a:t>
              </a:r>
              <a:r>
                <a:rPr lang="en-US" sz="1680" dirty="0">
                  <a:solidFill>
                    <a:prstClr val="black"/>
                  </a:solidFill>
                  <a:latin typeface="Lato Regular"/>
                  <a:cs typeface="Lato Regular"/>
                </a:rPr>
                <a:t> substance found in certain fats that could prevent rickets.</a:t>
              </a:r>
            </a:p>
          </p:txBody>
        </p:sp>
        <p:sp>
          <p:nvSpPr>
            <p:cNvPr id="138" name="TextBox 137"/>
            <p:cNvSpPr txBox="1"/>
            <p:nvPr/>
          </p:nvSpPr>
          <p:spPr>
            <a:xfrm>
              <a:off x="6304119" y="3921811"/>
              <a:ext cx="3221598" cy="584628"/>
            </a:xfrm>
            <a:prstGeom prst="rect">
              <a:avLst/>
            </a:prstGeom>
            <a:noFill/>
          </p:spPr>
          <p:txBody>
            <a:bodyPr wrap="square" lIns="41150" tIns="20575" rIns="41150" bIns="20575" rtlCol="0">
              <a:spAutoFit/>
            </a:bodyPr>
            <a:lstStyle/>
            <a:p>
              <a:pPr algn="r" defTabSz="855817"/>
              <a:r>
                <a:rPr lang="id-ID" sz="1440" b="1" dirty="0">
                  <a:solidFill>
                    <a:srgbClr val="FF0000"/>
                  </a:solidFill>
                  <a:latin typeface="Lato Regular"/>
                  <a:cs typeface="Lato Regular"/>
                </a:rPr>
                <a:t>Elmer McCollum </a:t>
              </a:r>
            </a:p>
          </p:txBody>
        </p:sp>
      </p:grpSp>
      <p:grpSp>
        <p:nvGrpSpPr>
          <p:cNvPr id="139" name="Group 138"/>
          <p:cNvGrpSpPr/>
          <p:nvPr/>
        </p:nvGrpSpPr>
        <p:grpSpPr>
          <a:xfrm>
            <a:off x="924024" y="4818528"/>
            <a:ext cx="3611768" cy="1423566"/>
            <a:chOff x="3799623" y="3921811"/>
            <a:chExt cx="5726094" cy="3162657"/>
          </a:xfrm>
        </p:grpSpPr>
        <p:sp>
          <p:nvSpPr>
            <p:cNvPr id="140" name="TextBox 139"/>
            <p:cNvSpPr txBox="1"/>
            <p:nvPr/>
          </p:nvSpPr>
          <p:spPr>
            <a:xfrm>
              <a:off x="3799623" y="4434251"/>
              <a:ext cx="5614694" cy="2650217"/>
            </a:xfrm>
            <a:prstGeom prst="rect">
              <a:avLst/>
            </a:prstGeom>
            <a:noFill/>
          </p:spPr>
          <p:txBody>
            <a:bodyPr wrap="square" lIns="0" tIns="54881" rIns="0" bIns="0">
              <a:spAutoFit/>
            </a:bodyPr>
            <a:lstStyle/>
            <a:p>
              <a:pPr algn="r" defTabSz="855817">
                <a:lnSpc>
                  <a:spcPct val="110000"/>
                </a:lnSpc>
              </a:pPr>
              <a:r>
                <a:rPr lang="en-US" sz="1680" dirty="0">
                  <a:solidFill>
                    <a:prstClr val="black"/>
                  </a:solidFill>
                  <a:latin typeface="Lato Regular"/>
                  <a:cs typeface="Lato Regular"/>
                </a:rPr>
                <a:t>Nobel Prize in </a:t>
              </a:r>
              <a:r>
                <a:rPr lang="en-US" sz="1680" dirty="0" smtClean="0">
                  <a:solidFill>
                    <a:prstClr val="black"/>
                  </a:solidFill>
                  <a:latin typeface="Lato Regular"/>
                  <a:cs typeface="Lato Regular"/>
                </a:rPr>
                <a:t>Chemistry </a:t>
              </a:r>
              <a:r>
                <a:rPr lang="en-US" sz="1680" dirty="0">
                  <a:solidFill>
                    <a:prstClr val="black"/>
                  </a:solidFill>
                  <a:latin typeface="Lato Regular"/>
                  <a:cs typeface="Lato Regular"/>
                </a:rPr>
                <a:t>for discovering the steroid </a:t>
              </a:r>
            </a:p>
            <a:p>
              <a:pPr algn="r" defTabSz="855817">
                <a:lnSpc>
                  <a:spcPct val="110000"/>
                </a:lnSpc>
              </a:pPr>
              <a:r>
                <a:rPr lang="en-US" sz="1680" dirty="0">
                  <a:solidFill>
                    <a:prstClr val="black"/>
                  </a:solidFill>
                  <a:latin typeface="Lato Regular"/>
                  <a:cs typeface="Lato Regular"/>
                </a:rPr>
                <a:t>7-dehydrocholesterol, the precursor of vitamin D</a:t>
              </a:r>
              <a:endParaRPr lang="en-US" sz="1680" dirty="0">
                <a:solidFill>
                  <a:prstClr val="black"/>
                </a:solidFill>
                <a:latin typeface="Lato Light"/>
                <a:cs typeface="Lato Light"/>
              </a:endParaRPr>
            </a:p>
          </p:txBody>
        </p:sp>
        <p:sp>
          <p:nvSpPr>
            <p:cNvPr id="141" name="TextBox 140"/>
            <p:cNvSpPr txBox="1"/>
            <p:nvPr/>
          </p:nvSpPr>
          <p:spPr>
            <a:xfrm>
              <a:off x="6304119" y="3921811"/>
              <a:ext cx="3221598" cy="584628"/>
            </a:xfrm>
            <a:prstGeom prst="rect">
              <a:avLst/>
            </a:prstGeom>
            <a:noFill/>
          </p:spPr>
          <p:txBody>
            <a:bodyPr wrap="square" lIns="41150" tIns="20575" rIns="41150" bIns="20575" rtlCol="0">
              <a:spAutoFit/>
            </a:bodyPr>
            <a:lstStyle/>
            <a:p>
              <a:pPr algn="r" defTabSz="855817"/>
              <a:r>
                <a:rPr lang="en-US" sz="1440" b="1" dirty="0">
                  <a:solidFill>
                    <a:srgbClr val="FF0000"/>
                  </a:solidFill>
                  <a:latin typeface="Lato Regular"/>
                  <a:cs typeface="Lato Regular"/>
                </a:rPr>
                <a:t>Adolf Windaus</a:t>
              </a:r>
              <a:endParaRPr lang="id-ID" sz="1440" b="1" dirty="0">
                <a:solidFill>
                  <a:srgbClr val="FF0000"/>
                </a:solidFill>
                <a:latin typeface="Lato Regular"/>
                <a:cs typeface="Lato Regular"/>
              </a:endParaRPr>
            </a:p>
          </p:txBody>
        </p:sp>
      </p:grpSp>
      <p:grpSp>
        <p:nvGrpSpPr>
          <p:cNvPr id="142" name="Group 141"/>
          <p:cNvGrpSpPr/>
          <p:nvPr/>
        </p:nvGrpSpPr>
        <p:grpSpPr>
          <a:xfrm>
            <a:off x="9197853" y="3498154"/>
            <a:ext cx="2890216" cy="1423566"/>
            <a:chOff x="3719640" y="3921811"/>
            <a:chExt cx="5694677" cy="3162652"/>
          </a:xfrm>
        </p:grpSpPr>
        <p:sp>
          <p:nvSpPr>
            <p:cNvPr id="143" name="TextBox 142"/>
            <p:cNvSpPr txBox="1"/>
            <p:nvPr/>
          </p:nvSpPr>
          <p:spPr>
            <a:xfrm>
              <a:off x="3799624" y="4434250"/>
              <a:ext cx="5614693" cy="2650213"/>
            </a:xfrm>
            <a:prstGeom prst="rect">
              <a:avLst/>
            </a:prstGeom>
            <a:noFill/>
          </p:spPr>
          <p:txBody>
            <a:bodyPr wrap="square" lIns="0" tIns="54881" rIns="0" bIns="0">
              <a:spAutoFit/>
            </a:bodyPr>
            <a:lstStyle/>
            <a:p>
              <a:pPr defTabSz="855817">
                <a:lnSpc>
                  <a:spcPct val="110000"/>
                </a:lnSpc>
              </a:pPr>
              <a:r>
                <a:rPr lang="en-US" sz="1680" dirty="0">
                  <a:solidFill>
                    <a:prstClr val="black"/>
                  </a:solidFill>
                  <a:latin typeface="Lato Regular"/>
                  <a:cs typeface="Lato Regular"/>
                </a:rPr>
                <a:t>T</a:t>
              </a:r>
              <a:r>
                <a:rPr lang="en-US" sz="1680" dirty="0" smtClean="0">
                  <a:solidFill>
                    <a:prstClr val="black"/>
                  </a:solidFill>
                  <a:latin typeface="Lato Regular"/>
                  <a:cs typeface="Lato Regular"/>
                </a:rPr>
                <a:t>he </a:t>
              </a:r>
              <a:r>
                <a:rPr lang="en-US" sz="1680" dirty="0">
                  <a:solidFill>
                    <a:prstClr val="black"/>
                  </a:solidFill>
                  <a:latin typeface="Lato Regular"/>
                  <a:cs typeface="Lato Regular"/>
                </a:rPr>
                <a:t>newly discovered substance was the fourth vitamin identified, it was called vitamin D</a:t>
              </a:r>
              <a:endParaRPr lang="en-US" sz="1680" dirty="0">
                <a:solidFill>
                  <a:prstClr val="black"/>
                </a:solidFill>
                <a:latin typeface="Lato Light"/>
                <a:cs typeface="Lato Light"/>
              </a:endParaRPr>
            </a:p>
          </p:txBody>
        </p:sp>
        <p:sp>
          <p:nvSpPr>
            <p:cNvPr id="144" name="TextBox 143"/>
            <p:cNvSpPr txBox="1"/>
            <p:nvPr/>
          </p:nvSpPr>
          <p:spPr>
            <a:xfrm>
              <a:off x="3719640" y="3921811"/>
              <a:ext cx="3221597" cy="524512"/>
            </a:xfrm>
            <a:prstGeom prst="rect">
              <a:avLst/>
            </a:prstGeom>
            <a:noFill/>
          </p:spPr>
          <p:txBody>
            <a:bodyPr wrap="square" lIns="41150" tIns="20575" rIns="41150" bIns="20575" rtlCol="0">
              <a:spAutoFit/>
            </a:bodyPr>
            <a:lstStyle/>
            <a:p>
              <a:pPr defTabSz="855817"/>
              <a:endParaRPr lang="id-ID" sz="1264" b="1" dirty="0">
                <a:solidFill>
                  <a:srgbClr val="44546A"/>
                </a:solidFill>
                <a:latin typeface="Lato Regular"/>
                <a:cs typeface="Lato Regular"/>
              </a:endParaRPr>
            </a:p>
          </p:txBody>
        </p:sp>
      </p:grpSp>
      <p:pic>
        <p:nvPicPr>
          <p:cNvPr id="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922" y="1749308"/>
            <a:ext cx="105156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Image result for adolf winda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922" y="3770909"/>
            <a:ext cx="1051560" cy="11791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vitamin D structur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4319" y="1979966"/>
            <a:ext cx="1589314" cy="18135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19800" y="6570985"/>
            <a:ext cx="6172200" cy="307777"/>
          </a:xfrm>
          <a:prstGeom prst="rect">
            <a:avLst/>
          </a:prstGeom>
          <a:solidFill>
            <a:srgbClr val="FFFFC3"/>
          </a:solidFill>
        </p:spPr>
        <p:txBody>
          <a:bodyPr wrap="square" rtlCol="0">
            <a:spAutoFit/>
          </a:bodyPr>
          <a:lstStyle/>
          <a:p>
            <a:pPr algn="ctr" defTabSz="855817"/>
            <a:r>
              <a:rPr lang="en-US" sz="1400" dirty="0">
                <a:solidFill>
                  <a:prstClr val="black"/>
                </a:solidFill>
              </a:rPr>
              <a:t>The Journal of Nutrition, Volume 134, Issue 6, 1 June 2004, Pages 1299–1302</a:t>
            </a:r>
          </a:p>
        </p:txBody>
      </p:sp>
    </p:spTree>
    <p:extLst>
      <p:ext uri="{BB962C8B-B14F-4D97-AF65-F5344CB8AC3E}">
        <p14:creationId xmlns:p14="http://schemas.microsoft.com/office/powerpoint/2010/main" val="2036051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500"/>
                                        <p:tgtEl>
                                          <p:spTgt spid="133"/>
                                        </p:tgtEl>
                                      </p:cBhvr>
                                    </p:animEffec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wipe(left)">
                                      <p:cBhvr>
                                        <p:cTn id="24" dur="500"/>
                                        <p:tgtEl>
                                          <p:spTgt spid="125"/>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wipe(left)">
                                      <p:cBhvr>
                                        <p:cTn id="28" dur="500"/>
                                        <p:tgtEl>
                                          <p:spTgt spid="123"/>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42"/>
                                        </p:tgtEl>
                                        <p:attrNameLst>
                                          <p:attrName>style.visibility</p:attrName>
                                        </p:attrNameLst>
                                      </p:cBhvr>
                                      <p:to>
                                        <p:strVal val="visible"/>
                                      </p:to>
                                    </p:set>
                                    <p:anim calcmode="lin" valueType="num">
                                      <p:cBhvr>
                                        <p:cTn id="32" dur="500" fill="hold"/>
                                        <p:tgtEl>
                                          <p:spTgt spid="142"/>
                                        </p:tgtEl>
                                        <p:attrNameLst>
                                          <p:attrName>ppt_w</p:attrName>
                                        </p:attrNameLst>
                                      </p:cBhvr>
                                      <p:tavLst>
                                        <p:tav tm="0">
                                          <p:val>
                                            <p:fltVal val="0"/>
                                          </p:val>
                                        </p:tav>
                                        <p:tav tm="100000">
                                          <p:val>
                                            <p:strVal val="#ppt_w"/>
                                          </p:val>
                                        </p:tav>
                                      </p:tavLst>
                                    </p:anim>
                                    <p:anim calcmode="lin" valueType="num">
                                      <p:cBhvr>
                                        <p:cTn id="33" dur="500" fill="hold"/>
                                        <p:tgtEl>
                                          <p:spTgt spid="142"/>
                                        </p:tgtEl>
                                        <p:attrNameLst>
                                          <p:attrName>ppt_h</p:attrName>
                                        </p:attrNameLst>
                                      </p:cBhvr>
                                      <p:tavLst>
                                        <p:tav tm="0">
                                          <p:val>
                                            <p:fltVal val="0"/>
                                          </p:val>
                                        </p:tav>
                                        <p:tav tm="100000">
                                          <p:val>
                                            <p:strVal val="#ppt_h"/>
                                          </p:val>
                                        </p:tav>
                                      </p:tavLst>
                                    </p:anim>
                                    <p:animEffect transition="in" filter="fade">
                                      <p:cBhvr>
                                        <p:cTn id="34" dur="500"/>
                                        <p:tgtEl>
                                          <p:spTgt spid="142"/>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wipe(right)">
                                      <p:cBhvr>
                                        <p:cTn id="37" dur="500"/>
                                        <p:tgtEl>
                                          <p:spTgt spid="126"/>
                                        </p:tgtEl>
                                      </p:cBhvr>
                                    </p:animEffect>
                                  </p:childTnLst>
                                </p:cTn>
                              </p:par>
                              <p:par>
                                <p:cTn id="38" presetID="1" presetClass="entr" presetSubtype="0"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childTnLst>
                                </p:cTn>
                              </p:par>
                              <p:par>
                                <p:cTn id="40" presetID="22" presetClass="entr" presetSubtype="2" fill="hold" grpId="0" nodeType="with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wipe(right)">
                                      <p:cBhvr>
                                        <p:cTn id="42" dur="500"/>
                                        <p:tgtEl>
                                          <p:spTgt spid="134"/>
                                        </p:tgtEl>
                                      </p:cBhvr>
                                    </p:animEffect>
                                  </p:childTnLst>
                                </p:cTn>
                              </p:par>
                            </p:childTnLst>
                          </p:cTn>
                        </p:par>
                        <p:par>
                          <p:cTn id="43" fill="hold">
                            <p:stCondLst>
                              <p:cond delay="2500"/>
                            </p:stCondLst>
                            <p:childTnLst>
                              <p:par>
                                <p:cTn id="44" presetID="22" presetClass="entr" presetSubtype="2" fill="hold" grpId="0" nodeType="afterEffect">
                                  <p:stCondLst>
                                    <p:cond delay="0"/>
                                  </p:stCondLst>
                                  <p:childTnLst>
                                    <p:set>
                                      <p:cBhvr>
                                        <p:cTn id="45" dur="1" fill="hold">
                                          <p:stCondLst>
                                            <p:cond delay="0"/>
                                          </p:stCondLst>
                                        </p:cTn>
                                        <p:tgtEl>
                                          <p:spTgt spid="122"/>
                                        </p:tgtEl>
                                        <p:attrNameLst>
                                          <p:attrName>style.visibility</p:attrName>
                                        </p:attrNameLst>
                                      </p:cBhvr>
                                      <p:to>
                                        <p:strVal val="visible"/>
                                      </p:to>
                                    </p:set>
                                    <p:animEffect transition="in" filter="wipe(right)">
                                      <p:cBhvr>
                                        <p:cTn id="46" dur="500"/>
                                        <p:tgtEl>
                                          <p:spTgt spid="12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24"/>
                                        </p:tgtEl>
                                        <p:attrNameLst>
                                          <p:attrName>style.visibility</p:attrName>
                                        </p:attrNameLst>
                                      </p:cBhvr>
                                      <p:to>
                                        <p:strVal val="visible"/>
                                      </p:to>
                                    </p:set>
                                    <p:animEffect transition="in" filter="wipe(left)">
                                      <p:cBhvr>
                                        <p:cTn id="49" dur="500"/>
                                        <p:tgtEl>
                                          <p:spTgt spid="12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5"/>
                                        </p:tgtEl>
                                        <p:attrNameLst>
                                          <p:attrName>style.visibility</p:attrName>
                                        </p:attrNameLst>
                                      </p:cBhvr>
                                      <p:to>
                                        <p:strVal val="visible"/>
                                      </p:to>
                                    </p:set>
                                    <p:animEffect transition="in" filter="wipe(left)">
                                      <p:cBhvr>
                                        <p:cTn id="52" dur="500"/>
                                        <p:tgtEl>
                                          <p:spTgt spid="135"/>
                                        </p:tgtEl>
                                      </p:cBhvr>
                                    </p:animEffect>
                                  </p:childTnLst>
                                </p:cTn>
                              </p:par>
                              <p:par>
                                <p:cTn id="53" presetID="22" presetClass="entr" presetSubtype="8" fill="hold" nodeType="withEffect">
                                  <p:stCondLst>
                                    <p:cond delay="0"/>
                                  </p:stCondLst>
                                  <p:childTnLst>
                                    <p:set>
                                      <p:cBhvr>
                                        <p:cTn id="54" dur="1" fill="hold">
                                          <p:stCondLst>
                                            <p:cond delay="0"/>
                                          </p:stCondLst>
                                        </p:cTn>
                                        <p:tgtEl>
                                          <p:spTgt spid="139"/>
                                        </p:tgtEl>
                                        <p:attrNameLst>
                                          <p:attrName>style.visibility</p:attrName>
                                        </p:attrNameLst>
                                      </p:cBhvr>
                                      <p:to>
                                        <p:strVal val="visible"/>
                                      </p:to>
                                    </p:set>
                                    <p:animEffect transition="in" filter="wipe(left)">
                                      <p:cBhvr>
                                        <p:cTn id="55" dur="500"/>
                                        <p:tgtEl>
                                          <p:spTgt spid="139"/>
                                        </p:tgtEl>
                                      </p:cBhvr>
                                    </p:animEffect>
                                  </p:childTnLst>
                                </p:cTn>
                              </p:par>
                              <p:par>
                                <p:cTn id="56" presetID="1" presetClass="entr" presetSubtype="0" fill="hold" nodeType="withEffect">
                                  <p:stCondLst>
                                    <p:cond delay="0"/>
                                  </p:stCondLst>
                                  <p:childTnLst>
                                    <p:set>
                                      <p:cBhvr>
                                        <p:cTn id="57"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P spid="124" grpId="0" animBg="1"/>
      <p:bldP spid="125" grpId="0" animBg="1"/>
      <p:bldP spid="126" grpId="0" animBg="1"/>
      <p:bldP spid="133" grpId="0"/>
      <p:bldP spid="134" grpId="0"/>
      <p:bldP spid="135"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itle 1"/>
          <p:cNvSpPr>
            <a:spLocks noGrp="1"/>
          </p:cNvSpPr>
          <p:nvPr>
            <p:ph type="title"/>
          </p:nvPr>
        </p:nvSpPr>
        <p:spPr>
          <a:xfrm>
            <a:off x="-381000" y="299669"/>
            <a:ext cx="12115800" cy="839353"/>
          </a:xfrm>
        </p:spPr>
        <p:txBody>
          <a:bodyPr>
            <a:normAutofit/>
          </a:bodyPr>
          <a:lstStyle/>
          <a:p>
            <a:pPr algn="ctr"/>
            <a:r>
              <a:rPr lang="en-US" dirty="0">
                <a:solidFill>
                  <a:srgbClr val="FF0000"/>
                </a:solidFill>
                <a:latin typeface="Times New Roman" panose="02020603050405020304" pitchFamily="18" charset="0"/>
                <a:cs typeface="Times New Roman" panose="02020603050405020304" pitchFamily="18" charset="0"/>
              </a:rPr>
              <a:t>Forms of Vitamin D</a:t>
            </a:r>
          </a:p>
        </p:txBody>
      </p:sp>
      <p:sp>
        <p:nvSpPr>
          <p:cNvPr id="19" name="Content Placeholder 3"/>
          <p:cNvSpPr>
            <a:spLocks noGrp="1"/>
          </p:cNvSpPr>
          <p:nvPr>
            <p:ph idx="1"/>
          </p:nvPr>
        </p:nvSpPr>
        <p:spPr>
          <a:xfrm>
            <a:off x="926621" y="2049248"/>
            <a:ext cx="3581400" cy="1447800"/>
          </a:xfrm>
          <a:ln>
            <a:solidFill>
              <a:schemeClr val="accent1">
                <a:lumMod val="75000"/>
              </a:schemeClr>
            </a:solidFill>
          </a:ln>
        </p:spPr>
        <p:txBody>
          <a:bodyPr>
            <a:normAutofit/>
          </a:bodyPr>
          <a:lstStyle/>
          <a:p>
            <a:pPr algn="ctr"/>
            <a:r>
              <a:rPr lang="it-IT" sz="2800" dirty="0" smtClean="0">
                <a:solidFill>
                  <a:srgbClr val="7030A0"/>
                </a:solidFill>
                <a:latin typeface="Times New Roman" panose="02020603050405020304" pitchFamily="18" charset="0"/>
                <a:cs typeface="Times New Roman" panose="02020603050405020304" pitchFamily="18" charset="0"/>
              </a:rPr>
              <a:t>Vitamin D2 (Ergocalciferol)</a:t>
            </a:r>
          </a:p>
        </p:txBody>
      </p:sp>
      <p:sp>
        <p:nvSpPr>
          <p:cNvPr id="20" name="TextBox 19"/>
          <p:cNvSpPr txBox="1"/>
          <p:nvPr/>
        </p:nvSpPr>
        <p:spPr>
          <a:xfrm>
            <a:off x="4478713" y="6014823"/>
            <a:ext cx="8448939" cy="369332"/>
          </a:xfrm>
          <a:prstGeom prst="rect">
            <a:avLst/>
          </a:prstGeom>
          <a:noFill/>
        </p:spPr>
        <p:txBody>
          <a:bodyPr wrap="square" rtlCol="0">
            <a:spAutoFit/>
          </a:bodyPr>
          <a:lstStyle/>
          <a:p>
            <a:pPr algn="ctr"/>
            <a:r>
              <a:rPr lang="en-US" b="1" dirty="0">
                <a:solidFill>
                  <a:prstClr val="black"/>
                </a:solidFill>
                <a:latin typeface="Times New Roman" panose="02020603050405020304" pitchFamily="18" charset="0"/>
                <a:cs typeface="Times New Roman" panose="02020603050405020304" pitchFamily="18" charset="0"/>
              </a:rPr>
              <a:t>Active form- </a:t>
            </a:r>
            <a:r>
              <a:rPr lang="en-US" b="1" dirty="0">
                <a:solidFill>
                  <a:srgbClr val="FF0000"/>
                </a:solidFill>
                <a:latin typeface="Times New Roman" panose="02020603050405020304" pitchFamily="18" charset="0"/>
                <a:cs typeface="Times New Roman" panose="02020603050405020304" pitchFamily="18" charset="0"/>
              </a:rPr>
              <a:t>1,25-Dihydroxycholecalciferol (</a:t>
            </a:r>
            <a:r>
              <a:rPr lang="en-US" b="1" dirty="0" err="1">
                <a:solidFill>
                  <a:srgbClr val="FF0000"/>
                </a:solidFill>
                <a:latin typeface="Times New Roman" panose="02020603050405020304" pitchFamily="18" charset="0"/>
                <a:cs typeface="Times New Roman" panose="02020603050405020304" pitchFamily="18" charset="0"/>
              </a:rPr>
              <a:t>Calcitriol</a:t>
            </a:r>
            <a:r>
              <a:rPr lang="en-US" b="1" dirty="0">
                <a:solidFill>
                  <a:srgbClr val="FF0000"/>
                </a:solidFill>
                <a:latin typeface="Times New Roman" panose="02020603050405020304" pitchFamily="18" charset="0"/>
                <a:cs typeface="Times New Roman" panose="02020603050405020304" pitchFamily="18" charset="0"/>
              </a:rPr>
              <a:t>)</a:t>
            </a:r>
          </a:p>
        </p:txBody>
      </p:sp>
      <p:sp>
        <p:nvSpPr>
          <p:cNvPr id="21" name="Content Placeholder 2"/>
          <p:cNvSpPr>
            <a:spLocks noGrp="1"/>
          </p:cNvSpPr>
          <p:nvPr>
            <p:ph idx="1"/>
          </p:nvPr>
        </p:nvSpPr>
        <p:spPr>
          <a:xfrm>
            <a:off x="3325182" y="953513"/>
            <a:ext cx="4675818" cy="380037"/>
          </a:xfrm>
          <a:ln w="19050">
            <a:noFill/>
          </a:ln>
        </p:spPr>
        <p:txBody>
          <a:bodyPr>
            <a:normAutofit/>
          </a:bodyPr>
          <a:lstStyle/>
          <a:p>
            <a:pPr marL="0" indent="0" algn="ctr">
              <a:buNone/>
            </a:pPr>
            <a:r>
              <a:rPr lang="en-US" sz="2000" dirty="0">
                <a:solidFill>
                  <a:schemeClr val="tx1"/>
                </a:solidFill>
                <a:latin typeface="Times New Roman" panose="02020603050405020304" pitchFamily="18" charset="0"/>
                <a:cs typeface="Times New Roman" panose="02020603050405020304" pitchFamily="18" charset="0"/>
              </a:rPr>
              <a:t>Vitamin D consists of 2 bioequivalent </a:t>
            </a:r>
            <a:r>
              <a:rPr lang="en-US" sz="2000" dirty="0" smtClean="0">
                <a:solidFill>
                  <a:schemeClr val="tx1"/>
                </a:solidFill>
                <a:latin typeface="Times New Roman" panose="02020603050405020304" pitchFamily="18" charset="0"/>
                <a:cs typeface="Times New Roman" panose="02020603050405020304" pitchFamily="18" charset="0"/>
              </a:rPr>
              <a:t>forms</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2" name="Content Placeholder 3"/>
          <p:cNvSpPr>
            <a:spLocks noGrp="1"/>
          </p:cNvSpPr>
          <p:nvPr>
            <p:ph idx="1"/>
          </p:nvPr>
        </p:nvSpPr>
        <p:spPr>
          <a:xfrm>
            <a:off x="6655998" y="2044271"/>
            <a:ext cx="3581400" cy="1447800"/>
          </a:xfrm>
          <a:ln>
            <a:solidFill>
              <a:schemeClr val="accent1">
                <a:lumMod val="75000"/>
              </a:schemeClr>
            </a:solidFill>
          </a:ln>
        </p:spPr>
        <p:txBody>
          <a:bodyPr>
            <a:normAutofit/>
          </a:bodyPr>
          <a:lstStyle/>
          <a:p>
            <a:pPr algn="ctr"/>
            <a:r>
              <a:rPr lang="it-IT" sz="2800" dirty="0">
                <a:solidFill>
                  <a:srgbClr val="7030A0"/>
                </a:solidFill>
                <a:latin typeface="Times New Roman" panose="02020603050405020304" pitchFamily="18" charset="0"/>
                <a:cs typeface="Times New Roman" panose="02020603050405020304" pitchFamily="18" charset="0"/>
              </a:rPr>
              <a:t>Vitamin D3 (Cholecalciferol)</a:t>
            </a:r>
          </a:p>
        </p:txBody>
      </p:sp>
      <p:sp>
        <p:nvSpPr>
          <p:cNvPr id="23" name="TextBox 22"/>
          <p:cNvSpPr txBox="1"/>
          <p:nvPr/>
        </p:nvSpPr>
        <p:spPr>
          <a:xfrm>
            <a:off x="838200" y="3796871"/>
            <a:ext cx="3758242" cy="101566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US" sz="2000" dirty="0" smtClean="0">
                <a:solidFill>
                  <a:prstClr val="black"/>
                </a:solidFill>
                <a:latin typeface="Times New Roman" panose="02020603050405020304" pitchFamily="18" charset="0"/>
                <a:cs typeface="Times New Roman" panose="02020603050405020304" pitchFamily="18" charset="0"/>
              </a:rPr>
              <a:t>Dietary </a:t>
            </a:r>
            <a:r>
              <a:rPr lang="en-US" sz="2000" dirty="0">
                <a:solidFill>
                  <a:prstClr val="black"/>
                </a:solidFill>
                <a:latin typeface="Times New Roman" panose="02020603050405020304" pitchFamily="18" charset="0"/>
                <a:cs typeface="Times New Roman" panose="02020603050405020304" pitchFamily="18" charset="0"/>
              </a:rPr>
              <a:t>vegetable </a:t>
            </a:r>
            <a:r>
              <a:rPr lang="en-US" sz="2000" dirty="0" smtClean="0">
                <a:solidFill>
                  <a:prstClr val="black"/>
                </a:solidFill>
                <a:latin typeface="Times New Roman" panose="02020603050405020304" pitchFamily="18" charset="0"/>
                <a:cs typeface="Times New Roman" panose="02020603050405020304" pitchFamily="18" charset="0"/>
              </a:rPr>
              <a:t>sources</a:t>
            </a:r>
          </a:p>
          <a:p>
            <a:pPr marL="342900" indent="-342900">
              <a:buFont typeface="Arial" panose="020B0604020202020204" pitchFamily="34" charset="0"/>
              <a:buChar char="•"/>
            </a:pPr>
            <a:r>
              <a:rPr lang="en-US" sz="2000" dirty="0" smtClean="0">
                <a:solidFill>
                  <a:prstClr val="black"/>
                </a:solidFill>
                <a:latin typeface="Times New Roman" panose="02020603050405020304" pitchFamily="18" charset="0"/>
                <a:cs typeface="Times New Roman" panose="02020603050405020304" pitchFamily="18" charset="0"/>
              </a:rPr>
              <a:t>Oral supplements</a:t>
            </a:r>
          </a:p>
          <a:p>
            <a:pPr marL="342900" indent="-342900">
              <a:buFont typeface="Arial" panose="020B0604020202020204" pitchFamily="34" charset="0"/>
              <a:buChar char="•"/>
            </a:pPr>
            <a:r>
              <a:rPr lang="en-US" sz="2000" dirty="0" smtClean="0">
                <a:solidFill>
                  <a:prstClr val="black"/>
                </a:solidFill>
                <a:latin typeface="Times New Roman" panose="02020603050405020304" pitchFamily="18" charset="0"/>
                <a:cs typeface="Times New Roman" panose="02020603050405020304" pitchFamily="18" charset="0"/>
              </a:rPr>
              <a:t>Only </a:t>
            </a:r>
            <a:r>
              <a:rPr lang="en-US" sz="2000" dirty="0">
                <a:solidFill>
                  <a:prstClr val="black"/>
                </a:solidFill>
                <a:latin typeface="Times New Roman" panose="02020603050405020304" pitchFamily="18" charset="0"/>
                <a:cs typeface="Times New Roman" panose="02020603050405020304" pitchFamily="18" charset="0"/>
              </a:rPr>
              <a:t>1/3 as active as </a:t>
            </a:r>
            <a:r>
              <a:rPr lang="en-US" sz="2000" dirty="0" smtClean="0">
                <a:solidFill>
                  <a:prstClr val="black"/>
                </a:solidFill>
                <a:latin typeface="Times New Roman" panose="02020603050405020304" pitchFamily="18" charset="0"/>
                <a:cs typeface="Times New Roman" panose="02020603050405020304" pitchFamily="18" charset="0"/>
              </a:rPr>
              <a:t>D3</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346221" y="3776008"/>
            <a:ext cx="5943600" cy="1938992"/>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lgn="just">
              <a:buFont typeface="Arial" panose="020B0604020202020204" pitchFamily="34" charset="0"/>
              <a:buChar char="•"/>
            </a:pPr>
            <a:r>
              <a:rPr lang="en-US" sz="2000" dirty="0" smtClean="0">
                <a:solidFill>
                  <a:prstClr val="black"/>
                </a:solidFill>
                <a:latin typeface="Times New Roman" panose="02020603050405020304" pitchFamily="18" charset="0"/>
                <a:cs typeface="Times New Roman" panose="02020603050405020304" pitchFamily="18" charset="0"/>
              </a:rPr>
              <a:t>Skin </a:t>
            </a:r>
            <a:r>
              <a:rPr lang="en-US" sz="2000" dirty="0">
                <a:solidFill>
                  <a:prstClr val="black"/>
                </a:solidFill>
                <a:latin typeface="Times New Roman" panose="02020603050405020304" pitchFamily="18" charset="0"/>
                <a:cs typeface="Times New Roman" panose="02020603050405020304" pitchFamily="18" charset="0"/>
              </a:rPr>
              <a:t>exposure to UVB radiation in sunlight</a:t>
            </a:r>
          </a:p>
          <a:p>
            <a:pPr marL="342900" indent="-342900" algn="just">
              <a:buFont typeface="Arial" panose="020B0604020202020204" pitchFamily="34" charset="0"/>
              <a:buChar char="•"/>
            </a:pPr>
            <a:r>
              <a:rPr lang="en-US" sz="2000" dirty="0" smtClean="0">
                <a:solidFill>
                  <a:prstClr val="black"/>
                </a:solidFill>
                <a:latin typeface="Times New Roman" panose="02020603050405020304" pitchFamily="18" charset="0"/>
                <a:cs typeface="Times New Roman" panose="02020603050405020304" pitchFamily="18" charset="0"/>
              </a:rPr>
              <a:t>Food </a:t>
            </a:r>
            <a:r>
              <a:rPr lang="en-US" sz="2000" dirty="0">
                <a:solidFill>
                  <a:prstClr val="black"/>
                </a:solidFill>
                <a:latin typeface="Times New Roman" panose="02020603050405020304" pitchFamily="18" charset="0"/>
                <a:cs typeface="Times New Roman" panose="02020603050405020304" pitchFamily="18" charset="0"/>
              </a:rPr>
              <a:t>sources such as oily fish and variably fortified foods </a:t>
            </a:r>
          </a:p>
          <a:p>
            <a:pPr marL="342900" indent="-342900" algn="just">
              <a:buFont typeface="Arial" panose="020B0604020202020204" pitchFamily="34" charset="0"/>
              <a:buChar char="•"/>
            </a:pPr>
            <a:r>
              <a:rPr lang="en-US" sz="2000" dirty="0" smtClean="0">
                <a:solidFill>
                  <a:prstClr val="black"/>
                </a:solidFill>
                <a:latin typeface="Times New Roman" panose="02020603050405020304" pitchFamily="18" charset="0"/>
                <a:cs typeface="Times New Roman" panose="02020603050405020304" pitchFamily="18" charset="0"/>
              </a:rPr>
              <a:t>Oral supplements</a:t>
            </a:r>
          </a:p>
          <a:p>
            <a:pPr marL="342900" indent="-342900" algn="jus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Vitamin D3 &gt;3 times as effective as D2 and has more sustained blood </a:t>
            </a:r>
            <a:r>
              <a:rPr lang="en-US" sz="2000" dirty="0" smtClean="0">
                <a:solidFill>
                  <a:prstClr val="black"/>
                </a:solidFill>
                <a:latin typeface="Times New Roman" panose="02020603050405020304" pitchFamily="18" charset="0"/>
                <a:cs typeface="Times New Roman" panose="02020603050405020304" pitchFamily="18" charset="0"/>
              </a:rPr>
              <a:t>levels</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25" name="Down Arrow 24"/>
          <p:cNvSpPr/>
          <p:nvPr/>
        </p:nvSpPr>
        <p:spPr>
          <a:xfrm>
            <a:off x="2336321" y="3263471"/>
            <a:ext cx="762000" cy="54415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prstClr val="white"/>
              </a:solidFill>
              <a:latin typeface="Times New Roman" panose="02020603050405020304" pitchFamily="18" charset="0"/>
              <a:cs typeface="Times New Roman" panose="02020603050405020304" pitchFamily="18" charset="0"/>
            </a:endParaRPr>
          </a:p>
        </p:txBody>
      </p:sp>
      <p:sp>
        <p:nvSpPr>
          <p:cNvPr id="26" name="Down Arrow 25"/>
          <p:cNvSpPr/>
          <p:nvPr/>
        </p:nvSpPr>
        <p:spPr>
          <a:xfrm>
            <a:off x="8154119" y="3247266"/>
            <a:ext cx="762000" cy="54415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prstClr val="white"/>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10161431" y="6550223"/>
            <a:ext cx="2030569" cy="307777"/>
          </a:xfrm>
          <a:prstGeom prst="rect">
            <a:avLst/>
          </a:prstGeom>
          <a:solidFill>
            <a:srgbClr val="FFFFC3"/>
          </a:solidFill>
        </p:spPr>
        <p:txBody>
          <a:bodyPr wrap="square" rtlCol="0">
            <a:spAutoFit/>
          </a:bodyPr>
          <a:lstStyle/>
          <a:p>
            <a:pPr algn="ctr"/>
            <a:r>
              <a:rPr lang="en-US" sz="1400" dirty="0">
                <a:solidFill>
                  <a:prstClr val="black"/>
                </a:solidFill>
                <a:latin typeface="Times New Roman" panose="02020603050405020304" pitchFamily="18" charset="0"/>
                <a:cs typeface="Times New Roman" panose="02020603050405020304" pitchFamily="18" charset="0"/>
              </a:rPr>
              <a:t>MHRA UK Guideline</a:t>
            </a:r>
          </a:p>
        </p:txBody>
      </p:sp>
      <p:sp>
        <p:nvSpPr>
          <p:cNvPr id="28" name="Right Brace 27"/>
          <p:cNvSpPr/>
          <p:nvPr/>
        </p:nvSpPr>
        <p:spPr>
          <a:xfrm rot="16200000">
            <a:off x="5083187" y="-1423179"/>
            <a:ext cx="704347" cy="6198079"/>
          </a:xfrm>
          <a:prstGeom prst="rightBrace">
            <a:avLst>
              <a:gd name="adj1" fmla="val 8333"/>
              <a:gd name="adj2" fmla="val 5105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1559270"/>
      </p:ext>
    </p:extLst>
  </p:cSld>
  <p:clrMapOvr>
    <a:masterClrMapping/>
  </p:clrMapOvr>
  <p:timing>
    <p:tnLst>
      <p:par>
        <p:cTn id="1" dur="indefinite" restart="never" nodeType="tmRoot"/>
      </p:par>
    </p:tnLst>
  </p:timing>
</p:sld>
</file>

<file path=ppt/theme/theme1.xml><?xml version="1.0" encoding="utf-8"?>
<a:theme xmlns:a="http://schemas.openxmlformats.org/drawingml/2006/main" name="tf1016418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10.xml><?xml version="1.0" encoding="utf-8"?>
<a:theme xmlns:a="http://schemas.openxmlformats.org/drawingml/2006/main" name="3_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Office Theme">
  <a:themeElements>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0.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_Default Theme">
  <a:themeElements>
    <a:clrScheme name="Motagua Colored Light">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arketSpecific xmlns="4873beb7-5857-4685-be1f-d57550cc96cc">false</MarketSpecific>
    <ApprovalStatus xmlns="4873beb7-5857-4685-be1f-d57550cc96cc">InProgress</ApprovalStatus>
    <DirectSourceMarket xmlns="4873beb7-5857-4685-be1f-d57550cc96cc" xsi:nil="true"/>
    <PrimaryImageGen xmlns="4873beb7-5857-4685-be1f-d57550cc96cc">true</PrimaryImageGen>
    <ThumbnailAssetId xmlns="4873beb7-5857-4685-be1f-d57550cc96cc" xsi:nil="true"/>
    <NumericId xmlns="4873beb7-5857-4685-be1f-d57550cc96cc">-1</NumericId>
    <TPFriendlyName xmlns="4873beb7-5857-4685-be1f-d57550cc96cc">Certificate of completion for course</TPFriendlyName>
    <BusinessGroup xmlns="4873beb7-5857-4685-be1f-d57550cc96cc" xsi:nil="true"/>
    <APEditor xmlns="4873beb7-5857-4685-be1f-d57550cc96cc">
      <UserInfo>
        <DisplayName>REDMOND\v-luannv</DisplayName>
        <AccountId>92</AccountId>
        <AccountType/>
      </UserInfo>
    </APEditor>
    <SourceTitle xmlns="4873beb7-5857-4685-be1f-d57550cc96cc">Certificate of completion for course</SourceTitle>
    <OpenTemplate xmlns="4873beb7-5857-4685-be1f-d57550cc96cc">true</OpenTemplate>
    <UALocComments xmlns="4873beb7-5857-4685-be1f-d57550cc96cc" xsi:nil="true"/>
    <ParentAssetId xmlns="4873beb7-5857-4685-be1f-d57550cc96cc" xsi:nil="true"/>
    <IntlLangReviewDate xmlns="4873beb7-5857-4685-be1f-d57550cc96cc" xsi:nil="true"/>
    <PublishStatusLookup xmlns="4873beb7-5857-4685-be1f-d57550cc96cc">
      <Value>275310</Value>
      <Value>1282688</Value>
    </PublishStatusLookup>
    <MachineTranslated xmlns="4873beb7-5857-4685-be1f-d57550cc96cc">false</MachineTranslated>
    <OriginalSourceMarket xmlns="4873beb7-5857-4685-be1f-d57550cc96cc" xsi:nil="true"/>
    <TPInstallLocation xmlns="4873beb7-5857-4685-be1f-d57550cc96cc">{My Templates}</TPInstallLocation>
    <APDescription xmlns="4873beb7-5857-4685-be1f-d57550cc96cc" xsi:nil="true"/>
    <ContentItem xmlns="4873beb7-5857-4685-be1f-d57550cc96cc" xsi:nil="true"/>
    <ClipArtFilename xmlns="4873beb7-5857-4685-be1f-d57550cc96cc" xsi:nil="true"/>
    <APAuthor xmlns="4873beb7-5857-4685-be1f-d57550cc96cc">
      <UserInfo>
        <DisplayName>REDMOND\cynvey</DisplayName>
        <AccountId>191</AccountId>
        <AccountType/>
      </UserInfo>
    </APAuthor>
    <TPAppVersion xmlns="4873beb7-5857-4685-be1f-d57550cc96cc">11</TPAppVersion>
    <TPCommandLine xmlns="4873beb7-5857-4685-be1f-d57550cc96cc">{PP} /n {FilePath}</TPCommandLine>
    <PublishTargets xmlns="4873beb7-5857-4685-be1f-d57550cc96cc">OfficeOnline</PublishTargets>
    <TPLaunchHelpLinkType xmlns="4873beb7-5857-4685-be1f-d57550cc96cc">Template</TPLaunchHelpLinkType>
    <TimesCloned xmlns="4873beb7-5857-4685-be1f-d57550cc96cc" xsi:nil="true"/>
    <EditorialStatus xmlns="4873beb7-5857-4685-be1f-d57550cc96cc" xsi:nil="true"/>
    <LastModifiedDateTime xmlns="4873beb7-5857-4685-be1f-d57550cc96cc" xsi:nil="true"/>
    <Provider xmlns="4873beb7-5857-4685-be1f-d57550cc96cc">EY006220130</Provider>
    <AcquiredFrom xmlns="4873beb7-5857-4685-be1f-d57550cc96cc" xsi:nil="true"/>
    <AssetStart xmlns="4873beb7-5857-4685-be1f-d57550cc96cc">2009-05-30T22:16:00+00:00</AssetStart>
    <LastHandOff xmlns="4873beb7-5857-4685-be1f-d57550cc96cc" xsi:nil="true"/>
    <ArtSampleDocs xmlns="4873beb7-5857-4685-be1f-d57550cc96cc" xsi:nil="true"/>
    <TPClientViewer xmlns="4873beb7-5857-4685-be1f-d57550cc96cc">Microsoft Office PowerPoint</TPClientViewer>
    <UACurrentWords xmlns="4873beb7-5857-4685-be1f-d57550cc96cc">0</UACurrentWords>
    <UALocRecommendation xmlns="4873beb7-5857-4685-be1f-d57550cc96cc">Localize</UALocRecommendation>
    <IsDeleted xmlns="4873beb7-5857-4685-be1f-d57550cc96cc">false</IsDeleted>
    <UANotes xmlns="4873beb7-5857-4685-be1f-d57550cc96cc">online only</UANotes>
    <TemplateStatus xmlns="4873beb7-5857-4685-be1f-d57550cc96cc">Complete</TemplateStatus>
    <ShowIn xmlns="4873beb7-5857-4685-be1f-d57550cc96cc" xsi:nil="true"/>
    <CSXHash xmlns="4873beb7-5857-4685-be1f-d57550cc96cc" xsi:nil="true"/>
    <VoteCount xmlns="4873beb7-5857-4685-be1f-d57550cc96cc" xsi:nil="true"/>
    <AssetExpire xmlns="4873beb7-5857-4685-be1f-d57550cc96cc">2100-01-01T00:00:00+00:00</AssetExpire>
    <CSXSubmissionMarket xmlns="4873beb7-5857-4685-be1f-d57550cc96cc" xsi:nil="true"/>
    <DSATActionTaken xmlns="4873beb7-5857-4685-be1f-d57550cc96cc" xsi:nil="true"/>
    <TPExecutable xmlns="4873beb7-5857-4685-be1f-d57550cc96cc" xsi:nil="true"/>
    <SubmitterId xmlns="4873beb7-5857-4685-be1f-d57550cc96cc" xsi:nil="true"/>
    <AssetType xmlns="4873beb7-5857-4685-be1f-d57550cc96cc">TP</AssetType>
    <CSXSubmissionDate xmlns="4873beb7-5857-4685-be1f-d57550cc96cc" xsi:nil="true"/>
    <CSXUpdate xmlns="4873beb7-5857-4685-be1f-d57550cc96cc">false</CSXUpdate>
    <ApprovalLog xmlns="4873beb7-5857-4685-be1f-d57550cc96cc" xsi:nil="true"/>
    <BugNumber xmlns="4873beb7-5857-4685-be1f-d57550cc96cc" xsi:nil="true"/>
    <Milestone xmlns="4873beb7-5857-4685-be1f-d57550cc96cc" xsi:nil="true"/>
    <OriginAsset xmlns="4873beb7-5857-4685-be1f-d57550cc96cc" xsi:nil="true"/>
    <TPComponent xmlns="4873beb7-5857-4685-be1f-d57550cc96cc">PPTFiles</TPComponent>
    <AssetId xmlns="4873beb7-5857-4685-be1f-d57550cc96cc">TP010164189</AssetId>
    <TPApplication xmlns="4873beb7-5857-4685-be1f-d57550cc96cc">PowerPoint</TPApplication>
    <TPLaunchHelpLink xmlns="4873beb7-5857-4685-be1f-d57550cc96cc" xsi:nil="true"/>
    <IntlLocPriority xmlns="4873beb7-5857-4685-be1f-d57550cc96cc" xsi:nil="true"/>
    <CrawlForDependencies xmlns="4873beb7-5857-4685-be1f-d57550cc96cc">false</CrawlForDependencies>
    <IntlLangReviewer xmlns="4873beb7-5857-4685-be1f-d57550cc96cc" xsi:nil="true"/>
    <HandoffToMSDN xmlns="4873beb7-5857-4685-be1f-d57550cc96cc" xsi:nil="true"/>
    <PlannedPubDate xmlns="4873beb7-5857-4685-be1f-d57550cc96cc" xsi:nil="true"/>
    <TrustLevel xmlns="4873beb7-5857-4685-be1f-d57550cc96cc">1 Microsoft Managed Content</TrustLevel>
    <IsSearchable xmlns="4873beb7-5857-4685-be1f-d57550cc96cc">false</IsSearchable>
    <TPNamespace xmlns="4873beb7-5857-4685-be1f-d57550cc96cc">POWERPNT</TPNamespace>
    <Markets xmlns="4873beb7-5857-4685-be1f-d57550cc96cc"/>
    <IntlLangReview xmlns="4873beb7-5857-4685-be1f-d57550cc96cc" xsi:nil="true"/>
    <UAProjectedTotalWords xmlns="4873beb7-5857-4685-be1f-d57550cc96cc" xsi:nil="true"/>
    <OutputCachingOn xmlns="4873beb7-5857-4685-be1f-d57550cc96cc">false</OutputCachingOn>
    <AverageRating xmlns="4873beb7-5857-4685-be1f-d57550cc96cc" xsi:nil="true"/>
    <LastPublishResultLookup xmlns="4873beb7-5857-4685-be1f-d57550cc96cc" xsi:nil="true"/>
    <PolicheckWords xmlns="4873beb7-5857-4685-be1f-d57550cc96cc" xsi:nil="true"/>
    <FriendlyTitle xmlns="4873beb7-5857-4685-be1f-d57550cc96cc" xsi:nil="true"/>
    <Manager xmlns="4873beb7-5857-4685-be1f-d57550cc96cc" xsi:nil="true"/>
    <EditorialTags xmlns="4873beb7-5857-4685-be1f-d57550cc96cc" xsi:nil="true"/>
    <LegacyData xmlns="4873beb7-5857-4685-be1f-d57550cc96cc" xsi:nil="true"/>
    <Downloads xmlns="4873beb7-5857-4685-be1f-d57550cc96cc">0</Downloads>
    <Providers xmlns="4873beb7-5857-4685-be1f-d57550cc96cc" xsi:nil="true"/>
    <TemplateTemplateType xmlns="4873beb7-5857-4685-be1f-d57550cc96cc">PowerPoint 2003 Default</TemplateTemplateType>
    <OOCacheId xmlns="4873beb7-5857-4685-be1f-d57550cc96cc" xsi:nil="true"/>
    <BlockPublish xmlns="4873beb7-5857-4685-be1f-d57550cc96cc" xsi:nil="true"/>
    <CampaignTagsTaxHTField0 xmlns="4873beb7-5857-4685-be1f-d57550cc96cc">
      <Terms xmlns="http://schemas.microsoft.com/office/infopath/2007/PartnerControls"/>
    </CampaignTagsTaxHTField0>
    <LocLastLocAttemptVersionLookup xmlns="4873beb7-5857-4685-be1f-d57550cc96cc">118001</LocLastLocAttemptVersionLookup>
    <LocLastLocAttemptVersionTypeLookup xmlns="4873beb7-5857-4685-be1f-d57550cc96cc" xsi:nil="true"/>
    <LocOverallPreviewStatusLookup xmlns="4873beb7-5857-4685-be1f-d57550cc96cc" xsi:nil="true"/>
    <LocOverallPublishStatusLookup xmlns="4873beb7-5857-4685-be1f-d57550cc96cc" xsi:nil="true"/>
    <TaxCatchAll xmlns="4873beb7-5857-4685-be1f-d57550cc96cc"/>
    <LocNewPublishedVersionLookup xmlns="4873beb7-5857-4685-be1f-d57550cc96cc" xsi:nil="true"/>
    <LocPublishedDependentAssetsLookup xmlns="4873beb7-5857-4685-be1f-d57550cc96cc" xsi:nil="true"/>
    <LocComments xmlns="4873beb7-5857-4685-be1f-d57550cc96cc" xsi:nil="true"/>
    <LocProcessedForMarketsLookup xmlns="4873beb7-5857-4685-be1f-d57550cc96cc" xsi:nil="true"/>
    <LocRecommendedHandoff xmlns="4873beb7-5857-4685-be1f-d57550cc96cc" xsi:nil="true"/>
    <LocManualTestRequired xmlns="4873beb7-5857-4685-be1f-d57550cc96cc" xsi:nil="true"/>
    <LocProcessedForHandoffsLookup xmlns="4873beb7-5857-4685-be1f-d57550cc96cc" xsi:nil="true"/>
    <LocOverallHandbackStatusLookup xmlns="4873beb7-5857-4685-be1f-d57550cc96cc" xsi:nil="true"/>
    <LocalizationTagsTaxHTField0 xmlns="4873beb7-5857-4685-be1f-d57550cc96cc">
      <Terms xmlns="http://schemas.microsoft.com/office/infopath/2007/PartnerControls"/>
    </LocalizationTagsTaxHTField0>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InternalTagsTaxHTField0 xmlns="4873beb7-5857-4685-be1f-d57550cc96cc">
      <Terms xmlns="http://schemas.microsoft.com/office/infopath/2007/PartnerControls"/>
    </InternalTagsTaxHTField0>
    <RecommendationsModifier xmlns="4873beb7-5857-4685-be1f-d57550cc96cc" xsi:nil="true"/>
    <ScenarioTagsTaxHTField0 xmlns="4873beb7-5857-4685-be1f-d57550cc96cc">
      <Terms xmlns="http://schemas.microsoft.com/office/infopath/2007/PartnerControls"/>
    </ScenarioTagsTaxHTField0>
    <OriginalRelease xmlns="4873beb7-5857-4685-be1f-d57550cc96cc">14</OriginalRelease>
    <LocMarketGroupTiers2 xmlns="4873beb7-5857-4685-be1f-d57550cc96cc" xsi:nil="true"/>
  </documentManagement>
</p:properties>
</file>

<file path=customXml/itemProps1.xml><?xml version="1.0" encoding="utf-8"?>
<ds:datastoreItem xmlns:ds="http://schemas.openxmlformats.org/officeDocument/2006/customXml" ds:itemID="{81329772-3BEE-4BBB-9876-220F377B577B}">
  <ds:schemaRefs>
    <ds:schemaRef ds:uri="http://schemas.microsoft.com/sharepoint/v3/contenttype/forms"/>
  </ds:schemaRefs>
</ds:datastoreItem>
</file>

<file path=customXml/itemProps2.xml><?xml version="1.0" encoding="utf-8"?>
<ds:datastoreItem xmlns:ds="http://schemas.openxmlformats.org/officeDocument/2006/customXml" ds:itemID="{6C2E2F19-24CE-4E3A-900E-0934515FA9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92F3BF-D57C-4A63-AEFF-0BF6920788B8}">
  <ds:schemaRefs>
    <ds:schemaRef ds:uri="4873beb7-5857-4685-be1f-d57550cc96cc"/>
    <ds:schemaRef ds:uri="http://schemas.microsoft.com/office/2006/metadata/properties"/>
    <ds:schemaRef ds:uri="http://purl.org/dc/dcmitype/"/>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TM04033917[[fn=Berlin]]</Template>
  <TotalTime>0</TotalTime>
  <Words>3883</Words>
  <Application>Microsoft Office PowerPoint</Application>
  <PresentationFormat>Widescreen</PresentationFormat>
  <Paragraphs>463</Paragraphs>
  <Slides>79</Slides>
  <Notes>7</Notes>
  <HiddenSlides>1</HiddenSlides>
  <MMClips>0</MMClips>
  <ScaleCrop>false</ScaleCrop>
  <HeadingPairs>
    <vt:vector size="6" baseType="variant">
      <vt:variant>
        <vt:lpstr>Fonts Used</vt:lpstr>
      </vt:variant>
      <vt:variant>
        <vt:i4>18</vt:i4>
      </vt:variant>
      <vt:variant>
        <vt:lpstr>Theme</vt:lpstr>
      </vt:variant>
      <vt:variant>
        <vt:i4>31</vt:i4>
      </vt:variant>
      <vt:variant>
        <vt:lpstr>Slide Titles</vt:lpstr>
      </vt:variant>
      <vt:variant>
        <vt:i4>79</vt:i4>
      </vt:variant>
    </vt:vector>
  </HeadingPairs>
  <TitlesOfParts>
    <vt:vector size="128" baseType="lpstr">
      <vt:lpstr>맑은 고딕</vt:lpstr>
      <vt:lpstr>Agency FB</vt:lpstr>
      <vt:lpstr>Arial</vt:lpstr>
      <vt:lpstr>Arial Unicode MS</vt:lpstr>
      <vt:lpstr>Calibri</vt:lpstr>
      <vt:lpstr>Calibri Light</vt:lpstr>
      <vt:lpstr>Cambria</vt:lpstr>
      <vt:lpstr>Century Gothic</vt:lpstr>
      <vt:lpstr>Frutiger-Bold</vt:lpstr>
      <vt:lpstr>Frutiger-BoldItalic</vt:lpstr>
      <vt:lpstr>Lato Light</vt:lpstr>
      <vt:lpstr>Lato Regular</vt:lpstr>
      <vt:lpstr>Open Sans Light</vt:lpstr>
      <vt:lpstr>Tahoma</vt:lpstr>
      <vt:lpstr>Times New Roman</vt:lpstr>
      <vt:lpstr>Trebuchet MS</vt:lpstr>
      <vt:lpstr>Tw Cen MT</vt:lpstr>
      <vt:lpstr>Wingdings</vt:lpstr>
      <vt:lpstr>tf10164189</vt:lpstr>
      <vt:lpstr>Contents Slide Master</vt:lpstr>
      <vt:lpstr>Default Theme</vt:lpstr>
      <vt:lpstr>Office Theme</vt:lpstr>
      <vt:lpstr>1_Contents Slide Master</vt:lpstr>
      <vt:lpstr>Office 테마</vt:lpstr>
      <vt:lpstr>1_Office Theme</vt:lpstr>
      <vt:lpstr>2_Contents Slide Master</vt:lpstr>
      <vt:lpstr>3_Office Theme</vt:lpstr>
      <vt:lpstr>3_Contents Slide Master</vt:lpstr>
      <vt:lpstr>6_Office Theme</vt:lpstr>
      <vt:lpstr>7_Office Theme</vt:lpstr>
      <vt:lpstr>8_Office Theme</vt:lpstr>
      <vt:lpstr>9_Office Theme</vt:lpstr>
      <vt:lpstr>10_Office Theme</vt:lpstr>
      <vt:lpstr>1_Diseño predeterminado</vt:lpstr>
      <vt:lpstr>2_Diseño predeterminado</vt:lpstr>
      <vt:lpstr>11_Office Theme</vt:lpstr>
      <vt:lpstr>12_Office Theme</vt:lpstr>
      <vt:lpstr>13_Office Theme</vt:lpstr>
      <vt:lpstr>14_Office Theme</vt:lpstr>
      <vt:lpstr>15_Office Theme</vt:lpstr>
      <vt:lpstr>18_Office Theme</vt:lpstr>
      <vt:lpstr>20_Office Theme</vt:lpstr>
      <vt:lpstr>21_Office Theme</vt:lpstr>
      <vt:lpstr>22_Office Theme</vt:lpstr>
      <vt:lpstr>23_Office Theme</vt:lpstr>
      <vt:lpstr>3_Default Theme</vt:lpstr>
      <vt:lpstr>28_Office Theme</vt:lpstr>
      <vt:lpstr>1_Office 테마</vt:lpstr>
      <vt:lpstr>2_Office Theme</vt:lpstr>
      <vt:lpstr>PowerPoint Presentation</vt:lpstr>
      <vt:lpstr>PowerPoint Presentation</vt:lpstr>
      <vt:lpstr>PowerPoint Presentation</vt:lpstr>
      <vt:lpstr>PowerPoint Presentation</vt:lpstr>
      <vt:lpstr>PowerPoint Presentation</vt:lpstr>
      <vt:lpstr>PowerPoint Presentation</vt:lpstr>
      <vt:lpstr>Contents</vt:lpstr>
      <vt:lpstr>PowerPoint Presentation</vt:lpstr>
      <vt:lpstr>Forms of Vitamin 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Duration and time of sun exposure</vt:lpstr>
      <vt:lpstr>Seasonal &amp; Latitude Variation</vt:lpstr>
      <vt:lpstr>Atmospheric pollution</vt:lpstr>
      <vt:lpstr>PowerPoint Presentation</vt:lpstr>
      <vt:lpstr>PowerPoint Presentation</vt:lpstr>
      <vt:lpstr>PowerPoint Presentation</vt:lpstr>
      <vt:lpstr>PowerPoint Presentation</vt:lpstr>
      <vt:lpstr>PowerPoint Presentation</vt:lpstr>
      <vt:lpstr>Vitamin D and Osteoporosis</vt:lpstr>
      <vt:lpstr>Vitamin D and Fractures</vt:lpstr>
      <vt:lpstr>Vitamin D and Chronic Pain</vt:lpstr>
      <vt:lpstr>PowerPoint Presentation</vt:lpstr>
      <vt:lpstr>Vitamin D and CVD</vt:lpstr>
      <vt:lpstr>Vitamin D and Diabetes</vt:lpstr>
      <vt:lpstr>Vitamin D and Cancer</vt:lpstr>
      <vt:lpstr>Vitamin D and Cancer</vt:lpstr>
      <vt:lpstr>Vitamin D and RTI</vt:lpstr>
      <vt:lpstr>Tuberculosis: 4.5X more likely if vitamin D less than 10 nanogram</vt:lpstr>
      <vt:lpstr>Vitamin D &amp; Pregnancy </vt:lpstr>
      <vt:lpstr>Vitamin D Deficiency Increases  C-Section Risk</vt:lpstr>
      <vt:lpstr>VDD induces Preeclampsia and Eclampsia</vt:lpstr>
      <vt:lpstr>Study </vt:lpstr>
      <vt:lpstr>Vitamin D &amp; Infertility </vt:lpstr>
      <vt:lpstr>Vitamin D Deficiency Affects  FETAL GROWTH  Through an Effect on Maternal Calcium Homeostasis</vt:lpstr>
      <vt:lpstr>LOW BIRTH WEIGHT  has been associated with low maternal vitamin D levels</vt:lpstr>
      <vt:lpstr>The rising prevalence of ASTHMA  (in children) may also be a sequel of low levels of vitamin D in pregnant women</vt:lpstr>
      <vt:lpstr>Vitamin D and Brain </vt:lpstr>
      <vt:lpstr>Vitamin D and Cognition</vt:lpstr>
      <vt:lpstr>PowerPoint Presentation</vt:lpstr>
      <vt:lpstr>PowerPoint Presentation</vt:lpstr>
      <vt:lpstr>What Experts Say about Screening</vt:lpstr>
      <vt:lpstr>PowerPoint Presentation</vt:lpstr>
      <vt:lpstr>Whom to Consider Screening</vt:lpstr>
      <vt:lpstr>Drugs cause destruction of 25(OH)D </vt:lpstr>
      <vt:lpstr>PowerPoint Presentation</vt:lpstr>
      <vt:lpstr>What is an optimal 25(OH)D level? </vt:lpstr>
      <vt:lpstr>Individuals at High Risk for Vitamin D Deficiency</vt:lpstr>
      <vt:lpstr>PowerPoint Presentation</vt:lpstr>
      <vt:lpstr>PowerPoint Presentation</vt:lpstr>
      <vt:lpstr> This assumption is erroneous….  </vt:lpstr>
      <vt:lpstr>Dosage Guideline</vt:lpstr>
      <vt:lpstr>Facts about Vitamin D supplements</vt:lpstr>
      <vt:lpstr> Natural Management </vt:lpstr>
      <vt:lpstr>But… </vt:lpstr>
      <vt:lpstr>PowerPoint Presentation</vt:lpstr>
      <vt:lpstr>PowerPoint Presentation</vt:lpstr>
      <vt:lpstr>PowerPoint Presentation</vt:lpstr>
      <vt:lpstr>PowerPoint Presentation</vt:lpstr>
      <vt:lpstr>Vitamin D Toxicity ???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2018-03-20T10:18:02Z</dcterms:created>
  <dcterms:modified xsi:type="dcterms:W3CDTF">2020-02-25T08:08:25Z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PolicheckStatus">
    <vt:lpwstr>0</vt:lpwstr>
  </property>
  <property fmtid="{D5CDD505-2E9C-101B-9397-08002B2CF9AE}" pid="7" name="Applications">
    <vt:lpwstr>65;#zpp120;#419;#zpp140;#79;#tpl120</vt:lpwstr>
  </property>
  <property fmtid="{D5CDD505-2E9C-101B-9397-08002B2CF9AE}" pid="8" name="PolicheckCounter">
    <vt:lpwstr>0</vt:lpwstr>
  </property>
  <property fmtid="{D5CDD505-2E9C-101B-9397-08002B2CF9AE}" pid="9" name="APTrustLevel">
    <vt:r8>1</vt:r8>
  </property>
</Properties>
</file>